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ctiveX/activeX1.xml" ContentType="application/vnd.ms-office.activeX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1"/>
  </p:notesMasterIdLst>
  <p:sldIdLst>
    <p:sldId id="292" r:id="rId2"/>
    <p:sldId id="290" r:id="rId3"/>
    <p:sldId id="289" r:id="rId4"/>
    <p:sldId id="291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87" r:id="rId15"/>
    <p:sldId id="288" r:id="rId16"/>
    <p:sldId id="265" r:id="rId17"/>
    <p:sldId id="303" r:id="rId18"/>
    <p:sldId id="256" r:id="rId19"/>
    <p:sldId id="304" r:id="rId20"/>
    <p:sldId id="260" r:id="rId21"/>
    <p:sldId id="305" r:id="rId22"/>
    <p:sldId id="259" r:id="rId23"/>
    <p:sldId id="306" r:id="rId24"/>
    <p:sldId id="261" r:id="rId25"/>
    <p:sldId id="302" r:id="rId26"/>
    <p:sldId id="262" r:id="rId27"/>
    <p:sldId id="286" r:id="rId28"/>
    <p:sldId id="263" r:id="rId29"/>
    <p:sldId id="283" r:id="rId30"/>
    <p:sldId id="284" r:id="rId31"/>
    <p:sldId id="264" r:id="rId32"/>
    <p:sldId id="28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77" r:id="rId45"/>
    <p:sldId id="278" r:id="rId46"/>
    <p:sldId id="279" r:id="rId47"/>
    <p:sldId id="280" r:id="rId48"/>
    <p:sldId id="281" r:id="rId49"/>
    <p:sldId id="282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660"/>
  </p:normalViewPr>
  <p:slideViewPr>
    <p:cSldViewPr>
      <p:cViewPr varScale="1">
        <p:scale>
          <a:sx n="108" d="100"/>
          <a:sy n="108" d="100"/>
        </p:scale>
        <p:origin x="175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87B01E6D-1428-44D4-A68F-BA7226FE4EE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C2184701-652B-4DC7-81A7-C492BC894AA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9A92282-904C-4960-892E-AF9140975974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AA86B063-EBD3-493C-967A-54EA6E389A5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8854" name="Rectangle 6">
            <a:extLst>
              <a:ext uri="{FF2B5EF4-FFF2-40B4-BE49-F238E27FC236}">
                <a16:creationId xmlns:a16="http://schemas.microsoft.com/office/drawing/2014/main" id="{1C045CE8-D3E4-4FD4-8594-A15477C6014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5" name="Rectangle 7">
            <a:extLst>
              <a:ext uri="{FF2B5EF4-FFF2-40B4-BE49-F238E27FC236}">
                <a16:creationId xmlns:a16="http://schemas.microsoft.com/office/drawing/2014/main" id="{70610110-8CBA-43C0-A646-89F286291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05DAB247-0C80-45C6-A1A4-BDFDE4B8F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491C4620-970D-4957-8BD0-E7AD2F7A1C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F85541B-161A-4333-8563-1C5EDC7C374D}" type="slidenum">
              <a:rPr lang="en-US" altLang="en-US" sz="1200" b="0"/>
              <a:pPr/>
              <a:t>12</a:t>
            </a:fld>
            <a:endParaRPr lang="en-US" altLang="en-US" sz="1200" b="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451C2195-9230-44C9-9D10-4CA3D0253F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B326FE24-AA52-4270-A828-192B66E697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To view this animation, click “View” and then “Slide Show” on the top navigation bar.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52C352-C031-4B7C-9A1F-0F9E5F56E7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4B961F-BD72-4D6D-B2A0-31870FB65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524B4F-653F-483D-B46A-5AAF15405C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E8D01-031B-4476-A9CC-76135E5112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963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09D42C-7FE6-4C75-8A32-1C9C634FC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E9C7A6-5E2C-4987-9697-6EB782D3F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0F2D92-4CE6-4AB3-800E-2AA856D456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207C2-42EB-4FC3-9105-DB7BCB6768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867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D419D7-1C87-430B-B6DA-722D497F2A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E0C0717-7B68-43B1-9DE7-393C153BEC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C77142-FC7A-41CF-89D8-B3E284E96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E268D-2075-4762-9CA5-441619B29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633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EBC90E-2541-4B5E-AEBA-FF2069623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72677E2-DFBC-4DA6-990E-168C91434B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6436EF-5FED-4D27-8329-45A64FAE98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3AB230-5AB5-41E0-B423-DE2DB7FDB7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49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9256BC-BCA4-4888-A914-0EBF72506A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DDD002-1DB4-4186-ACE8-65D8D2394A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EFD483-EAD8-451B-B31E-77E826C25B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0A69F5-9DB7-417C-8047-C268F715E1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2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17DA5F-FFF4-439A-AAAC-3EDFC4317D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8F3584-21B9-431E-8BA2-332762A73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8A40E2-95ED-4C89-91B2-C10FA5B725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0E98C-D321-449F-B5E0-68EFBC082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258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B9889-2499-4495-8334-BDB51F01BD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EDD6F6-5E29-4F49-AC4F-C67FAF21A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ED44-48A7-4E16-97C0-864B92F19D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3FC9B-5634-4698-81D9-DFFA990BD3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2091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067003A-6500-4C05-9AA4-0645425682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5218FA6-B9C8-496F-B0BD-9380543721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5CC52BD-A6F7-4CFA-98F7-034AD97712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C7CB80-9DAB-4857-B4B2-6DA095E506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00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6B6DAB-1488-4882-A346-9E3EA6E5B1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66BF58F-ABBE-47A3-95ED-4150D804E3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72E407-8281-45B0-968A-2AFDCAEB3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19C92-74B8-4AA7-B81E-467B05A81A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760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CBCA27-C6C8-42A3-B328-9F60986E9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3E3252-3A99-4DA3-BD40-3C35B84D97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2739A2-B6E4-4960-BF21-70CAAAEB6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54372-CEEC-4EC1-8549-8BDCB55BC5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203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894592-9079-4D59-9E42-D164F1493C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BC385E-0882-44D6-8827-247445B880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C976FD-3A8A-4655-999D-99AAA2777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41A5C-5E39-4AE4-BC5D-572A9E9600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75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60A238-F1E8-4487-A0BA-7D8D24661A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9F3113-7DE4-4B70-9FCD-90D36EFA9D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564F6E-1A0A-4AF8-98E0-BD5B7B0DC9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4D39E5-1F0F-4345-830A-CA95E8747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78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C12A01F-EA87-42CE-8055-F461F45B5C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8DA735A-A5F3-4EDA-83E7-E889242F4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67FB060-6A66-471E-BF70-6498A229C8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8F1A5D6-0689-417A-A926-937D837F1F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C69F64F-A990-4394-9AD4-CFAB352F80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711AB27E-0E84-4AFD-B5A8-ED30AF811D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ou.edu/las/physci/taylor/g322/kayakers.wmv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DA0BCF9-535D-4AB6-B450-6A9F7C347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450" y="661988"/>
            <a:ext cx="462915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075" name="Text Box 3">
            <a:extLst>
              <a:ext uri="{FF2B5EF4-FFF2-40B4-BE49-F238E27FC236}">
                <a16:creationId xmlns:a16="http://schemas.microsoft.com/office/drawing/2014/main" id="{BE1CD895-B177-4237-81D3-CD8025DD5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976313"/>
            <a:ext cx="3857625" cy="593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Energy Sources in the</a:t>
            </a:r>
          </a:p>
          <a:p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Fluvial System</a:t>
            </a:r>
          </a:p>
          <a:p>
            <a:endParaRPr lang="en-US" altLang="en-US" sz="9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    Gravitational</a:t>
            </a: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    Solar (Climate)</a:t>
            </a: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    Geothermal (Tectonics)</a:t>
            </a:r>
          </a:p>
          <a:p>
            <a:endParaRPr lang="en-US" altLang="en-US" sz="10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Work of the</a:t>
            </a:r>
          </a:p>
          <a:p>
            <a:r>
              <a:rPr lang="en-US" altLang="en-US" sz="2800">
                <a:solidFill>
                  <a:schemeClr val="tx2"/>
                </a:solidFill>
                <a:latin typeface="Arial" panose="020B0604020202020204" pitchFamily="34" charset="0"/>
              </a:rPr>
              <a:t>Fluvial System</a:t>
            </a:r>
          </a:p>
          <a:p>
            <a:endParaRPr lang="en-US" altLang="en-US" sz="9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    Transfer of Energy</a:t>
            </a: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    Transfer of Mass</a:t>
            </a: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	Water</a:t>
            </a: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	Sediment</a:t>
            </a: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	Rafting People</a:t>
            </a:r>
          </a:p>
          <a:p>
            <a:endParaRPr lang="en-US" altLang="en-US" sz="26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Line 4">
            <a:extLst>
              <a:ext uri="{FF2B5EF4-FFF2-40B4-BE49-F238E27FC236}">
                <a16:creationId xmlns:a16="http://schemas.microsoft.com/office/drawing/2014/main" id="{DF56872C-BACE-4217-A3FF-8D7707792B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325" y="950913"/>
            <a:ext cx="3689350" cy="1587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7" name="Line 5">
            <a:extLst>
              <a:ext uri="{FF2B5EF4-FFF2-40B4-BE49-F238E27FC236}">
                <a16:creationId xmlns:a16="http://schemas.microsoft.com/office/drawing/2014/main" id="{C360440C-B7CD-41AC-896D-E6AFDFD011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7663" y="3375025"/>
            <a:ext cx="3689350" cy="15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" name="Line 6">
            <a:extLst>
              <a:ext uri="{FF2B5EF4-FFF2-40B4-BE49-F238E27FC236}">
                <a16:creationId xmlns:a16="http://schemas.microsoft.com/office/drawing/2014/main" id="{83D90919-646A-46E4-B5FB-88E544240C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3375" y="6629400"/>
            <a:ext cx="3689350" cy="15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DF7F93C1-242A-4850-BA39-1CD6AA1D2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4138"/>
            <a:ext cx="8839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000">
                <a:solidFill>
                  <a:schemeClr val="tx2"/>
                </a:solidFill>
                <a:latin typeface="Arial" panose="020B0604020202020204" pitchFamily="34" charset="0"/>
              </a:rPr>
              <a:t>INTRODUCTION TO SURFACE PROCESSES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eaMiller&amp;VandeWalle_LandslideHazard_Page_05_Image_0017">
            <a:extLst>
              <a:ext uri="{FF2B5EF4-FFF2-40B4-BE49-F238E27FC236}">
                <a16:creationId xmlns:a16="http://schemas.microsoft.com/office/drawing/2014/main" id="{16525B05-BFC8-4F84-A4E0-861136A79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"/>
          <a:stretch>
            <a:fillRect/>
          </a:stretch>
        </p:blipFill>
        <p:spPr bwMode="auto">
          <a:xfrm>
            <a:off x="4552950" y="2968625"/>
            <a:ext cx="4540250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 descr="bridge_god">
            <a:extLst>
              <a:ext uri="{FF2B5EF4-FFF2-40B4-BE49-F238E27FC236}">
                <a16:creationId xmlns:a16="http://schemas.microsoft.com/office/drawing/2014/main" id="{589B6F41-1E51-49B4-9CA9-7F2A9798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/>
          <a:stretch>
            <a:fillRect/>
          </a:stretch>
        </p:blipFill>
        <p:spPr bwMode="auto">
          <a:xfrm>
            <a:off x="60325" y="95250"/>
            <a:ext cx="44878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oconnor_fig02b">
            <a:extLst>
              <a:ext uri="{FF2B5EF4-FFF2-40B4-BE49-F238E27FC236}">
                <a16:creationId xmlns:a16="http://schemas.microsoft.com/office/drawing/2014/main" id="{ED849078-8BA3-4A68-AA2A-CE0B196A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14511" r="17136" b="-4597"/>
          <a:stretch>
            <a:fillRect/>
          </a:stretch>
        </p:blipFill>
        <p:spPr bwMode="auto">
          <a:xfrm>
            <a:off x="69850" y="3802063"/>
            <a:ext cx="4481513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0C0848CF-D4E5-48C1-9155-E0FF05159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7563" y="46038"/>
            <a:ext cx="4576762" cy="289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>
                <a:solidFill>
                  <a:schemeClr val="tx2"/>
                </a:solidFill>
                <a:latin typeface="Arial" panose="020B0604020202020204" pitchFamily="34" charset="0"/>
              </a:rPr>
              <a:t>…increasing the scale of this example…</a:t>
            </a:r>
          </a:p>
          <a:p>
            <a:endParaRPr lang="en-US" altLang="en-US" sz="12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Columbia River Gorge: Bridge of</a:t>
            </a:r>
          </a:p>
          <a:p>
            <a:r>
              <a:rPr lang="en-US" altLang="en-US">
                <a:solidFill>
                  <a:schemeClr val="tx2"/>
                </a:solidFill>
                <a:latin typeface="Arial" panose="020B0604020202020204" pitchFamily="34" charset="0"/>
              </a:rPr>
              <a:t>the Gods Landslide Complex</a:t>
            </a:r>
          </a:p>
          <a:p>
            <a:endParaRPr lang="en-US" altLang="en-US" sz="12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i="1">
                <a:solidFill>
                  <a:schemeClr val="tx2"/>
                </a:solidFill>
                <a:latin typeface="Arial" panose="020B0604020202020204" pitchFamily="34" charset="0"/>
              </a:rPr>
              <a:t>-Blocked river ca. 300 yrs ago</a:t>
            </a:r>
          </a:p>
          <a:p>
            <a:r>
              <a:rPr lang="en-US" altLang="en-US" i="1">
                <a:solidFill>
                  <a:schemeClr val="tx2"/>
                </a:solidFill>
                <a:latin typeface="Arial" panose="020B0604020202020204" pitchFamily="34" charset="0"/>
              </a:rPr>
              <a:t>-Legacy effects on landscape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aided steam 2">
            <a:extLst>
              <a:ext uri="{FF2B5EF4-FFF2-40B4-BE49-F238E27FC236}">
                <a16:creationId xmlns:a16="http://schemas.microsoft.com/office/drawing/2014/main" id="{FEE02B96-7433-4712-8DF6-6768DABF4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5"/>
          <a:stretch>
            <a:fillRect/>
          </a:stretch>
        </p:blipFill>
        <p:spPr bwMode="auto">
          <a:xfrm>
            <a:off x="163513" y="1471613"/>
            <a:ext cx="8791575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B39AB5B0-A6A7-4AAE-84F9-17E7BF0CA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334963"/>
            <a:ext cx="80010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Landscape Analysis: Landform, Material, Process, Age</a:t>
            </a:r>
          </a:p>
          <a:p>
            <a:endParaRPr lang="en-US" altLang="en-US" sz="8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The record of past processes and tapestry of time…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CC7FBE6E-FB2E-4751-899B-DA01DB99B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288" y="3281363"/>
            <a:ext cx="2644775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Material: Igneous</a:t>
            </a:r>
          </a:p>
          <a:p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Bedrock (Age = 100 m.y.)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228BA41D-0C15-4DC2-9FD7-6CC08FBAF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5863" y="4256088"/>
            <a:ext cx="3348037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Material: Unconsolidated</a:t>
            </a:r>
          </a:p>
          <a:p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Sandy Gravel (Age = last winter)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59E5B84F-D7A4-4242-BDBD-DAB40E33A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2868613"/>
            <a:ext cx="196850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Process: Colluvial</a:t>
            </a:r>
          </a:p>
          <a:p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Transport</a:t>
            </a:r>
          </a:p>
        </p:txBody>
      </p:sp>
      <p:sp>
        <p:nvSpPr>
          <p:cNvPr id="13319" name="Text Box 7">
            <a:extLst>
              <a:ext uri="{FF2B5EF4-FFF2-40B4-BE49-F238E27FC236}">
                <a16:creationId xmlns:a16="http://schemas.microsoft.com/office/drawing/2014/main" id="{817BF512-0D45-4A8B-9C2A-A90913783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713" y="3260725"/>
            <a:ext cx="1841500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Process: Alluvial</a:t>
            </a: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Transport</a:t>
            </a:r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11EC1EA2-83B7-4086-B088-0712AA0F6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2606675"/>
            <a:ext cx="16446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Process:</a:t>
            </a: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Anthropogenic</a:t>
            </a:r>
          </a:p>
        </p:txBody>
      </p:sp>
      <p:sp>
        <p:nvSpPr>
          <p:cNvPr id="13321" name="Text Box 9">
            <a:extLst>
              <a:ext uri="{FF2B5EF4-FFF2-40B4-BE49-F238E27FC236}">
                <a16:creationId xmlns:a16="http://schemas.microsoft.com/office/drawing/2014/main" id="{D4BB7C29-885A-481A-8C2A-336982B58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4967288"/>
            <a:ext cx="2741612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Material: Angular Cobbles</a:t>
            </a: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(Age = 10,000 yr)</a:t>
            </a:r>
          </a:p>
        </p:txBody>
      </p:sp>
      <p:sp>
        <p:nvSpPr>
          <p:cNvPr id="13322" name="Text Box 10">
            <a:extLst>
              <a:ext uri="{FF2B5EF4-FFF2-40B4-BE49-F238E27FC236}">
                <a16:creationId xmlns:a16="http://schemas.microsoft.com/office/drawing/2014/main" id="{5D966977-F80D-45C2-B41A-C028C5BE7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263" y="3502025"/>
            <a:ext cx="1725612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Material: Gravel</a:t>
            </a: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(Age = 2000 yr)</a:t>
            </a:r>
          </a:p>
        </p:txBody>
      </p:sp>
      <p:sp>
        <p:nvSpPr>
          <p:cNvPr id="13323" name="Text Box 11">
            <a:extLst>
              <a:ext uri="{FF2B5EF4-FFF2-40B4-BE49-F238E27FC236}">
                <a16:creationId xmlns:a16="http://schemas.microsoft.com/office/drawing/2014/main" id="{0DD82653-9A1C-427A-8621-0E28DF7E7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1597025"/>
            <a:ext cx="2528888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Material: Sedimentary</a:t>
            </a: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Bedrock (Age = 20 m.y.)</a:t>
            </a:r>
          </a:p>
        </p:txBody>
      </p:sp>
      <p:sp>
        <p:nvSpPr>
          <p:cNvPr id="13324" name="Freeform 12">
            <a:extLst>
              <a:ext uri="{FF2B5EF4-FFF2-40B4-BE49-F238E27FC236}">
                <a16:creationId xmlns:a16="http://schemas.microsoft.com/office/drawing/2014/main" id="{A7A2CC1B-7533-4F75-8EB1-5F4D7AAB6CE5}"/>
              </a:ext>
            </a:extLst>
          </p:cNvPr>
          <p:cNvSpPr>
            <a:spLocks/>
          </p:cNvSpPr>
          <p:nvPr/>
        </p:nvSpPr>
        <p:spPr bwMode="auto">
          <a:xfrm>
            <a:off x="358775" y="2254250"/>
            <a:ext cx="3211513" cy="350838"/>
          </a:xfrm>
          <a:custGeom>
            <a:avLst/>
            <a:gdLst>
              <a:gd name="T0" fmla="*/ 0 w 2251"/>
              <a:gd name="T1" fmla="*/ 569848664 h 216"/>
              <a:gd name="T2" fmla="*/ 504801010 w 2251"/>
              <a:gd name="T3" fmla="*/ 551380946 h 216"/>
              <a:gd name="T4" fmla="*/ 1078808596 w 2251"/>
              <a:gd name="T5" fmla="*/ 551380946 h 216"/>
              <a:gd name="T6" fmla="*/ 1998847820 w 2251"/>
              <a:gd name="T7" fmla="*/ 498617200 h 216"/>
              <a:gd name="T8" fmla="*/ 2147483647 w 2251"/>
              <a:gd name="T9" fmla="*/ 430025142 h 216"/>
              <a:gd name="T10" fmla="*/ 2147483647 w 2251"/>
              <a:gd name="T11" fmla="*/ 292839300 h 216"/>
              <a:gd name="T12" fmla="*/ 2147483647 w 2251"/>
              <a:gd name="T13" fmla="*/ 189949538 h 216"/>
              <a:gd name="T14" fmla="*/ 2147483647 w 2251"/>
              <a:gd name="T15" fmla="*/ 50125978 h 216"/>
              <a:gd name="T16" fmla="*/ 2147483647 w 2251"/>
              <a:gd name="T17" fmla="*/ 0 h 2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251"/>
              <a:gd name="T28" fmla="*/ 0 h 216"/>
              <a:gd name="T29" fmla="*/ 2251 w 2251"/>
              <a:gd name="T30" fmla="*/ 216 h 2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251" h="216">
                <a:moveTo>
                  <a:pt x="0" y="216"/>
                </a:moveTo>
                <a:cubicBezTo>
                  <a:pt x="80" y="213"/>
                  <a:pt x="160" y="210"/>
                  <a:pt x="248" y="209"/>
                </a:cubicBezTo>
                <a:cubicBezTo>
                  <a:pt x="336" y="208"/>
                  <a:pt x="408" y="212"/>
                  <a:pt x="530" y="209"/>
                </a:cubicBezTo>
                <a:cubicBezTo>
                  <a:pt x="652" y="206"/>
                  <a:pt x="840" y="197"/>
                  <a:pt x="982" y="189"/>
                </a:cubicBezTo>
                <a:cubicBezTo>
                  <a:pt x="1124" y="181"/>
                  <a:pt x="1274" y="176"/>
                  <a:pt x="1381" y="163"/>
                </a:cubicBezTo>
                <a:cubicBezTo>
                  <a:pt x="1488" y="150"/>
                  <a:pt x="1535" y="126"/>
                  <a:pt x="1623" y="111"/>
                </a:cubicBezTo>
                <a:cubicBezTo>
                  <a:pt x="1711" y="96"/>
                  <a:pt x="1825" y="87"/>
                  <a:pt x="1911" y="72"/>
                </a:cubicBezTo>
                <a:cubicBezTo>
                  <a:pt x="1997" y="57"/>
                  <a:pt x="2084" y="31"/>
                  <a:pt x="2140" y="19"/>
                </a:cubicBezTo>
                <a:cubicBezTo>
                  <a:pt x="2196" y="7"/>
                  <a:pt x="2251" y="1"/>
                  <a:pt x="2245" y="0"/>
                </a:cubicBezTo>
              </a:path>
            </a:pathLst>
          </a:cu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C45E2178-5A37-42BB-8291-3B8C806654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89088" y="2446338"/>
            <a:ext cx="442912" cy="30162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>
            <a:extLst>
              <a:ext uri="{FF2B5EF4-FFF2-40B4-BE49-F238E27FC236}">
                <a16:creationId xmlns:a16="http://schemas.microsoft.com/office/drawing/2014/main" id="{4229F2EC-E587-4800-AFCA-933413D18E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60563" y="2609850"/>
            <a:ext cx="450850" cy="555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5">
            <a:extLst>
              <a:ext uri="{FF2B5EF4-FFF2-40B4-BE49-F238E27FC236}">
                <a16:creationId xmlns:a16="http://schemas.microsoft.com/office/drawing/2014/main" id="{51B30EB1-9E3F-4EA4-9EDA-A007026DEA6F}"/>
              </a:ext>
            </a:extLst>
          </p:cNvPr>
          <p:cNvSpPr txBox="1">
            <a:spLocks noChangeArrowheads="1"/>
          </p:cNvSpPr>
          <p:nvPr/>
        </p:nvSpPr>
        <p:spPr bwMode="auto">
          <a:xfrm rot="-714622">
            <a:off x="2109788" y="2220913"/>
            <a:ext cx="5508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 i="1">
                <a:solidFill>
                  <a:schemeClr val="tx2"/>
                </a:solidFill>
                <a:latin typeface="Arial" panose="020B0604020202020204" pitchFamily="34" charset="0"/>
              </a:rPr>
              <a:t>Fault</a:t>
            </a:r>
          </a:p>
        </p:txBody>
      </p:sp>
      <p:grpSp>
        <p:nvGrpSpPr>
          <p:cNvPr id="13328" name="Group 16">
            <a:extLst>
              <a:ext uri="{FF2B5EF4-FFF2-40B4-BE49-F238E27FC236}">
                <a16:creationId xmlns:a16="http://schemas.microsoft.com/office/drawing/2014/main" id="{9E7CFE0B-C7E6-4F91-BD61-12A17DC70F84}"/>
              </a:ext>
            </a:extLst>
          </p:cNvPr>
          <p:cNvGrpSpPr>
            <a:grpSpLocks/>
          </p:cNvGrpSpPr>
          <p:nvPr/>
        </p:nvGrpSpPr>
        <p:grpSpPr bwMode="auto">
          <a:xfrm>
            <a:off x="496888" y="4097338"/>
            <a:ext cx="1789112" cy="677862"/>
            <a:chOff x="1100" y="2516"/>
            <a:chExt cx="1091" cy="418"/>
          </a:xfrm>
        </p:grpSpPr>
        <p:sp>
          <p:nvSpPr>
            <p:cNvPr id="13332" name="Text Box 17">
              <a:extLst>
                <a:ext uri="{FF2B5EF4-FFF2-40B4-BE49-F238E27FC236}">
                  <a16:creationId xmlns:a16="http://schemas.microsoft.com/office/drawing/2014/main" id="{095DAE74-B840-4605-A3E9-8504396318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7" y="2524"/>
              <a:ext cx="108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Valley-Bottom</a:t>
              </a:r>
            </a:p>
            <a:p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Regime</a:t>
              </a:r>
            </a:p>
          </p:txBody>
        </p:sp>
        <p:sp>
          <p:nvSpPr>
            <p:cNvPr id="13333" name="Rectangle 18">
              <a:extLst>
                <a:ext uri="{FF2B5EF4-FFF2-40B4-BE49-F238E27FC236}">
                  <a16:creationId xmlns:a16="http://schemas.microsoft.com/office/drawing/2014/main" id="{D71CABD9-241A-46D1-985E-7E2C299EE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2516"/>
              <a:ext cx="1081" cy="41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3329" name="Group 19">
            <a:extLst>
              <a:ext uri="{FF2B5EF4-FFF2-40B4-BE49-F238E27FC236}">
                <a16:creationId xmlns:a16="http://schemas.microsoft.com/office/drawing/2014/main" id="{3BA0CBF4-C2FA-420E-9EF1-38342ABD0E77}"/>
              </a:ext>
            </a:extLst>
          </p:cNvPr>
          <p:cNvGrpSpPr>
            <a:grpSpLocks/>
          </p:cNvGrpSpPr>
          <p:nvPr/>
        </p:nvGrpSpPr>
        <p:grpSpPr bwMode="auto">
          <a:xfrm>
            <a:off x="7472363" y="1970088"/>
            <a:ext cx="1131887" cy="681037"/>
            <a:chOff x="4986" y="1101"/>
            <a:chExt cx="784" cy="419"/>
          </a:xfrm>
        </p:grpSpPr>
        <p:sp>
          <p:nvSpPr>
            <p:cNvPr id="13330" name="Text Box 20">
              <a:extLst>
                <a:ext uri="{FF2B5EF4-FFF2-40B4-BE49-F238E27FC236}">
                  <a16:creationId xmlns:a16="http://schemas.microsoft.com/office/drawing/2014/main" id="{1AD907B9-55B7-4FF8-8304-123277D4B1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3" y="1101"/>
              <a:ext cx="71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Hillslope</a:t>
              </a:r>
            </a:p>
            <a:p>
              <a:r>
                <a:rPr lang="en-US" altLang="en-US" sz="1800">
                  <a:solidFill>
                    <a:srgbClr val="FFFFFF"/>
                  </a:solidFill>
                  <a:latin typeface="Arial" panose="020B0604020202020204" pitchFamily="34" charset="0"/>
                </a:rPr>
                <a:t>Regime</a:t>
              </a:r>
            </a:p>
          </p:txBody>
        </p:sp>
        <p:sp>
          <p:nvSpPr>
            <p:cNvPr id="13331" name="Rectangle 21">
              <a:extLst>
                <a:ext uri="{FF2B5EF4-FFF2-40B4-BE49-F238E27FC236}">
                  <a16:creationId xmlns:a16="http://schemas.microsoft.com/office/drawing/2014/main" id="{C17A40C9-040A-4AB3-999D-A5BAE19F6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" y="1102"/>
              <a:ext cx="784" cy="41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>
            <a:extLst>
              <a:ext uri="{FF2B5EF4-FFF2-40B4-BE49-F238E27FC236}">
                <a16:creationId xmlns:a16="http://schemas.microsoft.com/office/drawing/2014/main" id="{38033C46-4368-44FD-A2F8-352266F717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Stream Processes and Floodplain Development 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28" r:id="rId2" imgW="8838095" imgH="5714286"/>
        </mc:Choice>
        <mc:Fallback>
          <p:control r:id="rId2" imgW="8838095" imgH="5714286">
            <p:pic>
              <p:nvPicPr>
                <p:cNvPr id="1026" name="ShockwaveFlash1">
                  <a:extLst>
                    <a:ext uri="{FF2B5EF4-FFF2-40B4-BE49-F238E27FC236}">
                      <a16:creationId xmlns:a16="http://schemas.microsoft.com/office/drawing/2014/main" id="{4529AB15-D40B-47C1-85A8-9F091AA242DB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3988" y="152400"/>
                  <a:ext cx="8837612" cy="57150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764619B9-EA25-4302-987B-2BB0FB7A6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" y="239713"/>
            <a:ext cx="898525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600">
                <a:solidFill>
                  <a:schemeClr val="tx2"/>
                </a:solidFill>
                <a:latin typeface="Arial" panose="020B0604020202020204" pitchFamily="34" charset="0"/>
              </a:rPr>
              <a:t>Age of landscape features and rates of processes: the most elusive facets of study.</a:t>
            </a:r>
            <a:endParaRPr lang="en-US" altLang="en-US" sz="8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2ED08C41-1056-4325-B583-04B861952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5649913"/>
            <a:ext cx="4094163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Age of Deposits (Terrace Deposits)</a:t>
            </a:r>
          </a:p>
          <a:p>
            <a:endParaRPr lang="en-US" altLang="en-US" sz="80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How long since these gravels were</a:t>
            </a: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last transported by channel processes?</a:t>
            </a:r>
          </a:p>
        </p:txBody>
      </p:sp>
      <p:sp>
        <p:nvSpPr>
          <p:cNvPr id="14340" name="Text Box 4">
            <a:extLst>
              <a:ext uri="{FF2B5EF4-FFF2-40B4-BE49-F238E27FC236}">
                <a16:creationId xmlns:a16="http://schemas.microsoft.com/office/drawing/2014/main" id="{C233AC0C-DE59-49F8-8DA9-40393F6D5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1243013"/>
            <a:ext cx="8905875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Geologically Relevant Time Scales: 10</a:t>
            </a:r>
            <a:r>
              <a:rPr lang="en-US" altLang="en-US" baseline="30000">
                <a:solidFill>
                  <a:srgbClr val="FFFFFF"/>
                </a:solidFill>
                <a:latin typeface="Arial" panose="020B0604020202020204" pitchFamily="34" charset="0"/>
              </a:rPr>
              <a:t>-5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 to 10</a:t>
            </a:r>
            <a:r>
              <a:rPr lang="en-US" altLang="en-US" baseline="30000">
                <a:solidFill>
                  <a:srgbClr val="FFFFFF"/>
                </a:solidFill>
                <a:latin typeface="Arial" panose="020B0604020202020204" pitchFamily="34" charset="0"/>
              </a:rPr>
              <a:t>9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 Years</a:t>
            </a:r>
          </a:p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(minutes-hours-days-years-thousands-hundreds of thousands-millions-billions of years)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91220683-1EAB-4B07-A04B-5DA69B4B1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2767013"/>
            <a:ext cx="30194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Age of Landforms (Surfaces)</a:t>
            </a: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4E2EF597-6772-4B20-94EE-B4D2D741A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3" y="2170113"/>
            <a:ext cx="808355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Engineering Time Scales? 10</a:t>
            </a:r>
            <a:r>
              <a:rPr lang="en-US" altLang="en-US" baseline="30000">
                <a:solidFill>
                  <a:srgbClr val="FFFFFF"/>
                </a:solidFill>
                <a:latin typeface="Arial" panose="020B0604020202020204" pitchFamily="34" charset="0"/>
              </a:rPr>
              <a:t>0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 to 10</a:t>
            </a:r>
            <a:r>
              <a:rPr lang="en-US" altLang="en-US" baseline="30000">
                <a:solidFill>
                  <a:srgbClr val="FFFFFF"/>
                </a:solidFill>
                <a:latin typeface="Arial" panose="020B0604020202020204" pitchFamily="34" charset="0"/>
              </a:rPr>
              <a:t>2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 yrs </a:t>
            </a:r>
            <a:r>
              <a:rPr lang="en-US" altLang="en-US" sz="1800">
                <a:solidFill>
                  <a:srgbClr val="FFFFFF"/>
                </a:solidFill>
                <a:latin typeface="Arial" panose="020B0604020202020204" pitchFamily="34" charset="0"/>
              </a:rPr>
              <a:t>(then build another one…)</a:t>
            </a:r>
          </a:p>
        </p:txBody>
      </p:sp>
      <p:pic>
        <p:nvPicPr>
          <p:cNvPr id="14343" name="Picture 7" descr="fluvial54">
            <a:extLst>
              <a:ext uri="{FF2B5EF4-FFF2-40B4-BE49-F238E27FC236}">
                <a16:creationId xmlns:a16="http://schemas.microsoft.com/office/drawing/2014/main" id="{7A009230-F111-4527-8E64-94F42A57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0" t="4590" b="11148"/>
          <a:stretch>
            <a:fillRect/>
          </a:stretch>
        </p:blipFill>
        <p:spPr bwMode="auto">
          <a:xfrm>
            <a:off x="103188" y="3181350"/>
            <a:ext cx="457200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4" name="Group 8">
            <a:extLst>
              <a:ext uri="{FF2B5EF4-FFF2-40B4-BE49-F238E27FC236}">
                <a16:creationId xmlns:a16="http://schemas.microsoft.com/office/drawing/2014/main" id="{0DBDB5C8-99FA-46C2-AE92-EB2D61DB7135}"/>
              </a:ext>
            </a:extLst>
          </p:cNvPr>
          <p:cNvGrpSpPr>
            <a:grpSpLocks/>
          </p:cNvGrpSpPr>
          <p:nvPr/>
        </p:nvGrpSpPr>
        <p:grpSpPr bwMode="auto">
          <a:xfrm>
            <a:off x="2776538" y="2776538"/>
            <a:ext cx="6340475" cy="2808287"/>
            <a:chOff x="1924" y="1870"/>
            <a:chExt cx="4393" cy="1729"/>
          </a:xfrm>
        </p:grpSpPr>
        <p:pic>
          <p:nvPicPr>
            <p:cNvPr id="14346" name="Picture 9" descr="Alluvial fan cross section">
              <a:extLst>
                <a:ext uri="{FF2B5EF4-FFF2-40B4-BE49-F238E27FC236}">
                  <a16:creationId xmlns:a16="http://schemas.microsoft.com/office/drawing/2014/main" id="{5B16FE25-EC58-4E89-8021-4CA4C9013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78"/>
            <a:stretch>
              <a:fillRect/>
            </a:stretch>
          </p:blipFill>
          <p:spPr bwMode="auto">
            <a:xfrm>
              <a:off x="3334" y="1870"/>
              <a:ext cx="2983" cy="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7" name="Rectangle 10">
              <a:extLst>
                <a:ext uri="{FF2B5EF4-FFF2-40B4-BE49-F238E27FC236}">
                  <a16:creationId xmlns:a16="http://schemas.microsoft.com/office/drawing/2014/main" id="{30BF083B-5029-4822-972A-B59994E03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4" y="2422"/>
              <a:ext cx="105" cy="78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4348" name="Line 11">
              <a:extLst>
                <a:ext uri="{FF2B5EF4-FFF2-40B4-BE49-F238E27FC236}">
                  <a16:creationId xmlns:a16="http://schemas.microsoft.com/office/drawing/2014/main" id="{736ABC8D-C436-4095-BBFB-A21B972B5C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9" y="1896"/>
              <a:ext cx="1376" cy="52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2">
              <a:extLst>
                <a:ext uri="{FF2B5EF4-FFF2-40B4-BE49-F238E27FC236}">
                  <a16:creationId xmlns:a16="http://schemas.microsoft.com/office/drawing/2014/main" id="{53457480-529A-4CB9-8656-2DCE1C7EC0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3" y="2504"/>
              <a:ext cx="1371" cy="109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Rectangle 13">
              <a:extLst>
                <a:ext uri="{FF2B5EF4-FFF2-40B4-BE49-F238E27FC236}">
                  <a16:creationId xmlns:a16="http://schemas.microsoft.com/office/drawing/2014/main" id="{01840D22-391B-43E6-B0B1-EA346A1FF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" y="1898"/>
              <a:ext cx="2884" cy="1701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4345" name="Text Box 14">
            <a:extLst>
              <a:ext uri="{FF2B5EF4-FFF2-40B4-BE49-F238E27FC236}">
                <a16:creationId xmlns:a16="http://schemas.microsoft.com/office/drawing/2014/main" id="{E42515A3-5F03-4ECF-926E-EA5475C0E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538" y="3255963"/>
            <a:ext cx="13477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River Terrace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38">
            <a:extLst>
              <a:ext uri="{FF2B5EF4-FFF2-40B4-BE49-F238E27FC236}">
                <a16:creationId xmlns:a16="http://schemas.microsoft.com/office/drawing/2014/main" id="{E1C6DB63-B052-4373-975B-03D972FBE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5" y="31750"/>
            <a:ext cx="4873625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EDDE693D-3421-4660-8CE3-2F6AAC590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5911850"/>
            <a:ext cx="1816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Mass and</a:t>
            </a:r>
          </a:p>
          <a:p>
            <a:r>
              <a:rPr lang="en-US" altLang="en-US" sz="1800"/>
              <a:t>Energy Transfer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40">
            <a:extLst>
              <a:ext uri="{FF2B5EF4-FFF2-40B4-BE49-F238E27FC236}">
                <a16:creationId xmlns:a16="http://schemas.microsoft.com/office/drawing/2014/main" id="{A1D0E592-E153-4FF7-903F-C74D9EBC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0"/>
            <a:ext cx="91440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image32">
            <a:extLst>
              <a:ext uri="{FF2B5EF4-FFF2-40B4-BE49-F238E27FC236}">
                <a16:creationId xmlns:a16="http://schemas.microsoft.com/office/drawing/2014/main" id="{B1A0384D-19D0-47CF-AD68-F407B2A54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3500"/>
            <a:ext cx="89154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g01_00800.jpg">
            <a:extLst>
              <a:ext uri="{FF2B5EF4-FFF2-40B4-BE49-F238E27FC236}">
                <a16:creationId xmlns:a16="http://schemas.microsoft.com/office/drawing/2014/main" id="{FA5A755E-3E3A-419E-8F44-BFB94CBA0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"/>
            <a:ext cx="46482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1-3">
            <a:extLst>
              <a:ext uri="{FF2B5EF4-FFF2-40B4-BE49-F238E27FC236}">
                <a16:creationId xmlns:a16="http://schemas.microsoft.com/office/drawing/2014/main" id="{021C75F1-521A-4E50-B539-C5C7FE0C3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42370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g01_01000.jpg">
            <a:extLst>
              <a:ext uri="{FF2B5EF4-FFF2-40B4-BE49-F238E27FC236}">
                <a16:creationId xmlns:a16="http://schemas.microsoft.com/office/drawing/2014/main" id="{99FFF6D5-FB8E-4F46-B3B0-CD6E7B701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62000"/>
            <a:ext cx="696277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eriodic_chart">
            <a:extLst>
              <a:ext uri="{FF2B5EF4-FFF2-40B4-BE49-F238E27FC236}">
                <a16:creationId xmlns:a16="http://schemas.microsoft.com/office/drawing/2014/main" id="{D9D3B9FB-EA67-4E06-8156-9294B7066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>
            <a:extLst>
              <a:ext uri="{FF2B5EF4-FFF2-40B4-BE49-F238E27FC236}">
                <a16:creationId xmlns:a16="http://schemas.microsoft.com/office/drawing/2014/main" id="{3AD272EF-8DBC-4E8E-8F61-976C297CD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346075"/>
            <a:ext cx="4071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Fundamental Concept – Mass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2-16">
            <a:extLst>
              <a:ext uri="{FF2B5EF4-FFF2-40B4-BE49-F238E27FC236}">
                <a16:creationId xmlns:a16="http://schemas.microsoft.com/office/drawing/2014/main" id="{57F208E3-7F09-40DD-A0F0-017B89CF5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"/>
            <a:ext cx="8915400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>
            <a:extLst>
              <a:ext uri="{FF2B5EF4-FFF2-40B4-BE49-F238E27FC236}">
                <a16:creationId xmlns:a16="http://schemas.microsoft.com/office/drawing/2014/main" id="{6386B8A6-005C-4141-AB45-37067B7DA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417513"/>
            <a:ext cx="1022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0">
                <a:latin typeface="Arial" panose="020B0604020202020204" pitchFamily="34" charset="0"/>
              </a:rPr>
              <a:t>Fig 2-16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fg01_01100.jpg">
            <a:extLst>
              <a:ext uri="{FF2B5EF4-FFF2-40B4-BE49-F238E27FC236}">
                <a16:creationId xmlns:a16="http://schemas.microsoft.com/office/drawing/2014/main" id="{F736A73D-B5ED-47AE-B312-F8B355641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3" y="482600"/>
            <a:ext cx="5260975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2-15">
            <a:extLst>
              <a:ext uri="{FF2B5EF4-FFF2-40B4-BE49-F238E27FC236}">
                <a16:creationId xmlns:a16="http://schemas.microsoft.com/office/drawing/2014/main" id="{25AB8B1C-BF38-487A-A001-F7C54A7F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001000" cy="65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3">
            <a:extLst>
              <a:ext uri="{FF2B5EF4-FFF2-40B4-BE49-F238E27FC236}">
                <a16:creationId xmlns:a16="http://schemas.microsoft.com/office/drawing/2014/main" id="{530E02EA-B6B6-4B22-80AC-7AD02C027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6132513"/>
            <a:ext cx="1022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0">
                <a:latin typeface="Arial" panose="020B0604020202020204" pitchFamily="34" charset="0"/>
              </a:rPr>
              <a:t>Fig 2-15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fg01_01300.jpg">
            <a:extLst>
              <a:ext uri="{FF2B5EF4-FFF2-40B4-BE49-F238E27FC236}">
                <a16:creationId xmlns:a16="http://schemas.microsoft.com/office/drawing/2014/main" id="{85110E4C-E65A-4A6F-AAAA-8E940C354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63513"/>
            <a:ext cx="4498975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image16">
            <a:extLst>
              <a:ext uri="{FF2B5EF4-FFF2-40B4-BE49-F238E27FC236}">
                <a16:creationId xmlns:a16="http://schemas.microsoft.com/office/drawing/2014/main" id="{C5667A02-F413-4E46-A9C0-E44E877D3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fg01_00300.jpg">
            <a:extLst>
              <a:ext uri="{FF2B5EF4-FFF2-40B4-BE49-F238E27FC236}">
                <a16:creationId xmlns:a16="http://schemas.microsoft.com/office/drawing/2014/main" id="{A9D67ED3-F259-4D70-93EA-822E68C5E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9863"/>
            <a:ext cx="4168775" cy="653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image17">
            <a:extLst>
              <a:ext uri="{FF2B5EF4-FFF2-40B4-BE49-F238E27FC236}">
                <a16:creationId xmlns:a16="http://schemas.microsoft.com/office/drawing/2014/main" id="{79BDBC91-F8CF-4543-8E09-9D62217E8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88"/>
            <a:ext cx="9144000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33">
            <a:extLst>
              <a:ext uri="{FF2B5EF4-FFF2-40B4-BE49-F238E27FC236}">
                <a16:creationId xmlns:a16="http://schemas.microsoft.com/office/drawing/2014/main" id="{FDAFF9E4-DE0C-44DF-BA6A-E991D30FD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620000" cy="66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image20">
            <a:extLst>
              <a:ext uri="{FF2B5EF4-FFF2-40B4-BE49-F238E27FC236}">
                <a16:creationId xmlns:a16="http://schemas.microsoft.com/office/drawing/2014/main" id="{A736C44C-D97E-42D5-A370-23C7181ED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69850"/>
            <a:ext cx="521652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ect4">
            <a:extLst>
              <a:ext uri="{FF2B5EF4-FFF2-40B4-BE49-F238E27FC236}">
                <a16:creationId xmlns:a16="http://schemas.microsoft.com/office/drawing/2014/main" id="{1F080E56-0F01-4417-AE26-10C46B70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3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14_013">
            <a:extLst>
              <a:ext uri="{FF2B5EF4-FFF2-40B4-BE49-F238E27FC236}">
                <a16:creationId xmlns:a16="http://schemas.microsoft.com/office/drawing/2014/main" id="{9EC67FF9-C817-4C1B-90F3-FECFEE8AC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"/>
            <a:ext cx="8915400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D043CF39-E83E-4346-8217-2E4F65552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46075"/>
            <a:ext cx="508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Mechanisms of Energy / heat transfer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D7124E31-B62C-4FE7-9EF4-D3242ACC8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3125" y="4841875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(Solar)</a:t>
            </a:r>
          </a:p>
        </p:txBody>
      </p:sp>
      <p:sp>
        <p:nvSpPr>
          <p:cNvPr id="5125" name="Text Box 5">
            <a:extLst>
              <a:ext uri="{FF2B5EF4-FFF2-40B4-BE49-F238E27FC236}">
                <a16:creationId xmlns:a16="http://schemas.microsoft.com/office/drawing/2014/main" id="{0F2C97DC-1B2D-4A87-B369-1CF096328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38400"/>
            <a:ext cx="1943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(Geothermal)</a:t>
            </a: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EBC5BE3D-9227-4C13-935B-B95340527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057400"/>
            <a:ext cx="301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(Oceans/Atmosphere)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ect8">
            <a:extLst>
              <a:ext uri="{FF2B5EF4-FFF2-40B4-BE49-F238E27FC236}">
                <a16:creationId xmlns:a16="http://schemas.microsoft.com/office/drawing/2014/main" id="{9CEC59E3-6318-42B4-B665-1295D91D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91440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image25">
            <a:extLst>
              <a:ext uri="{FF2B5EF4-FFF2-40B4-BE49-F238E27FC236}">
                <a16:creationId xmlns:a16="http://schemas.microsoft.com/office/drawing/2014/main" id="{2FA5C0DE-E26F-4271-9FED-F649D99C6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75"/>
            <a:ext cx="914400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11">
            <a:extLst>
              <a:ext uri="{FF2B5EF4-FFF2-40B4-BE49-F238E27FC236}">
                <a16:creationId xmlns:a16="http://schemas.microsoft.com/office/drawing/2014/main" id="{9F84BF77-23FB-4A6C-B2D7-38663C7DF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Joints">
            <a:extLst>
              <a:ext uri="{FF2B5EF4-FFF2-40B4-BE49-F238E27FC236}">
                <a16:creationId xmlns:a16="http://schemas.microsoft.com/office/drawing/2014/main" id="{F64E502E-5799-4866-A10E-D20056E55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rost wedging">
            <a:extLst>
              <a:ext uri="{FF2B5EF4-FFF2-40B4-BE49-F238E27FC236}">
                <a16:creationId xmlns:a16="http://schemas.microsoft.com/office/drawing/2014/main" id="{AC063FCA-6B4D-47B7-BE3E-E04E2D2B1C76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and particles">
            <a:extLst>
              <a:ext uri="{FF2B5EF4-FFF2-40B4-BE49-F238E27FC236}">
                <a16:creationId xmlns:a16="http://schemas.microsoft.com/office/drawing/2014/main" id="{59BFAEA4-0D4C-4C14-B123-4AAF016A51EF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tahCoUT">
            <a:extLst>
              <a:ext uri="{FF2B5EF4-FFF2-40B4-BE49-F238E27FC236}">
                <a16:creationId xmlns:a16="http://schemas.microsoft.com/office/drawing/2014/main" id="{4182FDC7-FA59-4A4E-A771-450753012B6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52400"/>
            <a:ext cx="6145213" cy="66294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Rock glide slumping">
            <a:extLst>
              <a:ext uri="{FF2B5EF4-FFF2-40B4-BE49-F238E27FC236}">
                <a16:creationId xmlns:a16="http://schemas.microsoft.com/office/drawing/2014/main" id="{FD54F0CB-C8B4-43F5-8C28-523B78A47EA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raided steam 2">
            <a:extLst>
              <a:ext uri="{FF2B5EF4-FFF2-40B4-BE49-F238E27FC236}">
                <a16:creationId xmlns:a16="http://schemas.microsoft.com/office/drawing/2014/main" id="{BE0F59CC-F5D2-41A1-906F-EB2484ACE63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 natural bridge, Rainbow Bridge, UT">
            <a:extLst>
              <a:ext uri="{FF2B5EF4-FFF2-40B4-BE49-F238E27FC236}">
                <a16:creationId xmlns:a16="http://schemas.microsoft.com/office/drawing/2014/main" id="{89E7D8E1-5ACF-4B10-8347-33E9D825361D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8B6D8A85-3512-4249-BC7B-8F1AE734A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490663"/>
            <a:ext cx="8913813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>
            <a:extLst>
              <a:ext uri="{FF2B5EF4-FFF2-40B4-BE49-F238E27FC236}">
                <a16:creationId xmlns:a16="http://schemas.microsoft.com/office/drawing/2014/main" id="{CF2B1B01-AF75-408E-921B-77F946959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713" y="1562100"/>
            <a:ext cx="820737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“Wet”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059150A8-CCF6-48D9-868C-C0ADD1D2C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325" y="1576388"/>
            <a:ext cx="784225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“Dry”</a:t>
            </a:r>
          </a:p>
        </p:txBody>
      </p:sp>
      <p:sp>
        <p:nvSpPr>
          <p:cNvPr id="6149" name="Oval 5">
            <a:extLst>
              <a:ext uri="{FF2B5EF4-FFF2-40B4-BE49-F238E27FC236}">
                <a16:creationId xmlns:a16="http://schemas.microsoft.com/office/drawing/2014/main" id="{546A35C7-0B6B-4FE0-9F1F-356A37745A68}"/>
              </a:ext>
            </a:extLst>
          </p:cNvPr>
          <p:cNvSpPr>
            <a:spLocks noChangeArrowheads="1"/>
          </p:cNvSpPr>
          <p:nvPr/>
        </p:nvSpPr>
        <p:spPr bwMode="auto">
          <a:xfrm rot="2088323">
            <a:off x="7518400" y="2244725"/>
            <a:ext cx="519113" cy="1208088"/>
          </a:xfrm>
          <a:prstGeom prst="ellipse">
            <a:avLst/>
          </a:prstGeom>
          <a:solidFill>
            <a:schemeClr val="accent1"/>
          </a:solidFill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259737E1-175A-432E-8013-4142322D4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1958975"/>
            <a:ext cx="1162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700">
                <a:solidFill>
                  <a:srgbClr val="000000"/>
                </a:solidFill>
                <a:latin typeface="Arial" panose="020B0604020202020204" pitchFamily="34" charset="0"/>
              </a:rPr>
              <a:t>Deschutes</a:t>
            </a: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CAC620CD-BC06-47E0-A1D5-1C637952341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89875" y="2243138"/>
            <a:ext cx="157163" cy="33972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triangle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D3FDBCB3-03C9-4685-9F5B-F1E3F8D2CE22}"/>
              </a:ext>
            </a:extLst>
          </p:cNvPr>
          <p:cNvSpPr txBox="1">
            <a:spLocks noChangeArrowheads="1"/>
          </p:cNvSpPr>
          <p:nvPr/>
        </p:nvSpPr>
        <p:spPr bwMode="auto">
          <a:xfrm rot="-3430502">
            <a:off x="4894263" y="2763838"/>
            <a:ext cx="18002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Western Cascades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C31E8287-1EC6-4388-A1EB-49E03390B9B5}"/>
              </a:ext>
            </a:extLst>
          </p:cNvPr>
          <p:cNvSpPr txBox="1">
            <a:spLocks noChangeArrowheads="1"/>
          </p:cNvSpPr>
          <p:nvPr/>
        </p:nvSpPr>
        <p:spPr bwMode="auto">
          <a:xfrm rot="-3551049">
            <a:off x="5926138" y="2517775"/>
            <a:ext cx="1489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High Cascades</a:t>
            </a:r>
          </a:p>
        </p:txBody>
      </p:sp>
      <p:sp>
        <p:nvSpPr>
          <p:cNvPr id="6154" name="Rectangle 10">
            <a:extLst>
              <a:ext uri="{FF2B5EF4-FFF2-40B4-BE49-F238E27FC236}">
                <a16:creationId xmlns:a16="http://schemas.microsoft.com/office/drawing/2014/main" id="{960F609C-C358-42DF-A0F3-D81F921BE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298450"/>
            <a:ext cx="921385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tx2"/>
                </a:solidFill>
              </a:rPr>
              <a:t>Pacific Northwest Climate and Tectonics:</a:t>
            </a:r>
            <a:br>
              <a:rPr lang="en-US" altLang="en-US" sz="3200">
                <a:solidFill>
                  <a:schemeClr val="tx2"/>
                </a:solidFill>
              </a:rPr>
            </a:br>
            <a:r>
              <a:rPr lang="en-US" altLang="en-US" sz="3200">
                <a:solidFill>
                  <a:schemeClr val="tx2"/>
                </a:solidFill>
              </a:rPr>
              <a:t>Linked System Drivers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693B4E25-B7AB-49E1-9ED3-DD2F9A148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63" y="1900238"/>
            <a:ext cx="34464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>
                <a:solidFill>
                  <a:srgbClr val="000000"/>
                </a:solidFill>
                <a:latin typeface="Arial" panose="020B0604020202020204" pitchFamily="34" charset="0"/>
              </a:rPr>
              <a:t>Westerly cyclonic storm systems</a:t>
            </a:r>
          </a:p>
        </p:txBody>
      </p:sp>
      <p:sp>
        <p:nvSpPr>
          <p:cNvPr id="6156" name="Rectangle 12">
            <a:extLst>
              <a:ext uri="{FF2B5EF4-FFF2-40B4-BE49-F238E27FC236}">
                <a16:creationId xmlns:a16="http://schemas.microsoft.com/office/drawing/2014/main" id="{B37722D4-449A-4FD2-978B-108214C9E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1935163"/>
            <a:ext cx="3370262" cy="3508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57" name="Line 13">
            <a:extLst>
              <a:ext uri="{FF2B5EF4-FFF2-40B4-BE49-F238E27FC236}">
                <a16:creationId xmlns:a16="http://schemas.microsoft.com/office/drawing/2014/main" id="{50F60146-55C6-4D02-A539-C29066157F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78300" y="2105025"/>
            <a:ext cx="571500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none" w="sm" len="sm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Text Box 14">
            <a:extLst>
              <a:ext uri="{FF2B5EF4-FFF2-40B4-BE49-F238E27FC236}">
                <a16:creationId xmlns:a16="http://schemas.microsoft.com/office/drawing/2014/main" id="{17346762-3CBF-4A47-ADA2-2D1FE3408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2786063"/>
            <a:ext cx="4905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HJA</a:t>
            </a:r>
          </a:p>
        </p:txBody>
      </p:sp>
      <p:sp>
        <p:nvSpPr>
          <p:cNvPr id="6159" name="Rectangle 15">
            <a:extLst>
              <a:ext uri="{FF2B5EF4-FFF2-40B4-BE49-F238E27FC236}">
                <a16:creationId xmlns:a16="http://schemas.microsoft.com/office/drawing/2014/main" id="{774E36E4-8641-40D6-8EB7-531DDC96A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438" y="2840038"/>
            <a:ext cx="392112" cy="22066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lluvial fan cross section">
            <a:extLst>
              <a:ext uri="{FF2B5EF4-FFF2-40B4-BE49-F238E27FC236}">
                <a16:creationId xmlns:a16="http://schemas.microsoft.com/office/drawing/2014/main" id="{E8EC6242-6E61-4261-8092-3F76AC453613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nd moraine">
            <a:extLst>
              <a:ext uri="{FF2B5EF4-FFF2-40B4-BE49-F238E27FC236}">
                <a16:creationId xmlns:a16="http://schemas.microsoft.com/office/drawing/2014/main" id="{35DAE63D-E546-4A94-85BF-9E125A1FD912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57200"/>
            <a:ext cx="8686800" cy="579120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Ice front lake">
            <a:extLst>
              <a:ext uri="{FF2B5EF4-FFF2-40B4-BE49-F238E27FC236}">
                <a16:creationId xmlns:a16="http://schemas.microsoft.com/office/drawing/2014/main" id="{4B90CC30-B91C-4E52-B4F0-5BEB0F09E221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Eruption">
            <a:extLst>
              <a:ext uri="{FF2B5EF4-FFF2-40B4-BE49-F238E27FC236}">
                <a16:creationId xmlns:a16="http://schemas.microsoft.com/office/drawing/2014/main" id="{BCC4FE6D-34A9-4D66-8181-B3A21BDD280A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457200"/>
            <a:ext cx="8686800" cy="57912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inder cone">
            <a:extLst>
              <a:ext uri="{FF2B5EF4-FFF2-40B4-BE49-F238E27FC236}">
                <a16:creationId xmlns:a16="http://schemas.microsoft.com/office/drawing/2014/main" id="{62885A42-E939-464A-A6C6-E173D5140B8C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9144000" cy="6096000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ogback and domal structure">
            <a:extLst>
              <a:ext uri="{FF2B5EF4-FFF2-40B4-BE49-F238E27FC236}">
                <a16:creationId xmlns:a16="http://schemas.microsoft.com/office/drawing/2014/main" id="{E527BE5C-7A8C-419E-95F9-08E13456ADC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ormal Fault 2">
            <a:extLst>
              <a:ext uri="{FF2B5EF4-FFF2-40B4-BE49-F238E27FC236}">
                <a16:creationId xmlns:a16="http://schemas.microsoft.com/office/drawing/2014/main" id="{2206BC1B-A5EF-4826-BC59-E9F89B718609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ault scarp">
            <a:extLst>
              <a:ext uri="{FF2B5EF4-FFF2-40B4-BE49-F238E27FC236}">
                <a16:creationId xmlns:a16="http://schemas.microsoft.com/office/drawing/2014/main" id="{3965E5AA-B57B-43B8-AC1E-8D187FBBCE60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ea cliffs and terrace">
            <a:extLst>
              <a:ext uri="{FF2B5EF4-FFF2-40B4-BE49-F238E27FC236}">
                <a16:creationId xmlns:a16="http://schemas.microsoft.com/office/drawing/2014/main" id="{AB6F5B47-92EF-408E-98F8-AB9D2C11A81C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781050"/>
            <a:ext cx="7772400" cy="5143500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urf">
            <a:extLst>
              <a:ext uri="{FF2B5EF4-FFF2-40B4-BE49-F238E27FC236}">
                <a16:creationId xmlns:a16="http://schemas.microsoft.com/office/drawing/2014/main" id="{4C04A426-B6A9-4008-8EEB-B7C1023AD0B6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49288"/>
            <a:ext cx="8229600" cy="5446712"/>
          </a:xfr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06_02L">
            <a:extLst>
              <a:ext uri="{FF2B5EF4-FFF2-40B4-BE49-F238E27FC236}">
                <a16:creationId xmlns:a16="http://schemas.microsoft.com/office/drawing/2014/main" id="{B5DAE510-9E54-4FEE-BC31-8B9233B4B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530350"/>
            <a:ext cx="86201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297B4A12-F7B9-49CA-AFEB-7308670CF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604838"/>
            <a:ext cx="7777162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000000"/>
                </a:solidFill>
                <a:latin typeface="Arial" panose="020B0604020202020204" pitchFamily="34" charset="0"/>
              </a:rPr>
              <a:t>WATERSHEDS: Scalable Routing Networks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g5-1">
            <a:extLst>
              <a:ext uri="{FF2B5EF4-FFF2-40B4-BE49-F238E27FC236}">
                <a16:creationId xmlns:a16="http://schemas.microsoft.com/office/drawing/2014/main" id="{4B10F0FE-B3FD-4F9D-A1B8-A947749F5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"/>
          <a:stretch>
            <a:fillRect/>
          </a:stretch>
        </p:blipFill>
        <p:spPr bwMode="auto">
          <a:xfrm>
            <a:off x="50800" y="280988"/>
            <a:ext cx="8948738" cy="632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5A66064E-B709-4344-92B7-31D328138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3" y="5534025"/>
            <a:ext cx="11953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1800" b="0">
                <a:solidFill>
                  <a:srgbClr val="333333"/>
                </a:solidFill>
                <a:latin typeface="Arial" panose="020B0604020202020204" pitchFamily="34" charset="0"/>
              </a:rPr>
              <a:t>(Tectonics)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6833AB7E-D8E1-4181-A6A4-C47AAEE28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0313" y="612775"/>
            <a:ext cx="3502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solidFill>
                  <a:srgbClr val="333333"/>
                </a:solidFill>
                <a:latin typeface="Arial" panose="020B0604020202020204" pitchFamily="34" charset="0"/>
              </a:rPr>
              <a:t>The physical work of rivers:</a:t>
            </a:r>
          </a:p>
          <a:p>
            <a:r>
              <a:rPr lang="en-US" altLang="en-US" sz="2000" b="0">
                <a:solidFill>
                  <a:srgbClr val="333333"/>
                </a:solidFill>
                <a:latin typeface="Arial" panose="020B0604020202020204" pitchFamily="34" charset="0"/>
              </a:rPr>
              <a:t>transport sediment and water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1BD87BA3-8113-4537-8DDF-C9B229F69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3887788"/>
            <a:ext cx="24717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>
                <a:solidFill>
                  <a:srgbClr val="333333"/>
                </a:solidFill>
                <a:latin typeface="Arial" panose="020B0604020202020204" pitchFamily="34" charset="0"/>
              </a:rPr>
              <a:t>Ecological services </a:t>
            </a:r>
          </a:p>
          <a:p>
            <a:r>
              <a:rPr lang="en-US" altLang="en-US" sz="2000" b="0">
                <a:solidFill>
                  <a:srgbClr val="333333"/>
                </a:solidFill>
                <a:latin typeface="Arial" panose="020B0604020202020204" pitchFamily="34" charset="0"/>
              </a:rPr>
              <a:t>and riparian habitat</a:t>
            </a:r>
          </a:p>
        </p:txBody>
      </p:sp>
      <p:pic>
        <p:nvPicPr>
          <p:cNvPr id="8198" name="Picture 6" descr="Edwithbigfish">
            <a:extLst>
              <a:ext uri="{FF2B5EF4-FFF2-40B4-BE49-F238E27FC236}">
                <a16:creationId xmlns:a16="http://schemas.microsoft.com/office/drawing/2014/main" id="{F877A1F0-A318-4420-9918-CEEB36665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3830" r="26984" b="24547"/>
          <a:stretch>
            <a:fillRect/>
          </a:stretch>
        </p:blipFill>
        <p:spPr bwMode="auto">
          <a:xfrm>
            <a:off x="5992813" y="3763963"/>
            <a:ext cx="2868612" cy="2587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7">
            <a:extLst>
              <a:ext uri="{FF2B5EF4-FFF2-40B4-BE49-F238E27FC236}">
                <a16:creationId xmlns:a16="http://schemas.microsoft.com/office/drawing/2014/main" id="{F697E1B0-B675-4DC6-916E-6AA342602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8563" y="585788"/>
            <a:ext cx="3481387" cy="836612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200" name="Rectangle 8">
            <a:extLst>
              <a:ext uri="{FF2B5EF4-FFF2-40B4-BE49-F238E27FC236}">
                <a16:creationId xmlns:a16="http://schemas.microsoft.com/office/drawing/2014/main" id="{3E326ACC-3D07-431B-81A3-690964156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038" y="3867150"/>
            <a:ext cx="2305050" cy="81121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5-26">
            <a:extLst>
              <a:ext uri="{FF2B5EF4-FFF2-40B4-BE49-F238E27FC236}">
                <a16:creationId xmlns:a16="http://schemas.microsoft.com/office/drawing/2014/main" id="{4AAF6DBF-8395-4BCE-A2F6-71B2F285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538163"/>
            <a:ext cx="89757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3">
            <a:extLst>
              <a:ext uri="{FF2B5EF4-FFF2-40B4-BE49-F238E27FC236}">
                <a16:creationId xmlns:a16="http://schemas.microsoft.com/office/drawing/2014/main" id="{6D06A32E-E38B-46B6-BBD9-52C0682DA0A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089400" y="4945063"/>
            <a:ext cx="123825" cy="138112"/>
          </a:xfrm>
          <a:prstGeom prst="triangle">
            <a:avLst>
              <a:gd name="adj" fmla="val 50000"/>
            </a:avLst>
          </a:pr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g6-16">
            <a:extLst>
              <a:ext uri="{FF2B5EF4-FFF2-40B4-BE49-F238E27FC236}">
                <a16:creationId xmlns:a16="http://schemas.microsoft.com/office/drawing/2014/main" id="{842886C7-2158-407B-B6B8-29543A1F9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1"/>
          <a:stretch>
            <a:fillRect/>
          </a:stretch>
        </p:blipFill>
        <p:spPr bwMode="auto">
          <a:xfrm>
            <a:off x="1073150" y="114300"/>
            <a:ext cx="6559550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>
            <a:extLst>
              <a:ext uri="{FF2B5EF4-FFF2-40B4-BE49-F238E27FC236}">
                <a16:creationId xmlns:a16="http://schemas.microsoft.com/office/drawing/2014/main" id="{B90ACC56-6BE3-41B6-927D-098168CF1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876300"/>
            <a:ext cx="88519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000">
                <a:solidFill>
                  <a:schemeClr val="tx2"/>
                </a:solidFill>
                <a:latin typeface="Arial" panose="020B0604020202020204" pitchFamily="34" charset="0"/>
              </a:rPr>
              <a:t>“Hey Taylor – note to self…now’s the time to show the video clip illustrating hillslope-valley bottom process-response mechanisms and the interaction between variables, including human impacts from geomorphic change…”</a:t>
            </a:r>
          </a:p>
          <a:p>
            <a:endParaRPr lang="en-US" altLang="en-US" sz="30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sz="3000">
                <a:solidFill>
                  <a:schemeClr val="tx2"/>
                </a:solidFill>
                <a:latin typeface="Arial" panose="020B0604020202020204" pitchFamily="34" charset="0"/>
              </a:rPr>
              <a:t>And now a message from our sponsor:</a:t>
            </a:r>
          </a:p>
          <a:p>
            <a:endParaRPr lang="en-US" altLang="en-US" sz="3000">
              <a:solidFill>
                <a:schemeClr val="tx2"/>
              </a:solidFill>
              <a:latin typeface="Arial" panose="020B0604020202020204" pitchFamily="34" charset="0"/>
            </a:endParaRPr>
          </a:p>
          <a:p>
            <a:r>
              <a:rPr lang="en-US" altLang="en-US" sz="2000">
                <a:latin typeface="Arial" panose="020B0604020202020204" pitchFamily="34" charset="0"/>
                <a:hlinkClick r:id="rId2"/>
              </a:rPr>
              <a:t>www.wou.edu/las/physci/taylor/g322/kayakers.wmv</a:t>
            </a:r>
            <a:endParaRPr lang="en-US" altLang="en-US" sz="20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Office\Templates\Blank Presentation.pot</Template>
  <TotalTime>114</TotalTime>
  <Words>400</Words>
  <Application>Microsoft Office PowerPoint</Application>
  <PresentationFormat>On-screen Show (4:3)</PresentationFormat>
  <Paragraphs>88</Paragraphs>
  <Slides>49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2" baseType="lpstr">
      <vt:lpstr>Times New Roman</vt:lpstr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Stream Processes and Floodplain Development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taylors</dc:creator>
  <cp:lastModifiedBy>Steve Taylor</cp:lastModifiedBy>
  <cp:revision>24</cp:revision>
  <dcterms:created xsi:type="dcterms:W3CDTF">2002-11-04T21:29:04Z</dcterms:created>
  <dcterms:modified xsi:type="dcterms:W3CDTF">2020-10-01T21:21:58Z</dcterms:modified>
</cp:coreProperties>
</file>