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9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96" r:id="rId13"/>
    <p:sldId id="273" r:id="rId14"/>
    <p:sldId id="274" r:id="rId15"/>
    <p:sldId id="276" r:id="rId16"/>
    <p:sldId id="277" r:id="rId17"/>
    <p:sldId id="307" r:id="rId18"/>
    <p:sldId id="308" r:id="rId19"/>
    <p:sldId id="278" r:id="rId20"/>
    <p:sldId id="314" r:id="rId21"/>
    <p:sldId id="313" r:id="rId22"/>
    <p:sldId id="311" r:id="rId23"/>
    <p:sldId id="315" r:id="rId24"/>
    <p:sldId id="312" r:id="rId25"/>
    <p:sldId id="295" r:id="rId26"/>
    <p:sldId id="280" r:id="rId27"/>
    <p:sldId id="281" r:id="rId28"/>
    <p:sldId id="282" r:id="rId29"/>
    <p:sldId id="283" r:id="rId30"/>
    <p:sldId id="304" r:id="rId31"/>
    <p:sldId id="284" r:id="rId32"/>
    <p:sldId id="298" r:id="rId33"/>
    <p:sldId id="299" r:id="rId34"/>
    <p:sldId id="297" r:id="rId35"/>
    <p:sldId id="309" r:id="rId36"/>
    <p:sldId id="310" r:id="rId37"/>
    <p:sldId id="286" r:id="rId38"/>
    <p:sldId id="305" r:id="rId39"/>
    <p:sldId id="306" r:id="rId40"/>
    <p:sldId id="303" r:id="rId41"/>
    <p:sldId id="287" r:id="rId42"/>
    <p:sldId id="300" r:id="rId43"/>
    <p:sldId id="301" r:id="rId44"/>
    <p:sldId id="288" r:id="rId45"/>
    <p:sldId id="302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6D327-7004-46E7-BD04-37ABC79660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21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E2B4C-EFC1-4FCE-A2BC-BF216E119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09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0BE41-0E75-4406-99C5-2C1B7088B8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61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56CB3-63CD-4133-8989-93681DAA2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43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F0EF6-1C91-4D89-88E7-6D41744747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09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C3036-3E10-435A-AAA2-221160800F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43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298F7-C9C5-494D-8D09-C2736E77A7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09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F3B68-DE13-405A-A7C4-F2A030B470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16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EA6EB-80E4-4219-8A55-9260F25339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72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89A8E-2D5B-47F6-96C7-1ACA974558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35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68F90-E5DD-4786-B084-9D37842BA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063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2B902E-58FD-450F-B317-D4A55E9C23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G16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1219200"/>
            <a:ext cx="12344400" cy="9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9_1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9144000" cy="586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9_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925"/>
            <a:ext cx="6781800" cy="67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tx1"/>
                </a:solidFill>
              </a:rPr>
              <a:t>Fig. </a:t>
            </a:r>
            <a:r>
              <a:rPr lang="en-US" altLang="en-US" sz="4400"/>
              <a:t>23.08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sz="3200"/>
              <a:t>W. W. Norton</a:t>
            </a:r>
          </a:p>
        </p:txBody>
      </p:sp>
      <p:pic>
        <p:nvPicPr>
          <p:cNvPr id="53252" name="Picture 4" descr="EA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1125"/>
            <a:ext cx="8839200" cy="65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90101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lacier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608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lacier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620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9_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638"/>
            <a:ext cx="7543800" cy="68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ig14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8001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ig14-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0"/>
            <a:ext cx="532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163763" y="152400"/>
            <a:ext cx="201295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Extension</a:t>
            </a:r>
          </a:p>
          <a:p>
            <a:pPr algn="ctr" eaLnBrk="0" hangingPunct="0"/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North</a:t>
            </a:r>
          </a:p>
          <a:p>
            <a:pPr algn="ctr" eaLnBrk="0" hangingPunct="0"/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</a:t>
            </a:r>
          </a:p>
          <a:p>
            <a:pPr algn="ctr" eaLnBrk="0" hangingPunct="0"/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Shoreline</a:t>
            </a:r>
          </a:p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Figure 9.28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24579" name="Picture 3" descr="09_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3675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G16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97522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tect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0"/>
            <a:ext cx="6643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ect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9144000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image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tect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tx1"/>
                </a:solidFill>
              </a:rPr>
              <a:t>Fig. </a:t>
            </a:r>
            <a:r>
              <a:rPr lang="en-US" altLang="en-US" sz="4400"/>
              <a:t>23.07 e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fontAlgn="t">
              <a:spcBef>
                <a:spcPct val="50000"/>
              </a:spcBef>
            </a:pPr>
            <a:r>
              <a:rPr lang="en-US" altLang="en-US" sz="3200"/>
              <a:t>W. W. Norton. After Van Andel, 1994</a:t>
            </a:r>
          </a:p>
        </p:txBody>
      </p:sp>
      <p:pic>
        <p:nvPicPr>
          <p:cNvPr id="52228" name="Picture 4" descr="EA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330450"/>
            <a:ext cx="8740775" cy="28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81000" y="650875"/>
            <a:ext cx="8223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 Core and Past Temperature Fluctuations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Figure 9.26b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26627" name="Picture 3" descr="09_2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500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47800" y="6096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0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124200" y="58674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50,000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334000" y="594360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100,000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467600" y="594360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150,000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9_2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341438"/>
            <a:ext cx="9074150" cy="51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14313" y="152400"/>
            <a:ext cx="83375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 Core and Past Temperature Fluctuations </a:t>
            </a:r>
          </a:p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Figure 9.26c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219200" y="6019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0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124200" y="60198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50,000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486400" y="594360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100,000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7772400" y="594360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150,000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09_2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008063"/>
            <a:ext cx="8823325" cy="5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-31750" y="76200"/>
            <a:ext cx="83375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 Core and Past Temperature Fluctuations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Figure 9.26d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ope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tx1"/>
                </a:solidFill>
              </a:rPr>
              <a:t>Fig. </a:t>
            </a:r>
            <a:r>
              <a:rPr lang="en-US" altLang="en-US" sz="4400"/>
              <a:t>23.02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sz="3200"/>
              <a:t>W. W. Norton</a:t>
            </a:r>
          </a:p>
        </p:txBody>
      </p:sp>
      <p:pic>
        <p:nvPicPr>
          <p:cNvPr id="51204" name="Picture 4" descr="EA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0700"/>
            <a:ext cx="8839200" cy="58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75"/>
            <a:ext cx="9144000" cy="42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ollution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473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tx1"/>
                </a:solidFill>
              </a:rPr>
              <a:t>Fig. </a:t>
            </a:r>
            <a:r>
              <a:rPr lang="en-US" altLang="en-US" sz="4400"/>
              <a:t>23.11 b, c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fontAlgn="t">
              <a:spcBef>
                <a:spcPct val="50000"/>
              </a:spcBef>
            </a:pPr>
            <a:r>
              <a:rPr lang="en-US" altLang="en-US" sz="3200"/>
              <a:t>W. W. Norton. After Van Andel, 1994</a:t>
            </a:r>
          </a:p>
        </p:txBody>
      </p:sp>
      <p:pic>
        <p:nvPicPr>
          <p:cNvPr id="55300" name="Picture 4" descr="EA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90513"/>
            <a:ext cx="8399463" cy="627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tx1"/>
                </a:solidFill>
              </a:rPr>
              <a:t>Fig. </a:t>
            </a:r>
            <a:r>
              <a:rPr lang="en-US" altLang="en-US" sz="4400"/>
              <a:t>23.14 a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fontAlgn="t">
              <a:spcBef>
                <a:spcPct val="50000"/>
              </a:spcBef>
            </a:pPr>
            <a:r>
              <a:rPr lang="en-US" altLang="en-US" sz="3200"/>
              <a:t>W. W. Norton. After McKenzie, 1998</a:t>
            </a:r>
          </a:p>
        </p:txBody>
      </p:sp>
      <p:pic>
        <p:nvPicPr>
          <p:cNvPr id="56324" name="Picture 4" descr="EA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658813"/>
            <a:ext cx="8740775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tx1"/>
                </a:solidFill>
              </a:rPr>
              <a:t>Fig. </a:t>
            </a:r>
            <a:r>
              <a:rPr lang="en-US" altLang="en-US" sz="4400"/>
              <a:t>23.09 c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sz="3200"/>
              <a:t>W. W. Norton</a:t>
            </a:r>
          </a:p>
        </p:txBody>
      </p:sp>
      <p:pic>
        <p:nvPicPr>
          <p:cNvPr id="54276" name="Picture 4" descr="EA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152400"/>
            <a:ext cx="3530600" cy="65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mage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82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mag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389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G12_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762000" y="3048000"/>
            <a:ext cx="293846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Obliquity of Tilt</a:t>
            </a:r>
          </a:p>
          <a:p>
            <a:r>
              <a:rPr lang="en-US" altLang="en-US" sz="2800" b="1"/>
              <a:t>(21.4-24.5 deg)</a:t>
            </a:r>
          </a:p>
          <a:p>
            <a:r>
              <a:rPr lang="en-US" altLang="en-US" sz="2800" b="1"/>
              <a:t>(41,000 yr cycle)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62000" y="5334000"/>
            <a:ext cx="29384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Precession</a:t>
            </a:r>
          </a:p>
          <a:p>
            <a:r>
              <a:rPr lang="en-US" altLang="en-US" sz="2800" b="1"/>
              <a:t>(23,000 yr cycle)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762000" y="533400"/>
            <a:ext cx="31369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Eccentricity of</a:t>
            </a:r>
          </a:p>
          <a:p>
            <a:r>
              <a:rPr lang="en-US" altLang="en-US" sz="2800" b="1"/>
              <a:t>Orbit</a:t>
            </a:r>
          </a:p>
          <a:p>
            <a:r>
              <a:rPr lang="en-US" altLang="en-US" sz="2800" b="1"/>
              <a:t>(100,000 yr cycle)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mage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ig14-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850"/>
            <a:ext cx="9144000" cy="48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G1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tx1"/>
                </a:solidFill>
              </a:rPr>
              <a:t>Fig. </a:t>
            </a:r>
            <a:r>
              <a:rPr lang="en-US" altLang="en-US" sz="4400"/>
              <a:t>23.23 a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fontAlgn="t">
              <a:spcBef>
                <a:spcPct val="50000"/>
              </a:spcBef>
            </a:pPr>
            <a:r>
              <a:rPr lang="en-US" altLang="en-US" sz="3200"/>
              <a:t>W. W. Norton. Adapted from McKenzie, 1998</a:t>
            </a:r>
          </a:p>
        </p:txBody>
      </p:sp>
      <p:pic>
        <p:nvPicPr>
          <p:cNvPr id="60420" name="Picture 4" descr="EA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7913"/>
            <a:ext cx="8839200" cy="47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76400" y="76200"/>
            <a:ext cx="48069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Temperature Rise</a:t>
            </a:r>
          </a:p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Figure 9.32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33795" name="Picture 3" descr="09_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9067800" cy="55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tx1"/>
                </a:solidFill>
              </a:rPr>
              <a:t>Fig. </a:t>
            </a:r>
            <a:r>
              <a:rPr lang="en-US" altLang="en-US" sz="4400"/>
              <a:t>23.24 a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fontAlgn="t">
              <a:spcBef>
                <a:spcPct val="50000"/>
              </a:spcBef>
            </a:pPr>
            <a:r>
              <a:rPr lang="en-US" altLang="en-US" sz="3200"/>
              <a:t>W. W. Norton. Adapted from McKenzie, 1998</a:t>
            </a:r>
          </a:p>
        </p:txBody>
      </p:sp>
      <p:pic>
        <p:nvPicPr>
          <p:cNvPr id="57348" name="Picture 4" descr="EA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0713"/>
            <a:ext cx="88392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tx1"/>
                </a:solidFill>
              </a:rPr>
              <a:t>Fig. </a:t>
            </a:r>
            <a:r>
              <a:rPr lang="en-US" altLang="en-US" sz="4400"/>
              <a:t>23.26 a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fontAlgn="t">
              <a:spcBef>
                <a:spcPct val="50000"/>
              </a:spcBef>
            </a:pPr>
            <a:r>
              <a:rPr lang="en-US" altLang="en-US" sz="3200"/>
              <a:t>W. W. Norton. Adapted from McKenzie, 1998.</a:t>
            </a:r>
          </a:p>
        </p:txBody>
      </p:sp>
      <p:pic>
        <p:nvPicPr>
          <p:cNvPr id="58372" name="Picture 4" descr="EA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350"/>
            <a:ext cx="9144000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295400" y="0"/>
            <a:ext cx="56197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Flooding if Ice Sheets Melted</a:t>
            </a:r>
          </a:p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Figure 9.31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34819" name="Picture 3" descr="09_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40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tx1"/>
                </a:solidFill>
              </a:rPr>
              <a:t>Fig. </a:t>
            </a:r>
            <a:r>
              <a:rPr lang="en-US" altLang="en-US" sz="4400"/>
              <a:t>23.27</a:t>
            </a:r>
            <a:endParaRPr lang="en-US" altLang="en-US" sz="4400">
              <a:solidFill>
                <a:schemeClr val="tx1"/>
              </a:solidFill>
            </a:endParaRPr>
          </a:p>
        </p:txBody>
      </p:sp>
      <p:pic>
        <p:nvPicPr>
          <p:cNvPr id="59396" name="Picture 4" descr="EA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2133600"/>
            <a:ext cx="7016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2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010400" cy="199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G16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G17_0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9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9144000" cy="54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9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592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9_2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91440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197</Words>
  <Application>Microsoft Office PowerPoint</Application>
  <PresentationFormat>On-screen Show (4:3)</PresentationFormat>
  <Paragraphs>50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Times New Roman</vt:lpstr>
      <vt:lpstr>Default Design</vt:lpstr>
      <vt:lpstr>PowerPoint Presentation</vt:lpstr>
      <vt:lpstr>PowerPoint Presentation</vt:lpstr>
      <vt:lpstr>Fig. 23.02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Fig. 23.08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Fig. 23.07 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Fig. 23.11 b, c</vt:lpstr>
      <vt:lpstr>Fig. 23.14 a</vt:lpstr>
      <vt:lpstr>Fig. 23.09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Fig. 23.23 a</vt:lpstr>
      <vt:lpstr>PowerPoint Presentation</vt:lpstr>
      <vt:lpstr>Fig. 23.24 a</vt:lpstr>
      <vt:lpstr>Fig. 23.26 a</vt:lpstr>
      <vt:lpstr>PowerPoint Presentation</vt:lpstr>
      <vt:lpstr>Fig. 23.27</vt:lpstr>
    </vt:vector>
  </TitlesOfParts>
  <Company>Western oregon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Wou</dc:creator>
  <cp:lastModifiedBy>Steve Taylor</cp:lastModifiedBy>
  <cp:revision>10</cp:revision>
  <dcterms:created xsi:type="dcterms:W3CDTF">2008-10-08T22:19:53Z</dcterms:created>
  <dcterms:modified xsi:type="dcterms:W3CDTF">2020-10-01T21:32:38Z</dcterms:modified>
</cp:coreProperties>
</file>