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78" r:id="rId5"/>
    <p:sldId id="258" r:id="rId6"/>
    <p:sldId id="280" r:id="rId7"/>
    <p:sldId id="281" r:id="rId8"/>
    <p:sldId id="279" r:id="rId9"/>
    <p:sldId id="283" r:id="rId10"/>
    <p:sldId id="259" r:id="rId11"/>
    <p:sldId id="261" r:id="rId12"/>
    <p:sldId id="262" r:id="rId13"/>
    <p:sldId id="263" r:id="rId14"/>
    <p:sldId id="282" r:id="rId15"/>
    <p:sldId id="264" r:id="rId16"/>
    <p:sldId id="265" r:id="rId17"/>
    <p:sldId id="289" r:id="rId18"/>
    <p:sldId id="284" r:id="rId19"/>
    <p:sldId id="285" r:id="rId20"/>
    <p:sldId id="286" r:id="rId21"/>
    <p:sldId id="287" r:id="rId22"/>
    <p:sldId id="293" r:id="rId23"/>
    <p:sldId id="266" r:id="rId24"/>
    <p:sldId id="291" r:id="rId25"/>
    <p:sldId id="292" r:id="rId26"/>
    <p:sldId id="290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9E890-8D59-4101-BAC3-33261C177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80543-9A75-40DC-B794-85893B064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F99812-F426-4772-8D15-B68F2DDDB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0E2C-D261-49BA-BD8A-7AE38510D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2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27A78-CE35-4788-9BFE-492A790FA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CCEFC-471F-4DA9-A0C4-DD580C206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6C7D1-4FCD-4DA7-B0A0-99531FB0B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F663-70CC-4492-9323-0AF5C2058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7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9F305E-1098-477F-B203-641EBDF79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10985-A45A-4492-AA5B-96CF7685E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BF15E-6510-4E77-AD0F-65711B69D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A768-DD6E-498C-9DC7-E6A8C77DD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D14E21-C8F3-493E-B592-321FD08F5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A1AF5-306F-45FE-85E5-71400C9E2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31D747-DB63-4E00-A6E4-9CB8C9EED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7BC0-6088-48DA-880A-E4597C9C7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6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A3AF4F-D33C-4B2B-B566-C77903E0B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B4FA9-3716-46C7-97D1-8336F5772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47BCE-DB45-4ED5-AADD-47BADF3DA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D189-6D6C-4B5A-9FF2-FE872D6B4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4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002BD-E9DE-4725-A1AD-E0BC9D5F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97FB6-E4AB-4723-873A-A8FC655DF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C67AC-A7E7-46CF-85D5-710232DDD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F8E1-B391-4E7A-9E4D-293687D44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0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37ABBD-55CE-46C2-8A85-C321CE26D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090AF1-69CB-4336-8A53-8774E562A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D4F8AA-2F45-49B3-8204-28F038A20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6FD2-B153-4F1C-A23A-6A7ABE308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BD4E51-CEAD-425B-AD50-A0429D0B1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66C177-6BC5-4CA6-A2C9-83B76CFCE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CB4EA-C097-4C97-B34D-F6EF606E0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BF972-DEA5-465B-8389-DCB99BB08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5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783DBB-55EA-42C3-97DF-E4CF78BE0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386782-B8D1-4060-A0D3-71584855D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1369EF-92A5-40B1-84D8-DC3BB7E7E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CA32-B426-4323-8D8A-DC84BEB2B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8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D3ABE-1274-4F2A-9593-56B1CC45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0E91B-55E3-4566-ACDF-C8156C324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6FB6D-3D60-44E7-98E9-FD372F346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3CAB-DC6B-4BB7-A4AA-49A5A35EF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DA7D2-B4FE-4F07-9341-80F7CEB8A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401FD-DDDD-412C-A4F3-F8C0F77CD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0E207-3963-4487-B5E0-D1202B4A2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603F-FA64-44EA-972E-904FE9DB8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790EF7-B13B-494B-B636-87AA2D119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4F117D-A824-424A-A13D-788838F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E8211B-DBB6-49FF-9631-D65C6C3352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15DF6B-71DA-4B12-9A07-536A3147FE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29BFC8-170D-47B1-863B-9EDAAB208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3A1B4D-827A-4134-B9FA-A9103437D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3A39-03FB-4E49-AF5C-949AF9CFD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ES202 Global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84C31-79DC-4B1D-BE8F-DFA912A66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9_17b">
            <a:extLst>
              <a:ext uri="{FF2B5EF4-FFF2-40B4-BE49-F238E27FC236}">
                <a16:creationId xmlns:a16="http://schemas.microsoft.com/office/drawing/2014/main" id="{2821CD31-007C-4CA9-88A6-152C0642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1440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9_29">
            <a:extLst>
              <a:ext uri="{FF2B5EF4-FFF2-40B4-BE49-F238E27FC236}">
                <a16:creationId xmlns:a16="http://schemas.microsoft.com/office/drawing/2014/main" id="{332EA063-3064-4C92-9F94-2D7CB5F8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25"/>
            <a:ext cx="67818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90101bx">
            <a:extLst>
              <a:ext uri="{FF2B5EF4-FFF2-40B4-BE49-F238E27FC236}">
                <a16:creationId xmlns:a16="http://schemas.microsoft.com/office/drawing/2014/main" id="{73CC6058-9B65-405C-80F8-0132A429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lacier28">
            <a:extLst>
              <a:ext uri="{FF2B5EF4-FFF2-40B4-BE49-F238E27FC236}">
                <a16:creationId xmlns:a16="http://schemas.microsoft.com/office/drawing/2014/main" id="{4AEE35A5-48FB-4686-A025-E687A43D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9_07">
            <a:extLst>
              <a:ext uri="{FF2B5EF4-FFF2-40B4-BE49-F238E27FC236}">
                <a16:creationId xmlns:a16="http://schemas.microsoft.com/office/drawing/2014/main" id="{C1C9F3A1-EF9B-4F72-8488-E0E70E39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613"/>
            <a:ext cx="68580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lacier22">
            <a:extLst>
              <a:ext uri="{FF2B5EF4-FFF2-40B4-BE49-F238E27FC236}">
                <a16:creationId xmlns:a16="http://schemas.microsoft.com/office/drawing/2014/main" id="{F7933FC5-241F-4624-B080-2152416D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9_27">
            <a:extLst>
              <a:ext uri="{FF2B5EF4-FFF2-40B4-BE49-F238E27FC236}">
                <a16:creationId xmlns:a16="http://schemas.microsoft.com/office/drawing/2014/main" id="{A0C8B875-EC42-4E24-9938-11E88805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8"/>
            <a:ext cx="75438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0EBE4D16-AE74-4D0D-AD47-E17DD9A7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52400"/>
            <a:ext cx="20129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</a:p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North</a:t>
            </a:r>
          </a:p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</a:p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Shoreline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7411" name="Picture 5" descr="09_28">
            <a:extLst>
              <a:ext uri="{FF2B5EF4-FFF2-40B4-BE49-F238E27FC236}">
                <a16:creationId xmlns:a16="http://schemas.microsoft.com/office/drawing/2014/main" id="{B0EA51EF-6D68-48BA-8518-3EA2712F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67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9_26a">
            <a:extLst>
              <a:ext uri="{FF2B5EF4-FFF2-40B4-BE49-F238E27FC236}">
                <a16:creationId xmlns:a16="http://schemas.microsoft.com/office/drawing/2014/main" id="{D70941D4-4262-4A6F-BCBF-316C43F8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46329EFC-3470-4D4D-BB03-2D502DA8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0875"/>
            <a:ext cx="822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</a:t>
            </a:r>
          </a:p>
          <a:p>
            <a:pPr algn="ctr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9459" name="Picture 5" descr="09_26b">
            <a:extLst>
              <a:ext uri="{FF2B5EF4-FFF2-40B4-BE49-F238E27FC236}">
                <a16:creationId xmlns:a16="http://schemas.microsoft.com/office/drawing/2014/main" id="{0D02360D-4543-4DB1-A36F-1C771946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>
            <a:extLst>
              <a:ext uri="{FF2B5EF4-FFF2-40B4-BE49-F238E27FC236}">
                <a16:creationId xmlns:a16="http://schemas.microsoft.com/office/drawing/2014/main" id="{20E9FC54-2BF5-4364-BCA6-39C209D0E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B6D944F6-4CF2-4293-BE26-5CA426EE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67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50,000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C178D214-E433-4BF9-B289-9B51FEA3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100,000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63F18A53-784F-4F8A-9C78-9094FC4E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150,000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G16_000">
            <a:extLst>
              <a:ext uri="{FF2B5EF4-FFF2-40B4-BE49-F238E27FC236}">
                <a16:creationId xmlns:a16="http://schemas.microsoft.com/office/drawing/2014/main" id="{E8A17B3C-334B-41F4-8D82-954DBE73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219200"/>
            <a:ext cx="1234440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9_26c">
            <a:extLst>
              <a:ext uri="{FF2B5EF4-FFF2-40B4-BE49-F238E27FC236}">
                <a16:creationId xmlns:a16="http://schemas.microsoft.com/office/drawing/2014/main" id="{763C4CF5-1351-482C-8028-721A6B02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41438"/>
            <a:ext cx="907415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87170362-62A9-49DC-83C0-E65ED726D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2400"/>
            <a:ext cx="8337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 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40BAAE31-C95F-4186-88C8-B6A716C4C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CD599A91-65C6-4B93-8CCB-4CEB7C14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198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50,000</a:t>
            </a: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07480367-BEAF-48CA-8365-32B042F4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100,000</a:t>
            </a:r>
          </a:p>
        </p:txBody>
      </p:sp>
      <p:sp>
        <p:nvSpPr>
          <p:cNvPr id="20487" name="Text Box 9">
            <a:extLst>
              <a:ext uri="{FF2B5EF4-FFF2-40B4-BE49-F238E27FC236}">
                <a16:creationId xmlns:a16="http://schemas.microsoft.com/office/drawing/2014/main" id="{221621D9-0A8E-42E2-8C85-484E3C30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150,000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9_26d">
            <a:extLst>
              <a:ext uri="{FF2B5EF4-FFF2-40B4-BE49-F238E27FC236}">
                <a16:creationId xmlns:a16="http://schemas.microsoft.com/office/drawing/2014/main" id="{BB0BB746-E91C-4419-B52C-BB2BFE76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08063"/>
            <a:ext cx="8823325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E67BEB88-40C1-4589-8561-D80121E9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76200"/>
            <a:ext cx="8337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9.26d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opes2">
            <a:extLst>
              <a:ext uri="{FF2B5EF4-FFF2-40B4-BE49-F238E27FC236}">
                <a16:creationId xmlns:a16="http://schemas.microsoft.com/office/drawing/2014/main" id="{2EE0B9CE-2813-420A-AECE-119F8148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ollution15">
            <a:extLst>
              <a:ext uri="{FF2B5EF4-FFF2-40B4-BE49-F238E27FC236}">
                <a16:creationId xmlns:a16="http://schemas.microsoft.com/office/drawing/2014/main" id="{1A5E4F61-E751-4FAE-B42C-3D8363E7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73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BEFFE46E-0C27-427A-829B-8259E7CA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Some possible causes of glaciation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Milankovitch hypothesis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Shape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eccentricity</a:t>
            </a:r>
            <a:r>
              <a:rPr lang="en-US" altLang="en-US" sz="2400" b="1">
                <a:latin typeface="Times New Roman" panose="02020603050405020304" pitchFamily="18" charset="0"/>
              </a:rPr>
              <a:t>) of Earth’s orbit varies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Angle of Earth’s axis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obliquity</a:t>
            </a:r>
            <a:r>
              <a:rPr lang="en-US" altLang="en-US" sz="2400" b="1">
                <a:latin typeface="Times New Roman" panose="02020603050405020304" pitchFamily="18" charset="0"/>
              </a:rPr>
              <a:t>) changes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Earth’s axis wobbles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precession</a:t>
            </a:r>
            <a:r>
              <a:rPr lang="en-US" altLang="en-US" sz="2400" b="1">
                <a:latin typeface="Times New Roman" panose="02020603050405020304" pitchFamily="18" charset="0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Changes in climate over the past several hundred thousand years are closely associated with variations in the geometry of Earth’s orbit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Other factors are probably also involved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9192F94B-2806-45B2-B89E-C96EC6B0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Any successful theory must account for</a:t>
            </a:r>
          </a:p>
          <a:p>
            <a:pPr lvl="2" eaLnBrk="1" hangingPunct="1"/>
            <a:r>
              <a:rPr lang="en-US" altLang="en-US" b="1">
                <a:latin typeface="Times New Roman" panose="02020603050405020304" pitchFamily="18" charset="0"/>
              </a:rPr>
              <a:t>What causes the onset of glacial conditions</a:t>
            </a:r>
          </a:p>
          <a:p>
            <a:pPr lvl="2" eaLnBrk="1" hangingPunct="1"/>
            <a:r>
              <a:rPr lang="en-US" altLang="en-US" b="1">
                <a:latin typeface="Times New Roman" panose="02020603050405020304" pitchFamily="18" charset="0"/>
              </a:rPr>
              <a:t>What caused the alteration of glacial and interglacial stages that have been documented for the Pleistocene epoch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7993256-3827-4C6E-B96E-8081E0C0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343400"/>
            <a:ext cx="72390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FG12_34">
            <a:extLst>
              <a:ext uri="{FF2B5EF4-FFF2-40B4-BE49-F238E27FC236}">
                <a16:creationId xmlns:a16="http://schemas.microsoft.com/office/drawing/2014/main" id="{AF4DD481-F557-4F3D-B291-E7DC5440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351F9F49-FEC5-4F6F-BDD1-E917361E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2938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Obliquity of Tilt</a:t>
            </a:r>
          </a:p>
          <a:p>
            <a:pPr eaLnBrk="1" hangingPunct="1"/>
            <a:r>
              <a:rPr lang="en-US" altLang="en-US" sz="2800" b="1"/>
              <a:t>(21.4-24.5 deg)</a:t>
            </a:r>
          </a:p>
          <a:p>
            <a:pPr eaLnBrk="1" hangingPunct="1"/>
            <a:r>
              <a:rPr lang="en-US" altLang="en-US" sz="2800" b="1"/>
              <a:t>(41,000 yr cycle)</a:t>
            </a: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774E90F3-E870-4E54-A3E8-079F2BDD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2938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Precession</a:t>
            </a:r>
          </a:p>
          <a:p>
            <a:pPr eaLnBrk="1" hangingPunct="1"/>
            <a:r>
              <a:rPr lang="en-US" altLang="en-US" sz="2800" b="1"/>
              <a:t>(23,000 yr cycle)</a:t>
            </a:r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A0C585C3-FF2F-4148-BFEE-E5C2256D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31369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Eccentricity of</a:t>
            </a:r>
          </a:p>
          <a:p>
            <a:pPr eaLnBrk="1" hangingPunct="1"/>
            <a:r>
              <a:rPr lang="en-US" altLang="en-US" sz="2800" b="1"/>
              <a:t>Orbit</a:t>
            </a:r>
          </a:p>
          <a:p>
            <a:pPr eaLnBrk="1" hangingPunct="1"/>
            <a:r>
              <a:rPr lang="en-US" altLang="en-US" sz="2800" b="1"/>
              <a:t>(100,000 yr cycle)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710041EB-73E0-4847-9452-76759771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"/>
            <a:ext cx="4806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Temperature Rise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9.32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6627" name="Picture 5" descr="09_32">
            <a:extLst>
              <a:ext uri="{FF2B5EF4-FFF2-40B4-BE49-F238E27FC236}">
                <a16:creationId xmlns:a16="http://schemas.microsoft.com/office/drawing/2014/main" id="{8053F968-9138-425E-ACA8-8EDDC827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1FC03559-16F4-4E7E-8EB9-611FF6CE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0"/>
            <a:ext cx="5619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Flooding if Ice Sheets Melted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9.31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7651" name="Picture 5" descr="09_31">
            <a:extLst>
              <a:ext uri="{FF2B5EF4-FFF2-40B4-BE49-F238E27FC236}">
                <a16:creationId xmlns:a16="http://schemas.microsoft.com/office/drawing/2014/main" id="{AFC902D8-1907-40E3-8FE8-C9A7B087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G16_002">
            <a:extLst>
              <a:ext uri="{FF2B5EF4-FFF2-40B4-BE49-F238E27FC236}">
                <a16:creationId xmlns:a16="http://schemas.microsoft.com/office/drawing/2014/main" id="{5F2041D3-2AE3-40CA-849F-57481796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G16_001">
            <a:extLst>
              <a:ext uri="{FF2B5EF4-FFF2-40B4-BE49-F238E27FC236}">
                <a16:creationId xmlns:a16="http://schemas.microsoft.com/office/drawing/2014/main" id="{4CAEB534-12A4-4EE3-9ED1-9AB46F99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G16_003">
            <a:extLst>
              <a:ext uri="{FF2B5EF4-FFF2-40B4-BE49-F238E27FC236}">
                <a16:creationId xmlns:a16="http://schemas.microsoft.com/office/drawing/2014/main" id="{2B836E61-7E51-4207-B622-E6147091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G17_001A">
            <a:extLst>
              <a:ext uri="{FF2B5EF4-FFF2-40B4-BE49-F238E27FC236}">
                <a16:creationId xmlns:a16="http://schemas.microsoft.com/office/drawing/2014/main" id="{1DA49193-DCA6-40AA-9818-D1DE1C3B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9_21">
            <a:extLst>
              <a:ext uri="{FF2B5EF4-FFF2-40B4-BE49-F238E27FC236}">
                <a16:creationId xmlns:a16="http://schemas.microsoft.com/office/drawing/2014/main" id="{07E90DE6-272E-4368-8CC2-A09AF03E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9_12">
            <a:extLst>
              <a:ext uri="{FF2B5EF4-FFF2-40B4-BE49-F238E27FC236}">
                <a16:creationId xmlns:a16="http://schemas.microsoft.com/office/drawing/2014/main" id="{AFECE248-76C7-4948-A436-061B8CC4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9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9_23b">
            <a:extLst>
              <a:ext uri="{FF2B5EF4-FFF2-40B4-BE49-F238E27FC236}">
                <a16:creationId xmlns:a16="http://schemas.microsoft.com/office/drawing/2014/main" id="{9D2F27CC-E47C-4B74-B29C-3BD060F6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14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167</Words>
  <Application>Microsoft Office PowerPoint</Application>
  <PresentationFormat>On-screen Show (4:3)</PresentationFormat>
  <Paragraphs>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ES202 Global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Western Oregon University</dc:creator>
  <cp:lastModifiedBy>Steve Taylor</cp:lastModifiedBy>
  <cp:revision>12</cp:revision>
  <dcterms:created xsi:type="dcterms:W3CDTF">2004-03-31T22:43:20Z</dcterms:created>
  <dcterms:modified xsi:type="dcterms:W3CDTF">2021-01-27T22:45:35Z</dcterms:modified>
</cp:coreProperties>
</file>