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BF8FCE-E1FD-8B4C-947E-B1E4ACE8597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F7403F-1ACB-6D4F-844A-F11431A047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/>
              <a:t/>
            </a:r>
            <a:br>
              <a:rPr lang="en-US" sz="3556" b="1" dirty="0"/>
            </a:br>
            <a:r>
              <a:rPr lang="en-US" sz="3556" b="1" dirty="0" smtClean="0"/>
              <a:t>T</a:t>
            </a:r>
            <a:r>
              <a:rPr sz="3556" b="1" dirty="0" smtClean="0"/>
              <a:t>ectonic </a:t>
            </a:r>
            <a:r>
              <a:rPr sz="3556" b="1" dirty="0"/>
              <a:t>subsidence history and source-rock maturation in the campos Basin, Brazil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pic>
        <p:nvPicPr>
          <p:cNvPr id="5122" name="Picture 2" descr="C:\Users\equiles12\Desktop\brazil_oil_auc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2" y="164608"/>
            <a:ext cx="8229600" cy="1143000"/>
          </a:xfrm>
        </p:spPr>
        <p:txBody>
          <a:bodyPr/>
          <a:lstStyle/>
          <a:p>
            <a:r>
              <a:rPr lang="en-US" dirty="0" smtClean="0"/>
              <a:t>Location and tectonic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" y="1312924"/>
            <a:ext cx="421673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Marginal Sag Basin</a:t>
            </a:r>
          </a:p>
          <a:p>
            <a:r>
              <a:rPr sz="1800" dirty="0" smtClean="0"/>
              <a:t>The </a:t>
            </a:r>
            <a:r>
              <a:rPr sz="1800" dirty="0"/>
              <a:t>Campos Basin is located on the passive continental margin offshore the state of Rio de </a:t>
            </a:r>
            <a:r>
              <a:rPr sz="1800" dirty="0" smtClean="0"/>
              <a:t>Janeiro</a:t>
            </a:r>
            <a:endParaRPr lang="en-US" sz="1800" dirty="0" smtClean="0"/>
          </a:p>
          <a:p>
            <a:r>
              <a:rPr lang="en-US" sz="1800" dirty="0" smtClean="0"/>
              <a:t>A</a:t>
            </a:r>
            <a:r>
              <a:rPr sz="1800" dirty="0" smtClean="0"/>
              <a:t>rea </a:t>
            </a:r>
            <a:r>
              <a:rPr sz="1800" dirty="0"/>
              <a:t>of approximately 100 000 km2 </a:t>
            </a:r>
            <a:endParaRPr sz="1800" dirty="0" smtClean="0"/>
          </a:p>
          <a:p>
            <a:r>
              <a:rPr lang="en-US" sz="1800" dirty="0" smtClean="0"/>
              <a:t>Produces more than 85% of Brazils crude oil. </a:t>
            </a:r>
            <a:endParaRPr sz="1800" dirty="0" smtClean="0"/>
          </a:p>
          <a:p>
            <a:endParaRPr lang="en-US" sz="1800" dirty="0"/>
          </a:p>
        </p:txBody>
      </p:sp>
      <p:pic>
        <p:nvPicPr>
          <p:cNvPr id="1026" name="Picture 2" descr="C:\Users\equiles12\Desktop\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4" y="1180605"/>
            <a:ext cx="48768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quiles12\Desktop\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400"/>
            <a:ext cx="4213761" cy="3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98670"/>
            <a:ext cx="495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" y="164545"/>
            <a:ext cx="8229600" cy="1143000"/>
          </a:xfrm>
        </p:spPr>
        <p:txBody>
          <a:bodyPr/>
          <a:lstStyle/>
          <a:p>
            <a:r>
              <a:rPr lang="en-US" dirty="0" smtClean="0"/>
              <a:t>Topics </a:t>
            </a:r>
            <a:r>
              <a:rPr lang="en-US" dirty="0" smtClean="0"/>
              <a:t>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02" y="1307544"/>
            <a:ext cx="3918098" cy="38740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Geologic history of basin</a:t>
            </a:r>
          </a:p>
          <a:p>
            <a:r>
              <a:rPr lang="en-US" sz="2000" dirty="0"/>
              <a:t>Comparison of different subsistence </a:t>
            </a:r>
            <a:r>
              <a:rPr lang="en-US" sz="2000" dirty="0" smtClean="0"/>
              <a:t>models</a:t>
            </a:r>
          </a:p>
          <a:p>
            <a:r>
              <a:rPr lang="en-US" sz="2000" dirty="0" err="1" smtClean="0"/>
              <a:t>Halokinesis</a:t>
            </a:r>
            <a:r>
              <a:rPr lang="en-US" sz="2000" dirty="0" smtClean="0"/>
              <a:t>  implications. </a:t>
            </a:r>
          </a:p>
          <a:p>
            <a:r>
              <a:rPr lang="en-US" sz="2000" dirty="0" smtClean="0"/>
              <a:t>The possibility of future oil and gas deposits.  </a:t>
            </a:r>
          </a:p>
          <a:p>
            <a:r>
              <a:rPr lang="en-US" sz="2000" dirty="0" smtClean="0"/>
              <a:t>Source rocks, primarily shale, and salt based. Some carbonates mentioned. </a:t>
            </a:r>
          </a:p>
          <a:p>
            <a:r>
              <a:rPr lang="en-US" sz="2000" dirty="0" smtClean="0"/>
              <a:t>Hydrocarbon maturity.</a:t>
            </a:r>
            <a:endParaRPr lang="en-US" sz="2000" dirty="0"/>
          </a:p>
        </p:txBody>
      </p:sp>
      <p:pic>
        <p:nvPicPr>
          <p:cNvPr id="4" name="Picture 3" descr="Screen Shot 2015-03-11 at 2.50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90" y="1181726"/>
            <a:ext cx="4139540" cy="5477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8" y="5334000"/>
            <a:ext cx="4572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Halokinesis</a:t>
            </a:r>
            <a:r>
              <a:rPr lang="en-US" dirty="0"/>
              <a:t>: The study of salt tectonics, which includes the mobilization and </a:t>
            </a:r>
            <a:r>
              <a:rPr lang="en-US" dirty="0" smtClean="0"/>
              <a:t>flow of subsurface </a:t>
            </a:r>
            <a:r>
              <a:rPr lang="en-US" dirty="0"/>
              <a:t>salt, and the subsequent emplacement and resulting structure of salt </a:t>
            </a:r>
            <a:r>
              <a:rPr lang="en-US" dirty="0" smtClean="0"/>
              <a:t>bodies.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7" y="272902"/>
            <a:ext cx="8229600" cy="990600"/>
          </a:xfrm>
        </p:spPr>
        <p:txBody>
          <a:bodyPr/>
          <a:lstStyle/>
          <a:p>
            <a:r>
              <a:rPr lang="en-US" dirty="0" smtClean="0"/>
              <a:t>Basin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i="1" dirty="0"/>
              <a:t>The continental/volcanic pre-rift </a:t>
            </a:r>
            <a:r>
              <a:rPr lang="en-US" sz="1400" b="1" i="1" dirty="0" err="1"/>
              <a:t>megasequence</a:t>
            </a:r>
            <a:r>
              <a:rPr lang="en-US" sz="1400" b="1" dirty="0"/>
              <a:t>:</a:t>
            </a:r>
            <a:endParaRPr lang="en-US" sz="1400" b="1" i="1" dirty="0" smtClean="0"/>
          </a:p>
          <a:p>
            <a:pPr marL="0" indent="0">
              <a:buNone/>
            </a:pPr>
            <a:r>
              <a:rPr lang="en-US" sz="1400" i="1" dirty="0" smtClean="0"/>
              <a:t>The </a:t>
            </a:r>
            <a:r>
              <a:rPr lang="en-US" sz="1400" i="1" dirty="0"/>
              <a:t>continental/volcanic pre-rift </a:t>
            </a:r>
            <a:r>
              <a:rPr lang="en-US" sz="1400" i="1" dirty="0" err="1"/>
              <a:t>megasequence</a:t>
            </a:r>
            <a:r>
              <a:rPr lang="en-US" sz="1400" dirty="0"/>
              <a:t>: </a:t>
            </a:r>
            <a:r>
              <a:rPr lang="en-US" sz="1400" dirty="0" smtClean="0"/>
              <a:t>crustal uplift </a:t>
            </a:r>
            <a:r>
              <a:rPr lang="en-US" sz="1400" dirty="0"/>
              <a:t>and the development of peripheral depressions </a:t>
            </a:r>
            <a:r>
              <a:rPr lang="en-US" sz="1400" dirty="0" smtClean="0"/>
              <a:t>associated with </a:t>
            </a:r>
            <a:r>
              <a:rPr lang="en-US" sz="1400" dirty="0"/>
              <a:t>hot spot volcanism, preceding rifting of </a:t>
            </a:r>
            <a:r>
              <a:rPr lang="en-US" sz="1400" dirty="0" smtClean="0"/>
              <a:t>the continental </a:t>
            </a:r>
            <a:r>
              <a:rPr lang="en-US" sz="1400" dirty="0"/>
              <a:t>crust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i="1" dirty="0"/>
              <a:t>The continental </a:t>
            </a:r>
            <a:r>
              <a:rPr lang="en-US" sz="1400" b="1" i="1" dirty="0" err="1"/>
              <a:t>syn</a:t>
            </a:r>
            <a:r>
              <a:rPr lang="en-US" sz="1400" b="1" i="1" dirty="0"/>
              <a:t>-rift </a:t>
            </a:r>
            <a:r>
              <a:rPr lang="en-US" sz="1400" b="1" i="1" dirty="0" err="1"/>
              <a:t>megasequence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dirty="0" smtClean="0"/>
              <a:t>associated with basement-involved</a:t>
            </a:r>
            <a:r>
              <a:rPr lang="en-US" sz="1400" dirty="0"/>
              <a:t>, block-rotated faulting in a rapidly </a:t>
            </a:r>
            <a:r>
              <a:rPr lang="en-US" sz="1400" dirty="0" smtClean="0"/>
              <a:t>subsiding crust </a:t>
            </a:r>
            <a:r>
              <a:rPr lang="en-US" sz="1400" dirty="0"/>
              <a:t>together with widespread mafic </a:t>
            </a:r>
            <a:r>
              <a:rPr lang="en-US" sz="1400" dirty="0" smtClean="0"/>
              <a:t>volcanism.</a:t>
            </a:r>
          </a:p>
          <a:p>
            <a:pPr marL="0" indent="0">
              <a:buNone/>
            </a:pPr>
            <a:r>
              <a:rPr lang="en-US" sz="1400" dirty="0" smtClean="0"/>
              <a:t>-  </a:t>
            </a:r>
            <a:r>
              <a:rPr lang="en-US" sz="1400" dirty="0"/>
              <a:t>strata were deposited in a variety </a:t>
            </a:r>
            <a:r>
              <a:rPr lang="en-US" sz="1400" dirty="0" smtClean="0"/>
              <a:t>of </a:t>
            </a:r>
            <a:r>
              <a:rPr lang="en-US" sz="1400" dirty="0" err="1" smtClean="0"/>
              <a:t>palaeo</a:t>
            </a:r>
            <a:r>
              <a:rPr lang="en-US" sz="1400" dirty="0" smtClean="0"/>
              <a:t>-environments </a:t>
            </a:r>
            <a:r>
              <a:rPr lang="en-US" sz="1400" dirty="0"/>
              <a:t>that were strongly influenced by rift </a:t>
            </a:r>
            <a:r>
              <a:rPr lang="en-US" sz="1400" dirty="0" smtClean="0"/>
              <a:t>tectonics, such </a:t>
            </a:r>
            <a:r>
              <a:rPr lang="en-US" sz="1400" dirty="0"/>
              <a:t>as alluvial fans, fan deltas, carbonate banks </a:t>
            </a:r>
            <a:r>
              <a:rPr lang="en-US" sz="1400" dirty="0" smtClean="0"/>
              <a:t>and lacustrine </a:t>
            </a:r>
            <a:r>
              <a:rPr lang="en-US" sz="1400" dirty="0"/>
              <a:t>environments ranging from fresh to hypersaline.</a:t>
            </a:r>
            <a:endParaRPr lang="en-US" sz="1400" dirty="0" smtClean="0"/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1400" b="1" i="1" dirty="0" smtClean="0"/>
              <a:t>The </a:t>
            </a:r>
            <a:r>
              <a:rPr lang="en-US" sz="1400" b="1" i="1" dirty="0"/>
              <a:t>transitional </a:t>
            </a:r>
            <a:r>
              <a:rPr lang="en-US" sz="1400" b="1" i="1" dirty="0" err="1"/>
              <a:t>megasequence</a:t>
            </a:r>
            <a:r>
              <a:rPr lang="en-US" sz="1400" b="1" dirty="0"/>
              <a:t>: </a:t>
            </a:r>
            <a:r>
              <a:rPr lang="en-US" sz="1400" dirty="0"/>
              <a:t>represents a phase of </a:t>
            </a:r>
            <a:r>
              <a:rPr lang="en-US" sz="1400" dirty="0" smtClean="0"/>
              <a:t>tectonic quiescence </a:t>
            </a:r>
            <a:r>
              <a:rPr lang="en-US" sz="1400" dirty="0"/>
              <a:t>(Aptian) at the beginning of the </a:t>
            </a:r>
            <a:r>
              <a:rPr lang="en-US" sz="1400" dirty="0" smtClean="0"/>
              <a:t>drift phase</a:t>
            </a:r>
            <a:r>
              <a:rPr lang="en-US" sz="1400" dirty="0"/>
              <a:t>. It contains a lower sequence composed mostly </a:t>
            </a:r>
            <a:r>
              <a:rPr lang="en-US" sz="1400" dirty="0" smtClean="0"/>
              <a:t>of conglomerates </a:t>
            </a:r>
            <a:r>
              <a:rPr lang="en-US" sz="1400" dirty="0"/>
              <a:t>and carbonates and an upper sequence </a:t>
            </a:r>
            <a:r>
              <a:rPr lang="en-US" sz="1400" dirty="0" smtClean="0"/>
              <a:t>of halite, </a:t>
            </a:r>
            <a:r>
              <a:rPr lang="en-US" sz="1400" dirty="0"/>
              <a:t>representing the first seawater </a:t>
            </a:r>
            <a:r>
              <a:rPr lang="en-US" sz="1400" dirty="0" smtClean="0"/>
              <a:t>inflows from the north. </a:t>
            </a:r>
          </a:p>
          <a:p>
            <a:pPr marL="0" indent="0">
              <a:buNone/>
            </a:pPr>
            <a:r>
              <a:rPr lang="en-US" sz="1400" b="1" i="1" dirty="0"/>
              <a:t>The marine post-rift </a:t>
            </a:r>
            <a:r>
              <a:rPr lang="en-US" sz="1400" b="1" i="1" dirty="0" err="1"/>
              <a:t>megasequence</a:t>
            </a:r>
            <a:r>
              <a:rPr lang="en-US" sz="1400" b="1" dirty="0"/>
              <a:t>: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Albian</a:t>
            </a:r>
            <a:r>
              <a:rPr lang="en-US" sz="1400" dirty="0" smtClean="0"/>
              <a:t> </a:t>
            </a:r>
            <a:r>
              <a:rPr lang="en-US" sz="1400" dirty="0"/>
              <a:t>shallow-marine </a:t>
            </a:r>
            <a:r>
              <a:rPr lang="en-US" sz="1400" dirty="0" smtClean="0"/>
              <a:t>carbonates, mudstones </a:t>
            </a:r>
            <a:r>
              <a:rPr lang="en-US" sz="1400" dirty="0"/>
              <a:t>and </a:t>
            </a:r>
            <a:r>
              <a:rPr lang="en-US" sz="1400" dirty="0" smtClean="0"/>
              <a:t>marls strongly affected </a:t>
            </a:r>
            <a:r>
              <a:rPr lang="en-US" sz="1400" dirty="0"/>
              <a:t>by </a:t>
            </a:r>
            <a:r>
              <a:rPr lang="en-US" sz="1400" dirty="0" err="1"/>
              <a:t>halokinetic</a:t>
            </a:r>
            <a:r>
              <a:rPr lang="en-US" sz="1400" dirty="0"/>
              <a:t> movements, causing the </a:t>
            </a:r>
            <a:r>
              <a:rPr lang="en-US" sz="1400" dirty="0" smtClean="0"/>
              <a:t>development of </a:t>
            </a:r>
            <a:r>
              <a:rPr lang="en-US" sz="1400" dirty="0" err="1"/>
              <a:t>halokinetic</a:t>
            </a:r>
            <a:r>
              <a:rPr lang="en-US" sz="1400" dirty="0"/>
              <a:t> </a:t>
            </a:r>
            <a:r>
              <a:rPr lang="en-US" sz="1400" dirty="0" smtClean="0"/>
              <a:t>features.</a:t>
            </a:r>
          </a:p>
          <a:p>
            <a:pPr marL="0" indent="0">
              <a:buNone/>
            </a:pPr>
            <a:r>
              <a:rPr lang="en-US" sz="1400" dirty="0" smtClean="0"/>
              <a:t>- The </a:t>
            </a:r>
            <a:r>
              <a:rPr lang="en-US" sz="1400" dirty="0"/>
              <a:t>overlying Upper Cretaceous–Paleocene sequence </a:t>
            </a:r>
            <a:r>
              <a:rPr lang="en-US" sz="1400" dirty="0" smtClean="0"/>
              <a:t>consists of </a:t>
            </a:r>
            <a:r>
              <a:rPr lang="en-US" sz="1400" dirty="0"/>
              <a:t>bathyal </a:t>
            </a:r>
            <a:r>
              <a:rPr lang="en-US" sz="1400" dirty="0" err="1"/>
              <a:t>shales</a:t>
            </a:r>
            <a:r>
              <a:rPr lang="en-US" sz="1400" dirty="0"/>
              <a:t>, marls and sandstone </a:t>
            </a:r>
            <a:r>
              <a:rPr lang="en-US" sz="1400" dirty="0" err="1" smtClean="0"/>
              <a:t>turbidites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-</a:t>
            </a:r>
            <a:r>
              <a:rPr lang="en-US" sz="1400" dirty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remaining Neogene section is characterized by a </a:t>
            </a:r>
            <a:r>
              <a:rPr lang="en-US" sz="1400" dirty="0" err="1" smtClean="0"/>
              <a:t>progradational</a:t>
            </a:r>
            <a:r>
              <a:rPr lang="en-US" sz="1400" dirty="0"/>
              <a:t> </a:t>
            </a:r>
            <a:r>
              <a:rPr lang="en-US" sz="1400" dirty="0" smtClean="0"/>
              <a:t>sequence </a:t>
            </a:r>
            <a:r>
              <a:rPr lang="en-US" sz="1400" dirty="0"/>
              <a:t>of </a:t>
            </a:r>
            <a:r>
              <a:rPr lang="en-US" sz="1400" dirty="0" err="1"/>
              <a:t>siliciclastics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14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90600"/>
          </a:xfrm>
        </p:spPr>
        <p:txBody>
          <a:bodyPr/>
          <a:lstStyle/>
          <a:p>
            <a:r>
              <a:rPr lang="en-US" dirty="0" smtClean="0"/>
              <a:t>Methods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4669"/>
            <a:ext cx="4800600" cy="4909931"/>
          </a:xfrm>
        </p:spPr>
        <p:txBody>
          <a:bodyPr>
            <a:noAutofit/>
          </a:bodyPr>
          <a:lstStyle/>
          <a:p>
            <a:r>
              <a:rPr lang="en-US" sz="1800" dirty="0" smtClean="0"/>
              <a:t>Seismic probes</a:t>
            </a:r>
          </a:p>
          <a:p>
            <a:r>
              <a:rPr lang="en-US" sz="1800" dirty="0" smtClean="0"/>
              <a:t>Well “</a:t>
            </a:r>
            <a:r>
              <a:rPr lang="en-US" sz="1800" dirty="0" err="1" smtClean="0"/>
              <a:t>Backstripping</a:t>
            </a:r>
            <a:r>
              <a:rPr lang="en-US" sz="1800" dirty="0" smtClean="0"/>
              <a:t>”</a:t>
            </a:r>
          </a:p>
          <a:p>
            <a:pPr>
              <a:buFontTx/>
              <a:buChar char="-"/>
            </a:pPr>
            <a:r>
              <a:rPr lang="en-US" sz="1800" dirty="0" err="1" smtClean="0"/>
              <a:t>Backstripping</a:t>
            </a:r>
            <a:r>
              <a:rPr lang="en-US" sz="1800" dirty="0" smtClean="0"/>
              <a:t> </a:t>
            </a:r>
            <a:r>
              <a:rPr lang="en-US" sz="1800" dirty="0"/>
              <a:t>is a geophysical analysis technique used on sedimentary rock sequences - the technique is used to quantitatively estimate the depth that the basement would be in the absence of sediment and water loading</a:t>
            </a:r>
            <a:r>
              <a:rPr lang="en-US" sz="1800" dirty="0" smtClean="0"/>
              <a:t>.</a:t>
            </a:r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sz="1800" dirty="0" smtClean="0"/>
              <a:t>The </a:t>
            </a:r>
            <a:r>
              <a:rPr sz="1800" dirty="0"/>
              <a:t>aim of backstripping is to analyse the subsidence history of a basin by modelling a progressive reversal of the depositional </a:t>
            </a:r>
            <a:r>
              <a:rPr sz="1800" dirty="0" smtClean="0"/>
              <a:t>process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C</a:t>
            </a:r>
            <a:r>
              <a:rPr sz="1800" dirty="0" smtClean="0"/>
              <a:t>ommonly </a:t>
            </a:r>
            <a:r>
              <a:rPr sz="1800" dirty="0"/>
              <a:t>applied to </a:t>
            </a:r>
            <a:r>
              <a:rPr sz="1800" dirty="0" smtClean="0"/>
              <a:t>extensional </a:t>
            </a:r>
            <a:r>
              <a:rPr sz="1800" dirty="0" smtClean="0"/>
              <a:t>basins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D</a:t>
            </a:r>
            <a:r>
              <a:rPr sz="1800" dirty="0" smtClean="0"/>
              <a:t>etermine</a:t>
            </a:r>
            <a:r>
              <a:rPr lang="en-US" sz="1800" dirty="0" smtClean="0"/>
              <a:t>s</a:t>
            </a:r>
            <a:r>
              <a:rPr sz="1800" dirty="0" smtClean="0"/>
              <a:t> </a:t>
            </a:r>
            <a:r>
              <a:rPr sz="1800" dirty="0"/>
              <a:t>the magnitude of lithospheric stretching from post-rift subsidence rates </a:t>
            </a:r>
            <a:endParaRPr sz="1800" dirty="0" smtClean="0"/>
          </a:p>
          <a:p>
            <a:pPr>
              <a:buNone/>
            </a:pPr>
            <a:r>
              <a:rPr sz="1800" dirty="0" smtClean="0"/>
              <a:t> </a:t>
            </a:r>
          </a:p>
          <a:p>
            <a:pPr>
              <a:buNone/>
            </a:pPr>
            <a:r>
              <a:rPr sz="18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2050" name="Picture 2" descr="C:\Users\equiles12\Desktop\Mudlo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1285"/>
            <a:ext cx="3759200" cy="2819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quiles12\Desktop\usgs-core-11-042-Km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66" y="3352800"/>
            <a:ext cx="18288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Continued movement of salt bodies have the potential to move undiscovered hydrocarbon bodies. </a:t>
            </a:r>
          </a:p>
          <a:p>
            <a:r>
              <a:rPr lang="en-US" sz="2400" dirty="0" smtClean="0"/>
              <a:t>They also have the potential to destroy existing hydrocarbon bodies. </a:t>
            </a:r>
          </a:p>
          <a:p>
            <a:r>
              <a:rPr lang="en-US" dirty="0" smtClean="0"/>
              <a:t>The youngest rocks of the Campos Basin sequence are likely mature. </a:t>
            </a:r>
            <a:endParaRPr lang="en-US" sz="2400" dirty="0"/>
          </a:p>
        </p:txBody>
      </p:sp>
      <p:pic>
        <p:nvPicPr>
          <p:cNvPr id="3074" name="Picture 2" descr="C:\Users\equiles12\Desktop\1-1210149_099a03c4-05d3-45b8-ab14-25f6adcad6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6144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r>
              <a:rPr lang="en-US" dirty="0" smtClean="0"/>
              <a:t>There have been problems with modeling thickness of sediments.</a:t>
            </a:r>
          </a:p>
          <a:p>
            <a:r>
              <a:rPr lang="en-US" dirty="0" smtClean="0"/>
              <a:t>Even with </a:t>
            </a:r>
            <a:r>
              <a:rPr lang="en-US" dirty="0" err="1" smtClean="0"/>
              <a:t>backstripping</a:t>
            </a:r>
            <a:r>
              <a:rPr lang="en-US" dirty="0" smtClean="0"/>
              <a:t>, some of the sediment samples are much more compact. </a:t>
            </a:r>
          </a:p>
          <a:p>
            <a:r>
              <a:rPr lang="en-US" dirty="0" smtClean="0"/>
              <a:t>Also have problems modeling the influence </a:t>
            </a:r>
            <a:r>
              <a:rPr lang="en-US" dirty="0" err="1" smtClean="0"/>
              <a:t>halokinesis</a:t>
            </a:r>
            <a:r>
              <a:rPr lang="en-US" dirty="0" smtClean="0"/>
              <a:t>. Specifically salt dissolution.</a:t>
            </a:r>
          </a:p>
          <a:p>
            <a:r>
              <a:rPr lang="en-US" dirty="0" smtClean="0"/>
              <a:t>Have some concerns about basin temperature increases, affecting old maturation.  </a:t>
            </a:r>
          </a:p>
        </p:txBody>
      </p:sp>
      <p:pic>
        <p:nvPicPr>
          <p:cNvPr id="6146" name="Picture 2" descr="C:\Users\equiles12\Desktop\mx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06986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1496533"/>
            <a:ext cx="8382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" y="381000"/>
            <a:ext cx="8229600" cy="990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107"/>
            <a:ext cx="38862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Developed model that correlated closely with observed subsidence. </a:t>
            </a:r>
          </a:p>
          <a:p>
            <a:r>
              <a:rPr lang="en-US" sz="2400" dirty="0" smtClean="0"/>
              <a:t>Estimated that the </a:t>
            </a:r>
            <a:r>
              <a:rPr lang="en-US" sz="2400" dirty="0"/>
              <a:t>C</a:t>
            </a:r>
            <a:r>
              <a:rPr lang="en-US" sz="2400" dirty="0" smtClean="0"/>
              <a:t>ampos Basin has yet more undiscovered oil reserves (</a:t>
            </a:r>
            <a:r>
              <a:rPr lang="en-US" sz="2400" dirty="0"/>
              <a:t>kerogen Types </a:t>
            </a:r>
            <a:r>
              <a:rPr lang="en-US" sz="2400" dirty="0" smtClean="0"/>
              <a:t>I and II). </a:t>
            </a:r>
          </a:p>
          <a:p>
            <a:r>
              <a:rPr lang="en-US" sz="2400" dirty="0" smtClean="0"/>
              <a:t>Suggests future exploration as much of the infrastructure is already in the Campos Basin. </a:t>
            </a:r>
          </a:p>
          <a:p>
            <a:r>
              <a:rPr lang="en-US" dirty="0" smtClean="0"/>
              <a:t>Expect even more due to the organic rich </a:t>
            </a:r>
            <a:r>
              <a:rPr lang="en-US" dirty="0" err="1" smtClean="0"/>
              <a:t>facies</a:t>
            </a:r>
            <a:r>
              <a:rPr lang="en-US" dirty="0" smtClean="0"/>
              <a:t> within sequences of the Campos Basin.</a:t>
            </a:r>
            <a:endParaRPr lang="en-US" sz="2400" dirty="0" smtClean="0"/>
          </a:p>
        </p:txBody>
      </p:sp>
      <p:pic>
        <p:nvPicPr>
          <p:cNvPr id="4098" name="Picture 2" descr="C:\Users\equiles12\Desktop\oil-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94" y="1352107"/>
            <a:ext cx="4737100" cy="415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2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</TotalTime>
  <Words>539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  Tectonic subsidence history and source-rock maturation in the campos Basin, Brazil  </vt:lpstr>
      <vt:lpstr>Location and tectonic setting</vt:lpstr>
      <vt:lpstr>Topics discussed</vt:lpstr>
      <vt:lpstr>Basin history</vt:lpstr>
      <vt:lpstr>Methods used</vt:lpstr>
      <vt:lpstr>Results</vt:lpstr>
      <vt:lpstr>Modeling issues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Tectonic subsidence history and source-rock maturation in the campos Basin, Brazil</dc:title>
  <dc:creator>Esteban Quiles</dc:creator>
  <cp:lastModifiedBy>Windows User</cp:lastModifiedBy>
  <cp:revision>23</cp:revision>
  <dcterms:created xsi:type="dcterms:W3CDTF">2015-03-11T20:55:03Z</dcterms:created>
  <dcterms:modified xsi:type="dcterms:W3CDTF">2015-03-12T20:48:20Z</dcterms:modified>
</cp:coreProperties>
</file>