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3214" autoAdjust="0"/>
  </p:normalViewPr>
  <p:slideViewPr>
    <p:cSldViewPr snapToGrid="0" snapToObjects="1">
      <p:cViewPr varScale="1">
        <p:scale>
          <a:sx n="72" d="100"/>
          <a:sy n="72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32B2B-ABB4-E147-AD21-60A5E54AB5C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E0C5-33F4-B346-B5DD-E9D0DBB40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geologic history : rift basin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arc</a:t>
            </a:r>
            <a:r>
              <a:rPr lang="en-US" baseline="0" dirty="0" smtClean="0">
                <a:sym typeface="Wingdings"/>
              </a:rPr>
              <a:t> basin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retroarc</a:t>
            </a:r>
            <a:r>
              <a:rPr lang="en-US" baseline="0" dirty="0" smtClean="0">
                <a:sym typeface="Wingdings"/>
              </a:rPr>
              <a:t> foreland basin (Lots of basins!)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err="1" smtClean="0">
                <a:sym typeface="Wingdings"/>
              </a:rPr>
              <a:t>Pontides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orogenic</a:t>
            </a:r>
            <a:r>
              <a:rPr lang="en-US" baseline="0" dirty="0" smtClean="0">
                <a:sym typeface="Wingdings"/>
              </a:rPr>
              <a:t> belt formed as a result of </a:t>
            </a:r>
            <a:r>
              <a:rPr lang="en-US" baseline="0" dirty="0" err="1" smtClean="0">
                <a:sym typeface="Wingdings"/>
              </a:rPr>
              <a:t>subduction</a:t>
            </a:r>
            <a:r>
              <a:rPr lang="en-US" baseline="0" dirty="0" smtClean="0">
                <a:sym typeface="Wingdings"/>
              </a:rPr>
              <a:t> and accretion (the process by which inorganic bodies grow larger by the addition of fresh material to the outside. A correlation to the basins.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Two major offshore basins: </a:t>
            </a:r>
            <a:r>
              <a:rPr lang="en-US" baseline="0" dirty="0" err="1" smtClean="0">
                <a:sym typeface="Wingdings"/>
              </a:rPr>
              <a:t>seperated</a:t>
            </a:r>
            <a:r>
              <a:rPr lang="en-US" baseline="0" dirty="0" smtClean="0">
                <a:sym typeface="Wingdings"/>
              </a:rPr>
              <a:t> by mid- Black Sea high</a:t>
            </a:r>
          </a:p>
          <a:p>
            <a:r>
              <a:rPr lang="en-US" baseline="0" dirty="0" smtClean="0">
                <a:sym typeface="Wingdings"/>
              </a:rPr>
              <a:t>	Basin analysis studies suggest the basins developed by both rift and </a:t>
            </a:r>
            <a:r>
              <a:rPr lang="en-US" baseline="0" dirty="0" err="1" smtClean="0">
                <a:sym typeface="Wingdings"/>
              </a:rPr>
              <a:t>compressional</a:t>
            </a:r>
            <a:r>
              <a:rPr lang="en-US" baseline="0" dirty="0" smtClean="0">
                <a:sym typeface="Wingdings"/>
              </a:rPr>
              <a:t> tectonics.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Sedimentary rock ~ Jurassic, Triassic, Cretaceous (MESOZOIC ERA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50 – 200 </a:t>
            </a:r>
            <a:r>
              <a:rPr lang="en-US" baseline="0" dirty="0" err="1" smtClean="0">
                <a:sym typeface="Wingdings"/>
              </a:rPr>
              <a:t>mya</a:t>
            </a:r>
            <a:r>
              <a:rPr lang="en-US" baseline="0" dirty="0" smtClean="0">
                <a:sym typeface="Wingdings"/>
              </a:rPr>
              <a:t>) ~ A lot of time for hydrocarbon accumulation</a:t>
            </a:r>
            <a:endParaRPr lang="en-US" baseline="0" dirty="0" smtClean="0">
              <a:sym typeface="Wingdings"/>
            </a:endParaRP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Anticlines &amp; </a:t>
            </a:r>
            <a:r>
              <a:rPr lang="en-US" baseline="0" dirty="0" err="1" smtClean="0">
                <a:sym typeface="Wingdings"/>
              </a:rPr>
              <a:t>Sinclines</a:t>
            </a:r>
            <a:r>
              <a:rPr lang="en-US" baseline="0" dirty="0" smtClean="0">
                <a:sym typeface="Wingdings"/>
              </a:rPr>
              <a:t> : Resulted from thrusting</a:t>
            </a:r>
          </a:p>
          <a:p>
            <a:endParaRPr lang="en-US" baseline="0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offshore</a:t>
            </a:r>
            <a:r>
              <a:rPr lang="en-US" baseline="0" dirty="0" smtClean="0"/>
              <a:t> exploration wells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2 in the 1970’s had gas (</a:t>
            </a:r>
            <a:r>
              <a:rPr lang="en-US" baseline="0" dirty="0" err="1" smtClean="0">
                <a:sym typeface="Wingdings"/>
              </a:rPr>
              <a:t>Akcakoca</a:t>
            </a:r>
            <a:r>
              <a:rPr lang="en-US" baseline="0" dirty="0" smtClean="0">
                <a:sym typeface="Wingdings"/>
              </a:rPr>
              <a:t>)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 in 2004 had gas (</a:t>
            </a:r>
            <a:r>
              <a:rPr lang="en-US" baseline="0" dirty="0" err="1" smtClean="0">
                <a:sym typeface="Wingdings"/>
              </a:rPr>
              <a:t>Ayazli</a:t>
            </a:r>
            <a:r>
              <a:rPr lang="en-US" baseline="0" dirty="0" smtClean="0">
                <a:sym typeface="Wingdings"/>
              </a:rPr>
              <a:t>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Again: Cretaceous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Jurassic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Type II Kerogen (organic material) = zooplankton and phytoplankton ~ mix of oil and gas </a:t>
            </a:r>
          </a:p>
          <a:p>
            <a:r>
              <a:rPr lang="en-US" baseline="0" dirty="0" smtClean="0">
                <a:sym typeface="Wingdings"/>
              </a:rPr>
              <a:t>Type III Kerogen (organic material) = woody land and plant </a:t>
            </a:r>
            <a:r>
              <a:rPr lang="en-US" baseline="0" dirty="0" err="1" smtClean="0">
                <a:sym typeface="Wingdings"/>
              </a:rPr>
              <a:t>materia</a:t>
            </a:r>
            <a:r>
              <a:rPr lang="en-US" baseline="0" dirty="0" smtClean="0">
                <a:sym typeface="Wingdings"/>
              </a:rPr>
              <a:t>; ~ produces gas</a:t>
            </a:r>
          </a:p>
          <a:p>
            <a:endParaRPr lang="en-US" baseline="0" dirty="0" smtClean="0">
              <a:sym typeface="Wingdings"/>
            </a:endParaRPr>
          </a:p>
          <a:p>
            <a:endParaRPr lang="en-US" baseline="0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TOC: Total</a:t>
            </a:r>
            <a:r>
              <a:rPr lang="en-US" baseline="0" dirty="0" smtClean="0"/>
              <a:t> Organic Carbon: ~2% is what they are looking for</a:t>
            </a:r>
          </a:p>
          <a:p>
            <a:r>
              <a:rPr lang="en-US" baseline="0" dirty="0" err="1" smtClean="0"/>
              <a:t>Overmaturity</a:t>
            </a:r>
            <a:r>
              <a:rPr lang="en-US" baseline="0" dirty="0" smtClean="0"/>
              <a:t> in source rocks may be related to the heating by volcanic rocks underlying the formation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Akgol</a:t>
            </a:r>
            <a:r>
              <a:rPr lang="en-US" dirty="0" smtClean="0"/>
              <a:t> Formation:</a:t>
            </a:r>
          </a:p>
          <a:p>
            <a:r>
              <a:rPr lang="en-US" dirty="0" smtClean="0"/>
              <a:t>	- Sandstone</a:t>
            </a:r>
            <a:r>
              <a:rPr lang="en-US" baseline="0" dirty="0" smtClean="0"/>
              <a:t> : Shale ratio of 1:3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1:5</a:t>
            </a:r>
          </a:p>
          <a:p>
            <a:r>
              <a:rPr lang="en-US" baseline="0" dirty="0" smtClean="0">
                <a:sym typeface="Wingdings"/>
              </a:rPr>
              <a:t>	- TOC </a:t>
            </a:r>
            <a:r>
              <a:rPr lang="en-US" baseline="0" dirty="0" err="1" smtClean="0">
                <a:sym typeface="Wingdings"/>
              </a:rPr>
              <a:t>randing</a:t>
            </a:r>
            <a:r>
              <a:rPr lang="en-US" baseline="0" dirty="0" smtClean="0">
                <a:sym typeface="Wingdings"/>
              </a:rPr>
              <a:t> from 0.08%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0.75%</a:t>
            </a:r>
          </a:p>
          <a:p>
            <a:r>
              <a:rPr lang="en-US" baseline="0" dirty="0" smtClean="0">
                <a:sym typeface="Wingdings"/>
              </a:rPr>
              <a:t>	- Sediments are </a:t>
            </a:r>
            <a:r>
              <a:rPr lang="en-US" baseline="0" dirty="0" err="1" smtClean="0">
                <a:sym typeface="Wingdings"/>
              </a:rPr>
              <a:t>overmature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err="1" smtClean="0">
                <a:sym typeface="Wingdings"/>
              </a:rPr>
              <a:t>Caglayan</a:t>
            </a:r>
            <a:r>
              <a:rPr lang="en-US" baseline="0" dirty="0" smtClean="0">
                <a:sym typeface="Wingdings"/>
              </a:rPr>
              <a:t> Formation</a:t>
            </a:r>
          </a:p>
          <a:p>
            <a:r>
              <a:rPr lang="en-US" baseline="0" dirty="0" smtClean="0">
                <a:sym typeface="Wingdings"/>
              </a:rPr>
              <a:t>	- Sandstone : Shale ratio of 1:2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1:5</a:t>
            </a:r>
          </a:p>
          <a:p>
            <a:r>
              <a:rPr lang="en-US" baseline="0" dirty="0" smtClean="0">
                <a:sym typeface="Wingdings"/>
              </a:rPr>
              <a:t>	- TOC content ranging from 0.23%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1.59%</a:t>
            </a:r>
          </a:p>
          <a:p>
            <a:r>
              <a:rPr lang="en-US" baseline="0" dirty="0" err="1" smtClean="0">
                <a:sym typeface="Wingdings"/>
              </a:rPr>
              <a:t>Gursoku</a:t>
            </a:r>
            <a:r>
              <a:rPr lang="en-US" baseline="0" dirty="0" smtClean="0">
                <a:sym typeface="Wingdings"/>
              </a:rPr>
              <a:t> Formation:</a:t>
            </a:r>
          </a:p>
          <a:p>
            <a:r>
              <a:rPr lang="en-US" baseline="0" dirty="0" smtClean="0">
                <a:sym typeface="Wingdings"/>
              </a:rPr>
              <a:t>	-Limited source rock potential</a:t>
            </a:r>
          </a:p>
          <a:p>
            <a:r>
              <a:rPr lang="en-US" baseline="0" dirty="0" smtClean="0">
                <a:sym typeface="Wingdings"/>
              </a:rPr>
              <a:t>	- Mature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Overmature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err="1" smtClean="0">
                <a:sym typeface="Wingdings"/>
              </a:rPr>
              <a:t>Kusuri</a:t>
            </a:r>
            <a:r>
              <a:rPr lang="en-US" baseline="0" dirty="0" smtClean="0">
                <a:sym typeface="Wingdings"/>
              </a:rPr>
              <a:t> Formation</a:t>
            </a:r>
          </a:p>
          <a:p>
            <a:r>
              <a:rPr lang="en-US" baseline="0" dirty="0" smtClean="0">
                <a:sym typeface="Wingdings"/>
              </a:rPr>
              <a:t>	- Sandstone : Shale ratio 1:2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1:3</a:t>
            </a:r>
          </a:p>
          <a:p>
            <a:r>
              <a:rPr lang="en-US" baseline="0" dirty="0" smtClean="0">
                <a:sym typeface="Wingdings"/>
              </a:rPr>
              <a:t>	- TOC &lt; 0.5% </a:t>
            </a:r>
          </a:p>
          <a:p>
            <a:r>
              <a:rPr lang="en-US" baseline="0" dirty="0" smtClean="0">
                <a:sym typeface="Wingdings"/>
              </a:rPr>
              <a:t>	- Early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middle maturity 425 C 437C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 complex history</a:t>
            </a:r>
            <a:r>
              <a:rPr lang="en-US" baseline="0" dirty="0" smtClean="0"/>
              <a:t> in this area, there has been a lot of research and interpretation of the formations.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According to oil source correlation the most probably source rock to the oil seep is the </a:t>
            </a:r>
            <a:r>
              <a:rPr lang="en-US" baseline="0" dirty="0" err="1" smtClean="0"/>
              <a:t>Caglayan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Kerogen Transformation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100 – 150 degrees C oil/gas mix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60 – 120 degrees C is oil generation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120 – 150 degrees C is gas generation (wet gas)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r>
              <a:rPr lang="en-US" baseline="0" dirty="0" smtClean="0"/>
              <a:t>&gt;150 = dry gas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65" charset="2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Drilling is expensive</a:t>
            </a:r>
            <a:r>
              <a:rPr lang="en-US" baseline="0" dirty="0" smtClean="0"/>
              <a:t> – very complex geologic formations, need to continue research to know if and where there may be oil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sedimentary layer ~ 5000 feet</a:t>
            </a:r>
          </a:p>
          <a:p>
            <a:r>
              <a:rPr lang="en-US" baseline="0" dirty="0" smtClean="0"/>
              <a:t>Not exploration wells have been drilled in the most prospect reservoirs in the Eastern Areas because of the thick sediments</a:t>
            </a:r>
          </a:p>
          <a:p>
            <a:r>
              <a:rPr lang="en-US" baseline="0" dirty="0" smtClean="0"/>
              <a:t>	Suitable seal rocks</a:t>
            </a:r>
          </a:p>
          <a:p>
            <a:r>
              <a:rPr lang="en-US" baseline="0" dirty="0" smtClean="0"/>
              <a:t>	Excellent prospects for future exploration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places for further  exploration = </a:t>
            </a:r>
            <a:r>
              <a:rPr lang="en-US" baseline="0" dirty="0" err="1" smtClean="0"/>
              <a:t>Caglayan</a:t>
            </a:r>
            <a:r>
              <a:rPr lang="en-US" baseline="0" dirty="0" smtClean="0"/>
              <a:t> Formation and </a:t>
            </a:r>
            <a:r>
              <a:rPr lang="en-US" baseline="0" dirty="0" err="1" smtClean="0"/>
              <a:t>Inalti</a:t>
            </a:r>
            <a:r>
              <a:rPr lang="en-US" baseline="0" dirty="0" smtClean="0"/>
              <a:t> Formations in the fold traps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E0C5-33F4-B346-B5DD-E9D0DBB40A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CCA5-59B2-FF41-9E7A-0D1D6980B1F4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6D1F-3026-274C-98CA-60EE473C7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969"/>
            <a:ext cx="7772400" cy="2662481"/>
          </a:xfrm>
        </p:spPr>
        <p:txBody>
          <a:bodyPr>
            <a:normAutofit fontScale="90000"/>
          </a:bodyPr>
          <a:lstStyle/>
          <a:p>
            <a:r>
              <a:rPr lang="en-US" spc="-150" dirty="0" smtClean="0">
                <a:solidFill>
                  <a:srgbClr val="FFFFFF"/>
                </a:solidFill>
              </a:rPr>
              <a:t>New Evidences for the Formation of and for Petroleum Exploration in the Fold-Thrust Zones of the Central Black Sea Basin of Turkey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535283"/>
          </a:xfrm>
        </p:spPr>
        <p:txBody>
          <a:bodyPr>
            <a:normAutofit fontScale="92500" lnSpcReduction="10000"/>
          </a:bodyPr>
          <a:lstStyle/>
          <a:p>
            <a:r>
              <a:rPr lang="en-US" spc="-150" dirty="0" err="1" smtClean="0">
                <a:solidFill>
                  <a:schemeClr val="bg1"/>
                </a:solidFill>
              </a:rPr>
              <a:t>Samil</a:t>
            </a:r>
            <a:r>
              <a:rPr lang="en-US" spc="-150" dirty="0" smtClean="0">
                <a:solidFill>
                  <a:schemeClr val="bg1"/>
                </a:solidFill>
              </a:rPr>
              <a:t> </a:t>
            </a:r>
            <a:r>
              <a:rPr lang="en-US" spc="-150" dirty="0" err="1" smtClean="0">
                <a:solidFill>
                  <a:schemeClr val="bg1"/>
                </a:solidFill>
              </a:rPr>
              <a:t>Sen</a:t>
            </a:r>
            <a:r>
              <a:rPr lang="en-US" spc="-150" dirty="0" smtClean="0">
                <a:solidFill>
                  <a:schemeClr val="bg1"/>
                </a:solidFill>
              </a:rPr>
              <a:t> et. al 2013</a:t>
            </a:r>
          </a:p>
          <a:p>
            <a:endParaRPr lang="en-US" spc="-150" dirty="0" smtClean="0">
              <a:solidFill>
                <a:schemeClr val="bg1"/>
              </a:solidFill>
            </a:endParaRPr>
          </a:p>
          <a:p>
            <a:r>
              <a:rPr lang="en-US" spc="-150" dirty="0" smtClean="0">
                <a:solidFill>
                  <a:schemeClr val="bg1"/>
                </a:solidFill>
              </a:rPr>
              <a:t>Carly O’Neal</a:t>
            </a:r>
          </a:p>
          <a:p>
            <a:r>
              <a:rPr lang="en-US" spc="-150" dirty="0" smtClean="0">
                <a:solidFill>
                  <a:schemeClr val="bg1"/>
                </a:solidFill>
              </a:rPr>
              <a:t>Petroleum Geology</a:t>
            </a:r>
          </a:p>
          <a:p>
            <a:r>
              <a:rPr lang="en-US" spc="-150" dirty="0" smtClean="0">
                <a:solidFill>
                  <a:schemeClr val="bg1"/>
                </a:solidFill>
              </a:rPr>
              <a:t> Winter 2015</a:t>
            </a:r>
            <a:endParaRPr lang="en-US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1855" y="1590261"/>
            <a:ext cx="105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Sea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08065"/>
            <a:ext cx="2544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http://geology.com/plate-tectonics.shtml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Central Black Sea Basin Turkey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Complex geologic history</a:t>
            </a:r>
          </a:p>
          <a:p>
            <a:r>
              <a:rPr lang="en-US" spc="-150" dirty="0" smtClean="0">
                <a:solidFill>
                  <a:srgbClr val="FFFFFF"/>
                </a:solidFill>
              </a:rPr>
              <a:t>Two major offshore</a:t>
            </a:r>
            <a:r>
              <a:rPr lang="en-US" spc="-150" dirty="0" smtClean="0">
                <a:solidFill>
                  <a:srgbClr val="FFFFFF"/>
                </a:solidFill>
              </a:rPr>
              <a:t> </a:t>
            </a:r>
            <a:r>
              <a:rPr lang="en-US" spc="-150" dirty="0" smtClean="0">
                <a:solidFill>
                  <a:srgbClr val="FFFFFF"/>
                </a:solidFill>
              </a:rPr>
              <a:t>basins</a:t>
            </a:r>
            <a:r>
              <a:rPr lang="en-US" spc="-150" dirty="0" smtClean="0">
                <a:solidFill>
                  <a:srgbClr val="FFFFFF"/>
                </a:solidFill>
              </a:rPr>
              <a:t>: </a:t>
            </a:r>
            <a:endParaRPr lang="en-US" spc="-150" dirty="0" smtClean="0">
              <a:solidFill>
                <a:srgbClr val="FFFFFF"/>
              </a:solidFill>
            </a:endParaRPr>
          </a:p>
          <a:p>
            <a:pPr lvl="1"/>
            <a:r>
              <a:rPr lang="en-US" spc="-150" dirty="0" smtClean="0">
                <a:solidFill>
                  <a:srgbClr val="FFFFFF"/>
                </a:solidFill>
              </a:rPr>
              <a:t>Western and Eastern sub-basins</a:t>
            </a:r>
          </a:p>
          <a:p>
            <a:r>
              <a:rPr lang="en-US" spc="-150" dirty="0" smtClean="0">
                <a:solidFill>
                  <a:srgbClr val="FFFFFF"/>
                </a:solidFill>
              </a:rPr>
              <a:t>Black Sea Basin filled by more than 9 km (6 mi) of sedimentary and volcanic rock</a:t>
            </a:r>
          </a:p>
          <a:p>
            <a:r>
              <a:rPr lang="en-US" spc="-150" dirty="0" smtClean="0">
                <a:solidFill>
                  <a:srgbClr val="FFFFFF"/>
                </a:solidFill>
              </a:rPr>
              <a:t>Anticlines and </a:t>
            </a:r>
            <a:r>
              <a:rPr lang="en-US" spc="-150" dirty="0" err="1" smtClean="0">
                <a:solidFill>
                  <a:srgbClr val="FFFFFF"/>
                </a:solidFill>
              </a:rPr>
              <a:t>Sinclines</a:t>
            </a:r>
            <a:endParaRPr lang="en-US" spc="-15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pc="-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Exploration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15 Offshore exploration wells</a:t>
            </a:r>
          </a:p>
          <a:p>
            <a:pPr lvl="1"/>
            <a:r>
              <a:rPr lang="en-US" spc="-150" dirty="0" smtClean="0">
                <a:solidFill>
                  <a:srgbClr val="FFFFFF"/>
                </a:solidFill>
              </a:rPr>
              <a:t>Only gas has been discovered by two </a:t>
            </a:r>
            <a:r>
              <a:rPr lang="en-US" spc="-150" dirty="0" err="1" smtClean="0">
                <a:solidFill>
                  <a:srgbClr val="FFFFFF"/>
                </a:solidFill>
              </a:rPr>
              <a:t>Akcakoca</a:t>
            </a:r>
            <a:r>
              <a:rPr lang="en-US" spc="-150" dirty="0" smtClean="0">
                <a:solidFill>
                  <a:srgbClr val="FFFFFF"/>
                </a:solidFill>
              </a:rPr>
              <a:t> wells in 1970, and 1 </a:t>
            </a:r>
            <a:r>
              <a:rPr lang="en-US" spc="-150" dirty="0" err="1" smtClean="0">
                <a:solidFill>
                  <a:srgbClr val="FFFFFF"/>
                </a:solidFill>
              </a:rPr>
              <a:t>Ayazli</a:t>
            </a:r>
            <a:r>
              <a:rPr lang="en-US" spc="-150" dirty="0" smtClean="0">
                <a:solidFill>
                  <a:srgbClr val="FFFFFF"/>
                </a:solidFill>
              </a:rPr>
              <a:t> well in 2004</a:t>
            </a:r>
          </a:p>
          <a:p>
            <a:r>
              <a:rPr lang="en-US" spc="-150" dirty="0" smtClean="0">
                <a:solidFill>
                  <a:srgbClr val="FFFFFF"/>
                </a:solidFill>
              </a:rPr>
              <a:t>Researchers suggest:</a:t>
            </a:r>
          </a:p>
          <a:p>
            <a:pPr lvl="1"/>
            <a:r>
              <a:rPr lang="en-US" spc="-150" dirty="0">
                <a:solidFill>
                  <a:srgbClr val="FFFFFF"/>
                </a:solidFill>
              </a:rPr>
              <a:t>P</a:t>
            </a:r>
            <a:r>
              <a:rPr lang="en-US" spc="-150" dirty="0" smtClean="0">
                <a:solidFill>
                  <a:srgbClr val="FFFFFF"/>
                </a:solidFill>
              </a:rPr>
              <a:t>oor </a:t>
            </a:r>
            <a:r>
              <a:rPr lang="en-US" sz="2000" spc="-150" dirty="0" err="1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US" spc="-150" dirty="0" smtClean="0">
                <a:solidFill>
                  <a:srgbClr val="FFFFFF"/>
                </a:solidFill>
                <a:sym typeface="Wingdings"/>
              </a:rPr>
              <a:t> Good source rock potential</a:t>
            </a:r>
          </a:p>
          <a:p>
            <a:pPr lvl="1"/>
            <a:r>
              <a:rPr lang="en-US" spc="-150" dirty="0" smtClean="0">
                <a:solidFill>
                  <a:srgbClr val="FFFFFF"/>
                </a:solidFill>
                <a:sym typeface="Wingdings"/>
              </a:rPr>
              <a:t>Type II and Type III Kerogen</a:t>
            </a:r>
          </a:p>
          <a:p>
            <a:r>
              <a:rPr lang="en-US" spc="-150" dirty="0" smtClean="0">
                <a:solidFill>
                  <a:srgbClr val="FFFFFF"/>
                </a:solidFill>
                <a:sym typeface="Wingdings"/>
              </a:rPr>
              <a:t>15 Onshore exploration wells</a:t>
            </a:r>
          </a:p>
          <a:p>
            <a:pPr lvl="1"/>
            <a:r>
              <a:rPr lang="en-US" spc="-150" dirty="0" smtClean="0">
                <a:solidFill>
                  <a:srgbClr val="FFFFFF"/>
                </a:solidFill>
                <a:sym typeface="Wingdings"/>
              </a:rPr>
              <a:t>No economic oil or gas accumulation discovered</a:t>
            </a:r>
          </a:p>
          <a:p>
            <a:endParaRPr lang="en-US" spc="-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 smtClean="0">
                <a:solidFill>
                  <a:srgbClr val="FFFFFF"/>
                </a:solidFill>
              </a:rPr>
              <a:t>Petroleum Prospects of the Central Black Sea Basin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Organic-rich </a:t>
            </a:r>
            <a:r>
              <a:rPr lang="en-US" spc="-150" dirty="0" err="1" smtClean="0">
                <a:solidFill>
                  <a:srgbClr val="FFFFFF"/>
                </a:solidFill>
              </a:rPr>
              <a:t>shales</a:t>
            </a:r>
            <a:r>
              <a:rPr lang="en-US" spc="-150" dirty="0" smtClean="0">
                <a:solidFill>
                  <a:srgbClr val="FFFFFF"/>
                </a:solidFill>
              </a:rPr>
              <a:t> were collected from four different formations to determine source rock potential:</a:t>
            </a:r>
          </a:p>
          <a:p>
            <a:pPr lvl="1"/>
            <a:r>
              <a:rPr lang="en-US" spc="-150" dirty="0" err="1" smtClean="0">
                <a:solidFill>
                  <a:srgbClr val="FFFFFF"/>
                </a:solidFill>
              </a:rPr>
              <a:t>Akgol</a:t>
            </a:r>
            <a:r>
              <a:rPr lang="en-US" spc="-150" dirty="0" smtClean="0">
                <a:solidFill>
                  <a:srgbClr val="FFFFFF"/>
                </a:solidFill>
              </a:rPr>
              <a:t> Formation </a:t>
            </a:r>
          </a:p>
          <a:p>
            <a:pPr lvl="1"/>
            <a:r>
              <a:rPr lang="en-US" spc="-150" dirty="0" err="1" smtClean="0">
                <a:solidFill>
                  <a:srgbClr val="FFFFFF"/>
                </a:solidFill>
              </a:rPr>
              <a:t>Caglayan</a:t>
            </a:r>
            <a:r>
              <a:rPr lang="en-US" spc="-150" dirty="0" smtClean="0">
                <a:solidFill>
                  <a:srgbClr val="FFFFFF"/>
                </a:solidFill>
              </a:rPr>
              <a:t> Formation</a:t>
            </a:r>
          </a:p>
          <a:p>
            <a:pPr lvl="1"/>
            <a:r>
              <a:rPr lang="en-US" spc="-150" dirty="0" err="1" smtClean="0">
                <a:solidFill>
                  <a:srgbClr val="FFFFFF"/>
                </a:solidFill>
              </a:rPr>
              <a:t>Gursoku</a:t>
            </a:r>
            <a:r>
              <a:rPr lang="en-US" spc="-150" dirty="0" smtClean="0">
                <a:solidFill>
                  <a:srgbClr val="FFFFFF"/>
                </a:solidFill>
              </a:rPr>
              <a:t> </a:t>
            </a:r>
            <a:r>
              <a:rPr lang="en-US" spc="-150" dirty="0" smtClean="0">
                <a:solidFill>
                  <a:srgbClr val="FFFFFF"/>
                </a:solidFill>
              </a:rPr>
              <a:t>Formation</a:t>
            </a:r>
            <a:endParaRPr lang="en-US" spc="-150" dirty="0" smtClean="0">
              <a:solidFill>
                <a:srgbClr val="FFFFFF"/>
              </a:solidFill>
            </a:endParaRPr>
          </a:p>
          <a:p>
            <a:pPr lvl="1"/>
            <a:r>
              <a:rPr lang="en-US" spc="-150" dirty="0" err="1" smtClean="0">
                <a:solidFill>
                  <a:srgbClr val="FFFFFF"/>
                </a:solidFill>
              </a:rPr>
              <a:t>Kusuri</a:t>
            </a:r>
            <a:r>
              <a:rPr lang="en-US" spc="-150" dirty="0" smtClean="0">
                <a:solidFill>
                  <a:srgbClr val="FFFFFF"/>
                </a:solidFill>
              </a:rPr>
              <a:t> Formation</a:t>
            </a:r>
          </a:p>
          <a:p>
            <a:pPr lvl="1"/>
            <a:endParaRPr lang="en-US" spc="-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>
                <a:solidFill>
                  <a:srgbClr val="FFFFFF"/>
                </a:solidFill>
              </a:rPr>
              <a:t>Why is there no economic Petroleum?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Hydrocarbon generation began before traps were formed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Still determining where to drill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Not drilling deep enough to encounter any reservoirs defined in this particular study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670</Words>
  <Application>Microsoft Macintosh PowerPoint</Application>
  <PresentationFormat>On-screen Show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New Evidences for the Formation of and for Petroleum Exploration in the Fold-Thrust Zones of the Central Black Sea Basin of Turkey</vt:lpstr>
      <vt:lpstr>Slide 2</vt:lpstr>
      <vt:lpstr>Central Black Sea Basin Turkey</vt:lpstr>
      <vt:lpstr>Slide 4</vt:lpstr>
      <vt:lpstr>Exploration</vt:lpstr>
      <vt:lpstr>Petroleum Prospects of the Central Black Sea Basin</vt:lpstr>
      <vt:lpstr>Slide 7</vt:lpstr>
      <vt:lpstr>Slide 8</vt:lpstr>
      <vt:lpstr>Why is there no economic Petroleum?</vt:lpstr>
    </vt:vector>
  </TitlesOfParts>
  <Company>Eastern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Evidences for the Formation of and for Petroleum Exploration in the Fold-Thrust Zones of the Central Black Sea Basin of Turkey</dc:title>
  <dc:creator>Carly O'Neal</dc:creator>
  <cp:lastModifiedBy>Carly O'Neal</cp:lastModifiedBy>
  <cp:revision>14</cp:revision>
  <dcterms:created xsi:type="dcterms:W3CDTF">2015-03-10T19:31:34Z</dcterms:created>
  <dcterms:modified xsi:type="dcterms:W3CDTF">2015-03-10T20:37:41Z</dcterms:modified>
</cp:coreProperties>
</file>