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Johnson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Athabasca Oil Sands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of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Colorado Formation </a:t>
            </a:r>
            <a:r>
              <a:rPr lang="en-US" dirty="0"/>
              <a:t>u</a:t>
            </a:r>
            <a:r>
              <a:rPr lang="en-US" dirty="0" smtClean="0"/>
              <a:t>sed for reconstruction</a:t>
            </a:r>
          </a:p>
          <a:p>
            <a:pPr lvl="1"/>
            <a:r>
              <a:rPr lang="en-US" dirty="0" smtClean="0"/>
              <a:t>Formed around 84 Ma</a:t>
            </a:r>
          </a:p>
          <a:p>
            <a:r>
              <a:rPr lang="en-US" dirty="0" smtClean="0"/>
              <a:t>Presence of a major four-way anticline in central Athabasca area</a:t>
            </a:r>
          </a:p>
          <a:p>
            <a:pPr lvl="1"/>
            <a:r>
              <a:rPr lang="en-US" dirty="0" smtClean="0"/>
              <a:t>285 km x 175 km</a:t>
            </a:r>
          </a:p>
          <a:p>
            <a:pPr lvl="1"/>
            <a:r>
              <a:rPr lang="en-US" dirty="0" smtClean="0"/>
              <a:t>60 m amplitude (240-300 m depth)</a:t>
            </a:r>
          </a:p>
          <a:p>
            <a:pPr lvl="1"/>
            <a:r>
              <a:rPr lang="en-US" dirty="0" smtClean="0"/>
              <a:t>Primary structural trap in Athabasca area</a:t>
            </a:r>
          </a:p>
          <a:p>
            <a:r>
              <a:rPr lang="en-US" dirty="0" smtClean="0"/>
              <a:t>In addition to coeval charge and biodegradation, bitumen distribution controlled by structural and stratigraphic trap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" y="1143000"/>
            <a:ext cx="897478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40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Athabasca area split into 6 distinct domains</a:t>
            </a:r>
          </a:p>
          <a:p>
            <a:pPr lvl="1"/>
            <a:r>
              <a:rPr lang="en-US" dirty="0" smtClean="0"/>
              <a:t>Central Athabasca (structural trap)</a:t>
            </a:r>
          </a:p>
          <a:p>
            <a:pPr lvl="2"/>
            <a:r>
              <a:rPr lang="en-US" dirty="0" smtClean="0"/>
              <a:t>44% of Athabasca oil sands by area</a:t>
            </a:r>
          </a:p>
          <a:p>
            <a:pPr lvl="2"/>
            <a:r>
              <a:rPr lang="en-US" dirty="0" smtClean="0"/>
              <a:t>300 m closure</a:t>
            </a:r>
          </a:p>
          <a:p>
            <a:pPr lvl="1"/>
            <a:r>
              <a:rPr lang="en-US" dirty="0" smtClean="0"/>
              <a:t>Northeastern Athabasca (</a:t>
            </a:r>
            <a:r>
              <a:rPr lang="en-US" dirty="0" err="1" smtClean="0"/>
              <a:t>onlap</a:t>
            </a:r>
            <a:r>
              <a:rPr lang="en-US" dirty="0" smtClean="0"/>
              <a:t> trap)</a:t>
            </a:r>
          </a:p>
          <a:p>
            <a:pPr lvl="2"/>
            <a:r>
              <a:rPr lang="en-US" dirty="0" smtClean="0"/>
              <a:t>Shallowest trap edge (200m or less)</a:t>
            </a:r>
          </a:p>
          <a:p>
            <a:pPr lvl="2"/>
            <a:r>
              <a:rPr lang="en-US" dirty="0" smtClean="0"/>
              <a:t>270 m lower limit</a:t>
            </a:r>
          </a:p>
          <a:p>
            <a:pPr lvl="2"/>
            <a:r>
              <a:rPr lang="en-US" dirty="0" smtClean="0"/>
              <a:t>Tarry bitumen outliers</a:t>
            </a:r>
          </a:p>
          <a:p>
            <a:pPr lvl="3"/>
            <a:r>
              <a:rPr lang="en-US" dirty="0" smtClean="0"/>
              <a:t>Leakage at pinch-out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Domains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Northern Athabasca (bitumen trap)</a:t>
            </a:r>
          </a:p>
          <a:p>
            <a:pPr lvl="1"/>
            <a:r>
              <a:rPr lang="en-US" dirty="0" smtClean="0"/>
              <a:t>Below 270 m</a:t>
            </a:r>
          </a:p>
          <a:p>
            <a:pPr lvl="1"/>
            <a:r>
              <a:rPr lang="en-US" dirty="0" smtClean="0"/>
              <a:t>Late charge of oil contained by bitumen already emplaced</a:t>
            </a:r>
          </a:p>
          <a:p>
            <a:r>
              <a:rPr lang="en-US" dirty="0" smtClean="0"/>
              <a:t>Other bitumen traps</a:t>
            </a:r>
          </a:p>
          <a:p>
            <a:pPr lvl="1"/>
            <a:r>
              <a:rPr lang="en-US" dirty="0" smtClean="0"/>
              <a:t>Southern &amp; Southwestern Athabasca, and </a:t>
            </a:r>
            <a:r>
              <a:rPr lang="en-US" dirty="0" err="1" smtClean="0"/>
              <a:t>Wabasca</a:t>
            </a:r>
            <a:endParaRPr lang="en-US" dirty="0" smtClean="0"/>
          </a:p>
          <a:p>
            <a:pPr lvl="2"/>
            <a:r>
              <a:rPr lang="en-US" dirty="0" smtClean="0"/>
              <a:t>Below 300 m </a:t>
            </a:r>
            <a:r>
              <a:rPr lang="en-US" dirty="0" err="1" smtClean="0"/>
              <a:t>spillpoint</a:t>
            </a:r>
            <a:endParaRPr lang="en-US" dirty="0" smtClean="0"/>
          </a:p>
          <a:p>
            <a:pPr lvl="2"/>
            <a:r>
              <a:rPr lang="en-US" dirty="0" smtClean="0"/>
              <a:t>Also represent late charge of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domains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38"/>
            <a:ext cx="4572000" cy="684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7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Bitumen-water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Defines contact line between bitumen and water separation due to density differences</a:t>
            </a:r>
          </a:p>
          <a:p>
            <a:r>
              <a:rPr lang="en-US" dirty="0" smtClean="0"/>
              <a:t>Local variations in each trap domain</a:t>
            </a:r>
          </a:p>
          <a:p>
            <a:pPr lvl="1"/>
            <a:r>
              <a:rPr lang="en-US" dirty="0" smtClean="0"/>
              <a:t>Conforms with </a:t>
            </a:r>
            <a:r>
              <a:rPr lang="en-US" dirty="0" err="1" smtClean="0"/>
              <a:t>paleostructure</a:t>
            </a:r>
            <a:r>
              <a:rPr lang="en-US" dirty="0" smtClean="0"/>
              <a:t> reconstruction</a:t>
            </a:r>
          </a:p>
          <a:p>
            <a:r>
              <a:rPr lang="en-US" dirty="0" smtClean="0"/>
              <a:t>Differences in elevation back interpretations of charge order</a:t>
            </a:r>
          </a:p>
          <a:p>
            <a:pPr lvl="1"/>
            <a:r>
              <a:rPr lang="en-US" dirty="0" smtClean="0"/>
              <a:t>Central filled first</a:t>
            </a:r>
          </a:p>
          <a:p>
            <a:pPr lvl="1"/>
            <a:r>
              <a:rPr lang="en-US" dirty="0" smtClean="0"/>
              <a:t>Northeastern </a:t>
            </a:r>
            <a:r>
              <a:rPr lang="en-US" dirty="0" err="1" smtClean="0"/>
              <a:t>onlap</a:t>
            </a:r>
            <a:r>
              <a:rPr lang="en-US" dirty="0" smtClean="0"/>
              <a:t> trap second</a:t>
            </a:r>
          </a:p>
          <a:p>
            <a:pPr lvl="1"/>
            <a:r>
              <a:rPr lang="en-US" dirty="0" smtClean="0"/>
              <a:t>Followed by deeper peripheral bitumen traps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3429000" cy="1706562"/>
          </a:xfrm>
        </p:spPr>
        <p:txBody>
          <a:bodyPr/>
          <a:lstStyle/>
          <a:p>
            <a:r>
              <a:rPr lang="en-US" dirty="0" smtClean="0"/>
              <a:t>Restored </a:t>
            </a:r>
            <a:r>
              <a:rPr lang="en-US" dirty="0" err="1" smtClean="0"/>
              <a:t>Paleostructure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97" y="0"/>
            <a:ext cx="54199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4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Kimberlite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Late Cretaceous and Paleocene kimberlite pipes</a:t>
            </a:r>
          </a:p>
          <a:p>
            <a:r>
              <a:rPr lang="en-US" dirty="0" smtClean="0"/>
              <a:t>Radiometric dating have been determined</a:t>
            </a:r>
          </a:p>
          <a:p>
            <a:pPr lvl="1"/>
            <a:r>
              <a:rPr lang="en-US" dirty="0" smtClean="0"/>
              <a:t>Spatial and temporal relationship to bitumen</a:t>
            </a:r>
          </a:p>
          <a:p>
            <a:r>
              <a:rPr lang="en-US" dirty="0" smtClean="0"/>
              <a:t>3 drill holes with bitumen</a:t>
            </a:r>
          </a:p>
          <a:p>
            <a:pPr lvl="1"/>
            <a:r>
              <a:rPr lang="en-US" dirty="0" smtClean="0"/>
              <a:t>“Soaked” in bitumen</a:t>
            </a:r>
          </a:p>
          <a:p>
            <a:pPr lvl="1"/>
            <a:r>
              <a:rPr lang="en-US" dirty="0" smtClean="0"/>
              <a:t>Petroleum charge after intrusion of kimberlites</a:t>
            </a:r>
          </a:p>
          <a:p>
            <a:r>
              <a:rPr lang="en-US" dirty="0" smtClean="0"/>
              <a:t>Age dated at 78-70 Ma</a:t>
            </a:r>
          </a:p>
          <a:p>
            <a:pPr lvl="1"/>
            <a:r>
              <a:rPr lang="en-US" dirty="0" smtClean="0"/>
              <a:t>2 at almost exactly 300 m closing contour</a:t>
            </a:r>
          </a:p>
          <a:p>
            <a:pPr lvl="1"/>
            <a:r>
              <a:rPr lang="en-US" dirty="0" smtClean="0"/>
              <a:t>1 at 334 m (northern trap domain)</a:t>
            </a:r>
          </a:p>
          <a:p>
            <a:r>
              <a:rPr lang="en-US" dirty="0" smtClean="0"/>
              <a:t>Reinforces 84 Ma charge of anticline</a:t>
            </a:r>
          </a:p>
          <a:p>
            <a:r>
              <a:rPr lang="en-US" dirty="0" smtClean="0"/>
              <a:t>Northern trap charged no earlier than 78 Ma</a:t>
            </a:r>
          </a:p>
        </p:txBody>
      </p:sp>
    </p:spTree>
    <p:extLst>
      <p:ext uri="{BB962C8B-B14F-4D97-AF65-F5344CB8AC3E}">
        <p14:creationId xmlns:p14="http://schemas.microsoft.com/office/powerpoint/2010/main" val="16096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Kimberlite Pipe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88962"/>
            <a:ext cx="5334000" cy="54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Filling of the Central Athabasca four-way anticline (84 Ma)</a:t>
            </a:r>
          </a:p>
          <a:p>
            <a:pPr lvl="1"/>
            <a:r>
              <a:rPr lang="en-US" dirty="0" smtClean="0"/>
              <a:t>Coeval charge and biodegradation led to impermeable bitumen (no gas cap)</a:t>
            </a:r>
          </a:p>
          <a:p>
            <a:r>
              <a:rPr lang="en-US" dirty="0" smtClean="0"/>
              <a:t>2. Filling of Northeastern Athabasca </a:t>
            </a:r>
            <a:r>
              <a:rPr lang="en-US" dirty="0" err="1" smtClean="0"/>
              <a:t>onlap</a:t>
            </a:r>
            <a:r>
              <a:rPr lang="en-US" dirty="0" smtClean="0"/>
              <a:t> trap</a:t>
            </a:r>
          </a:p>
          <a:p>
            <a:pPr lvl="1"/>
            <a:r>
              <a:rPr lang="en-US" dirty="0" smtClean="0"/>
              <a:t>Shallowest and first to fill after </a:t>
            </a:r>
            <a:r>
              <a:rPr lang="en-US" dirty="0" err="1" smtClean="0"/>
              <a:t>spillpoint</a:t>
            </a:r>
            <a:r>
              <a:rPr lang="en-US" dirty="0" smtClean="0"/>
              <a:t> of the anticline was breached</a:t>
            </a:r>
          </a:p>
          <a:p>
            <a:pPr lvl="1"/>
            <a:r>
              <a:rPr lang="en-US" dirty="0" smtClean="0"/>
              <a:t>Shallow depth also led to gas accumulation</a:t>
            </a:r>
          </a:p>
          <a:p>
            <a:r>
              <a:rPr lang="en-US" dirty="0" smtClean="0"/>
              <a:t>3. Filling of peripheral bitumen traps (No earlier than 78 Ma in north)</a:t>
            </a:r>
          </a:p>
          <a:p>
            <a:pPr lvl="1"/>
            <a:r>
              <a:rPr lang="en-US" dirty="0" err="1" smtClean="0"/>
              <a:t>Updip</a:t>
            </a:r>
            <a:r>
              <a:rPr lang="en-US" dirty="0" smtClean="0"/>
              <a:t> bitumen seal</a:t>
            </a:r>
          </a:p>
          <a:p>
            <a:r>
              <a:rPr lang="en-US" dirty="0" smtClean="0"/>
              <a:t>4. Erosion from Eocene to present</a:t>
            </a:r>
          </a:p>
          <a:p>
            <a:pPr lvl="1"/>
            <a:r>
              <a:rPr lang="en-US" dirty="0" smtClean="0"/>
              <a:t>Preservation of trap due to rapid rate of biodegradation to bitumen</a:t>
            </a:r>
          </a:p>
          <a:p>
            <a:pPr lvl="1"/>
            <a:r>
              <a:rPr lang="en-US" dirty="0" smtClean="0"/>
              <a:t>Tarry bitumen leaks onto surface where erosion has reached the reservoir and at </a:t>
            </a:r>
            <a:r>
              <a:rPr lang="en-US" dirty="0" err="1" smtClean="0"/>
              <a:t>onlap</a:t>
            </a:r>
            <a:r>
              <a:rPr lang="en-US" dirty="0" smtClean="0"/>
              <a:t> edge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614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</a:t>
            </a:r>
            <a:r>
              <a:rPr lang="en-US" dirty="0" err="1" smtClean="0"/>
              <a:t>athabasca</a:t>
            </a:r>
            <a:r>
              <a:rPr lang="en-US" dirty="0" smtClean="0"/>
              <a:t> oil sands?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Northeast Alberta, Canada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2255"/>
            <a:ext cx="7010400" cy="495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events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" y="1724628"/>
            <a:ext cx="9117080" cy="444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1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Significant?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1.8 trillion </a:t>
            </a:r>
            <a:r>
              <a:rPr lang="en-US" dirty="0" err="1" smtClean="0"/>
              <a:t>bbl</a:t>
            </a:r>
            <a:r>
              <a:rPr lang="en-US" dirty="0" smtClean="0"/>
              <a:t> of resources in northeast Alberta</a:t>
            </a:r>
          </a:p>
          <a:p>
            <a:pPr lvl="1"/>
            <a:r>
              <a:rPr lang="en-US" dirty="0" smtClean="0"/>
              <a:t>1 trillion </a:t>
            </a:r>
            <a:r>
              <a:rPr lang="en-US" dirty="0" err="1" smtClean="0"/>
              <a:t>bbl</a:t>
            </a:r>
            <a:r>
              <a:rPr lang="en-US" dirty="0" smtClean="0"/>
              <a:t> contained in Athabasca oil sands</a:t>
            </a:r>
          </a:p>
          <a:p>
            <a:r>
              <a:rPr lang="en-US" dirty="0" smtClean="0"/>
              <a:t>Located at outcrop level or shallow depth</a:t>
            </a:r>
          </a:p>
          <a:p>
            <a:pPr lvl="1"/>
            <a:r>
              <a:rPr lang="en-US" dirty="0" smtClean="0"/>
              <a:t>Location known from direct observation prior to Geological Survey of Canada descriptions</a:t>
            </a:r>
          </a:p>
          <a:p>
            <a:pPr lvl="2"/>
            <a:r>
              <a:rPr lang="en-US" dirty="0" smtClean="0"/>
              <a:t>1875</a:t>
            </a:r>
          </a:p>
          <a:p>
            <a:pPr lvl="1"/>
            <a:r>
              <a:rPr lang="en-US" dirty="0" smtClean="0"/>
              <a:t>Tar pits</a:t>
            </a:r>
          </a:p>
        </p:txBody>
      </p:sp>
    </p:spTree>
    <p:extLst>
      <p:ext uri="{BB962C8B-B14F-4D97-AF65-F5344CB8AC3E}">
        <p14:creationId xmlns:p14="http://schemas.microsoft.com/office/powerpoint/2010/main" val="24273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Petroleum trap is elusive</a:t>
            </a:r>
          </a:p>
          <a:p>
            <a:r>
              <a:rPr lang="en-US" dirty="0" smtClean="0"/>
              <a:t>Trap destroyed due to continued flexural loading</a:t>
            </a:r>
          </a:p>
          <a:p>
            <a:pPr lvl="1"/>
            <a:r>
              <a:rPr lang="en-US" dirty="0" smtClean="0"/>
              <a:t>Uplift and erosion</a:t>
            </a:r>
          </a:p>
          <a:p>
            <a:r>
              <a:rPr lang="en-US" dirty="0" smtClean="0"/>
              <a:t>Confusion as to </a:t>
            </a:r>
            <a:r>
              <a:rPr lang="en-US" smtClean="0"/>
              <a:t>how </a:t>
            </a:r>
            <a:r>
              <a:rPr lang="en-US" smtClean="0"/>
              <a:t>petroleum</a:t>
            </a:r>
            <a:r>
              <a:rPr lang="en-US" smtClean="0"/>
              <a:t> </a:t>
            </a:r>
            <a:r>
              <a:rPr lang="en-US" dirty="0" smtClean="0"/>
              <a:t>was held in place over such a large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paleohorizon</a:t>
            </a:r>
            <a:r>
              <a:rPr lang="en-US" dirty="0" smtClean="0"/>
              <a:t> to examine historical orientation of the layers during charge of oil</a:t>
            </a:r>
          </a:p>
          <a:p>
            <a:pPr lvl="1"/>
            <a:r>
              <a:rPr lang="en-US" smtClean="0"/>
              <a:t>Well data (70,000+ well picks)</a:t>
            </a:r>
            <a:endParaRPr lang="en-US" dirty="0" smtClean="0"/>
          </a:p>
          <a:p>
            <a:r>
              <a:rPr lang="en-US" dirty="0" smtClean="0"/>
              <a:t>Identify charge timing of regions of the Athabasca oil sands</a:t>
            </a:r>
          </a:p>
          <a:p>
            <a:r>
              <a:rPr lang="en-US" dirty="0" smtClean="0"/>
              <a:t>Use bitumen-water contact to further confirm orientation of the region</a:t>
            </a:r>
          </a:p>
          <a:p>
            <a:r>
              <a:rPr lang="en-US" dirty="0" smtClean="0"/>
              <a:t>Use kimberlite age dating to correlate with charge timing of oil sands</a:t>
            </a:r>
          </a:p>
          <a:p>
            <a:pPr lvl="1"/>
            <a:r>
              <a:rPr lang="en-US" dirty="0" smtClean="0"/>
              <a:t>Was used after study was finished, but good blind test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Western Canada Sedimentary Basin (location of Athabasca oil sands) formation</a:t>
            </a:r>
          </a:p>
          <a:p>
            <a:pPr lvl="1"/>
            <a:r>
              <a:rPr lang="en-US" dirty="0" smtClean="0"/>
              <a:t>Precambrian rifting</a:t>
            </a:r>
          </a:p>
          <a:p>
            <a:pPr lvl="1"/>
            <a:r>
              <a:rPr lang="en-US" dirty="0" smtClean="0"/>
              <a:t>Paleozoic thermal subsidence along passive margin (western NA)</a:t>
            </a:r>
          </a:p>
          <a:p>
            <a:r>
              <a:rPr lang="en-US" dirty="0" err="1" smtClean="0"/>
              <a:t>Megasequences</a:t>
            </a:r>
            <a:endParaRPr lang="en-US" dirty="0" smtClean="0"/>
          </a:p>
          <a:p>
            <a:pPr lvl="1"/>
            <a:r>
              <a:rPr lang="en-US" dirty="0" smtClean="0"/>
              <a:t>Paleozoic carbonates, evaporates, and </a:t>
            </a:r>
            <a:r>
              <a:rPr lang="en-US" dirty="0" err="1" smtClean="0"/>
              <a:t>shales</a:t>
            </a:r>
            <a:endParaRPr lang="en-US" dirty="0" smtClean="0"/>
          </a:p>
          <a:p>
            <a:pPr lvl="2"/>
            <a:r>
              <a:rPr lang="en-US" dirty="0" err="1" smtClean="0"/>
              <a:t>Exshaw</a:t>
            </a:r>
            <a:r>
              <a:rPr lang="en-US" dirty="0" smtClean="0"/>
              <a:t> Formation (source rock)</a:t>
            </a:r>
          </a:p>
          <a:p>
            <a:pPr lvl="1"/>
            <a:r>
              <a:rPr lang="en-US" dirty="0" smtClean="0"/>
              <a:t>Late </a:t>
            </a:r>
            <a:r>
              <a:rPr lang="en-US" dirty="0" err="1" smtClean="0"/>
              <a:t>Mississipian</a:t>
            </a:r>
            <a:r>
              <a:rPr lang="en-US" dirty="0" smtClean="0"/>
              <a:t> to Late Jurassic transitional </a:t>
            </a:r>
            <a:r>
              <a:rPr lang="en-US" dirty="0" err="1" smtClean="0"/>
              <a:t>meagsequence</a:t>
            </a:r>
            <a:r>
              <a:rPr lang="en-US" dirty="0" smtClean="0"/>
              <a:t> (subdued subsidence)</a:t>
            </a:r>
          </a:p>
          <a:p>
            <a:pPr lvl="2"/>
            <a:r>
              <a:rPr lang="en-US" dirty="0" smtClean="0"/>
              <a:t>Siliciclastic-dominated succession</a:t>
            </a:r>
          </a:p>
          <a:p>
            <a:pPr lvl="2"/>
            <a:r>
              <a:rPr lang="en-US" dirty="0" err="1" smtClean="0"/>
              <a:t>Gordondale</a:t>
            </a:r>
            <a:r>
              <a:rPr lang="en-US" dirty="0" smtClean="0"/>
              <a:t> (source rock)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– </a:t>
            </a:r>
            <a:r>
              <a:rPr lang="en-US" dirty="0" err="1" smtClean="0"/>
              <a:t>Megasequences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Late Jurassic shift to flexural subsidence by Rocky Mountain fold and thrust belt</a:t>
            </a:r>
          </a:p>
          <a:p>
            <a:pPr lvl="1"/>
            <a:r>
              <a:rPr lang="en-US" dirty="0" smtClean="0"/>
              <a:t>Siliciclastic-dominated sequence</a:t>
            </a:r>
          </a:p>
          <a:p>
            <a:pPr lvl="1"/>
            <a:r>
              <a:rPr lang="en-US" dirty="0" err="1" smtClean="0"/>
              <a:t>Mannville</a:t>
            </a:r>
            <a:r>
              <a:rPr lang="en-US" dirty="0" smtClean="0"/>
              <a:t> Group (reservoir rock)</a:t>
            </a:r>
          </a:p>
          <a:p>
            <a:pPr lvl="2"/>
            <a:r>
              <a:rPr lang="en-US" dirty="0" smtClean="0"/>
              <a:t>McMurray Formation (fluvial-estuarine sands)</a:t>
            </a:r>
          </a:p>
          <a:p>
            <a:pPr lvl="2"/>
            <a:r>
              <a:rPr lang="en-US" dirty="0" err="1" smtClean="0"/>
              <a:t>Wabiskaw</a:t>
            </a:r>
            <a:r>
              <a:rPr lang="en-US" dirty="0" smtClean="0"/>
              <a:t> Member (marine sands)</a:t>
            </a:r>
          </a:p>
          <a:p>
            <a:pPr lvl="2"/>
            <a:r>
              <a:rPr lang="en-US" dirty="0" smtClean="0"/>
              <a:t>Capped by Clearwater Formation (shale)</a:t>
            </a:r>
          </a:p>
          <a:p>
            <a:pPr lvl="3"/>
            <a:r>
              <a:rPr lang="en-US" dirty="0" smtClean="0"/>
              <a:t>Marine transgression</a:t>
            </a:r>
          </a:p>
          <a:p>
            <a:r>
              <a:rPr lang="en-US" dirty="0" smtClean="0"/>
              <a:t>Overlain by Colorado Group (marine sediments) at Athabasca oil sands</a:t>
            </a:r>
          </a:p>
          <a:p>
            <a:r>
              <a:rPr lang="en-US" dirty="0" smtClean="0"/>
              <a:t>Continuation of flexural subsidence through early Eocene</a:t>
            </a:r>
          </a:p>
        </p:txBody>
      </p:sp>
    </p:spTree>
    <p:extLst>
      <p:ext uri="{BB962C8B-B14F-4D97-AF65-F5344CB8AC3E}">
        <p14:creationId xmlns:p14="http://schemas.microsoft.com/office/powerpoint/2010/main" val="26261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" y="1448282"/>
            <a:ext cx="8961224" cy="39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 maturity peak at Late Cretaceous</a:t>
            </a:r>
          </a:p>
          <a:p>
            <a:pPr lvl="1"/>
            <a:r>
              <a:rPr lang="en-US" dirty="0" smtClean="0"/>
              <a:t>Flexural loading led to maximum burial</a:t>
            </a:r>
          </a:p>
          <a:p>
            <a:r>
              <a:rPr lang="en-US" dirty="0" smtClean="0"/>
              <a:t>Migration of oil hundreds of kilometers from west to east</a:t>
            </a:r>
          </a:p>
          <a:p>
            <a:r>
              <a:rPr lang="en-US" dirty="0" smtClean="0"/>
              <a:t>Petroleum contained mostly in </a:t>
            </a:r>
            <a:r>
              <a:rPr lang="en-US" dirty="0" err="1" smtClean="0"/>
              <a:t>Mannville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Athabasca oil sands too shallow to pasteurize</a:t>
            </a:r>
          </a:p>
          <a:p>
            <a:pPr lvl="1"/>
            <a:r>
              <a:rPr lang="en-US" dirty="0" smtClean="0"/>
              <a:t>Never exceeded 45°C</a:t>
            </a:r>
          </a:p>
          <a:p>
            <a:pPr lvl="1"/>
            <a:r>
              <a:rPr lang="en-US" dirty="0" smtClean="0"/>
              <a:t>Biodegradation to bitumen</a:t>
            </a:r>
          </a:p>
          <a:p>
            <a:r>
              <a:rPr lang="en-US" dirty="0" smtClean="0"/>
              <a:t>Coeval charge and biodegradation</a:t>
            </a:r>
          </a:p>
          <a:p>
            <a:pPr lvl="1"/>
            <a:r>
              <a:rPr lang="en-US" dirty="0" smtClean="0"/>
              <a:t>Formation of bitumen before tilting</a:t>
            </a:r>
          </a:p>
        </p:txBody>
      </p:sp>
    </p:spTree>
    <p:extLst>
      <p:ext uri="{BB962C8B-B14F-4D97-AF65-F5344CB8AC3E}">
        <p14:creationId xmlns:p14="http://schemas.microsoft.com/office/powerpoint/2010/main" val="264946591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117</TotalTime>
  <Words>715</Words>
  <Application>Microsoft Office PowerPoint</Application>
  <PresentationFormat>On-screen Show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Athabasca Oil Sands</vt:lpstr>
      <vt:lpstr>Where are the athabasca oil sands?</vt:lpstr>
      <vt:lpstr>What’s So Significant?</vt:lpstr>
      <vt:lpstr>What’s the problem?</vt:lpstr>
      <vt:lpstr>Approach</vt:lpstr>
      <vt:lpstr>History</vt:lpstr>
      <vt:lpstr>History – Megasequences cont.</vt:lpstr>
      <vt:lpstr>History</vt:lpstr>
      <vt:lpstr>Petroleum formation</vt:lpstr>
      <vt:lpstr>Reconstruction of trap</vt:lpstr>
      <vt:lpstr>PowerPoint Presentation</vt:lpstr>
      <vt:lpstr>Trap domains</vt:lpstr>
      <vt:lpstr>Trap Domains Cont.</vt:lpstr>
      <vt:lpstr>Trap domains</vt:lpstr>
      <vt:lpstr>Bitumen-water contact</vt:lpstr>
      <vt:lpstr>Restored Paleostructure</vt:lpstr>
      <vt:lpstr>Kimberlite</vt:lpstr>
      <vt:lpstr>Kimberlite Pipe</vt:lpstr>
      <vt:lpstr>Conclusion of events</vt:lpstr>
      <vt:lpstr>Conclusion of events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Athabasca Oil Sands</dc:title>
  <dc:creator>Ryan</dc:creator>
  <cp:lastModifiedBy>Ryan</cp:lastModifiedBy>
  <cp:revision>32</cp:revision>
  <dcterms:created xsi:type="dcterms:W3CDTF">2006-08-16T00:00:00Z</dcterms:created>
  <dcterms:modified xsi:type="dcterms:W3CDTF">2015-03-10T21:03:21Z</dcterms:modified>
</cp:coreProperties>
</file>