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58" r:id="rId5"/>
    <p:sldId id="260" r:id="rId6"/>
    <p:sldId id="259" r:id="rId7"/>
    <p:sldId id="264" r:id="rId8"/>
    <p:sldId id="261" r:id="rId9"/>
    <p:sldId id="262" r:id="rId10"/>
    <p:sldId id="266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96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4713C7-21F1-4BFD-B61F-7582A5B2F6D0}" type="datetimeFigureOut">
              <a:rPr lang="en-US" smtClean="0"/>
              <a:t>3/12/2015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C6DFDC-70B0-462B-82FF-8F3A7A52CF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Seismic geomorphological analysis and hydrocarbon potential of the Lower Cretaceous Cromer Knoll Group, </a:t>
            </a:r>
            <a:r>
              <a:rPr lang="en-US" sz="4400" dirty="0" err="1" smtClean="0"/>
              <a:t>Heidrun</a:t>
            </a:r>
            <a:r>
              <a:rPr lang="en-US" sz="4400" dirty="0" smtClean="0"/>
              <a:t> field, Norway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Paper by: </a:t>
            </a:r>
            <a:r>
              <a:rPr lang="en-US" dirty="0" err="1" smtClean="0"/>
              <a:t>Moscardelli</a:t>
            </a:r>
            <a:r>
              <a:rPr lang="en-US" dirty="0" smtClean="0"/>
              <a:t> and 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04101"/>
            <a:ext cx="6848038" cy="558536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572000" y="2362200"/>
            <a:ext cx="1752600" cy="304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62800" y="2895600"/>
            <a:ext cx="228600" cy="2018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162800" y="4495800"/>
            <a:ext cx="228600" cy="228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54772" y="3097480"/>
            <a:ext cx="512428" cy="2553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T1 formed structural traps and migration paths for hydrocarbon accumulations.</a:t>
            </a:r>
          </a:p>
          <a:p>
            <a:r>
              <a:rPr lang="en-US" dirty="0" smtClean="0"/>
              <a:t>T3 (</a:t>
            </a:r>
            <a:r>
              <a:rPr lang="en-US" dirty="0"/>
              <a:t>S</a:t>
            </a:r>
            <a:r>
              <a:rPr lang="en-US" dirty="0" smtClean="0"/>
              <a:t>hetland Group) act as potential seals for Lower Cretaceous intervals.</a:t>
            </a:r>
          </a:p>
          <a:p>
            <a:r>
              <a:rPr lang="en-US" dirty="0" err="1" smtClean="0"/>
              <a:t>Spekk</a:t>
            </a:r>
            <a:r>
              <a:rPr lang="en-US" dirty="0" smtClean="0"/>
              <a:t> Formation is the primary oil and gas source rock.</a:t>
            </a:r>
          </a:p>
          <a:p>
            <a:r>
              <a:rPr lang="en-US" dirty="0" smtClean="0"/>
              <a:t>A fault connects  T1 (Triassic and Jurassic) and T2 (Lower Cretaceous) and suggests that upward fluid migration might be possible.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they found: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2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the Jurassic reservoirs are reaching their limit, there is a high possibility that hydrocarbons are in the upper part of the Cromer Knoll Group of the </a:t>
            </a:r>
            <a:r>
              <a:rPr lang="en-US" dirty="0" err="1" smtClean="0"/>
              <a:t>Heidrun</a:t>
            </a:r>
            <a:r>
              <a:rPr lang="en-US" dirty="0" smtClean="0"/>
              <a:t> Field off the shore of Norway, according to the lithological and seismic analysis.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73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76200"/>
            <a:ext cx="3475865" cy="6538742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505200"/>
            <a:ext cx="1868581" cy="228600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533400"/>
            <a:ext cx="3972309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6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objective: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“One of the main objectives of this study is to characterize the architecture and geomorphology of the Cromer Knoll Group within the </a:t>
            </a:r>
            <a:r>
              <a:rPr lang="en-US" dirty="0" err="1" smtClean="0"/>
              <a:t>Heidrun</a:t>
            </a:r>
            <a:r>
              <a:rPr lang="en-US" dirty="0" smtClean="0"/>
              <a:t> Field to explain the tectonostratigraphic significance, </a:t>
            </a:r>
            <a:r>
              <a:rPr lang="en-US" dirty="0" err="1" smtClean="0"/>
              <a:t>paleoenviromental</a:t>
            </a:r>
            <a:r>
              <a:rPr lang="en-US" dirty="0" smtClean="0"/>
              <a:t> configuration, and reservoirs potential of this Lower Cretaceous </a:t>
            </a:r>
            <a:r>
              <a:rPr lang="en-US" dirty="0" err="1" smtClean="0"/>
              <a:t>postrift</a:t>
            </a:r>
            <a:r>
              <a:rPr lang="en-US" dirty="0" smtClean="0"/>
              <a:t> unit.” –</a:t>
            </a:r>
            <a:r>
              <a:rPr lang="en-US" dirty="0" err="1" smtClean="0"/>
              <a:t>Moscardelli</a:t>
            </a:r>
            <a:r>
              <a:rPr lang="en-US" dirty="0" smtClean="0"/>
              <a:t> and 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5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Halten</a:t>
            </a:r>
            <a:r>
              <a:rPr lang="en-US" dirty="0" smtClean="0"/>
              <a:t> Terrace was one of the first giant oil fields found in Norwegian Sea.</a:t>
            </a:r>
          </a:p>
          <a:p>
            <a:r>
              <a:rPr lang="en-US" dirty="0"/>
              <a:t>Narrow continental shelf due to faulting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Has been producing from Jurassic reservoirs the last 30years.</a:t>
            </a:r>
          </a:p>
          <a:p>
            <a:r>
              <a:rPr lang="en-US" dirty="0" err="1" smtClean="0"/>
              <a:t>Heidrun</a:t>
            </a:r>
            <a:r>
              <a:rPr lang="en-US" dirty="0" smtClean="0"/>
              <a:t> field in 1985 had 750 million </a:t>
            </a:r>
            <a:r>
              <a:rPr lang="en-US" dirty="0" err="1" smtClean="0"/>
              <a:t>bbl</a:t>
            </a:r>
            <a:r>
              <a:rPr lang="en-US" dirty="0" smtClean="0"/>
              <a:t> of recoverable oil.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9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Wanted to focus on Upper Cretaceous units in the </a:t>
            </a:r>
            <a:r>
              <a:rPr lang="en-US" dirty="0" err="1" smtClean="0"/>
              <a:t>Heidrun</a:t>
            </a:r>
            <a:r>
              <a:rPr lang="en-US" dirty="0" smtClean="0"/>
              <a:t> Field.</a:t>
            </a:r>
          </a:p>
          <a:p>
            <a:r>
              <a:rPr lang="en-US" dirty="0" smtClean="0"/>
              <a:t>Contains thick </a:t>
            </a:r>
            <a:r>
              <a:rPr lang="en-US" dirty="0" err="1" smtClean="0"/>
              <a:t>shales</a:t>
            </a:r>
            <a:r>
              <a:rPr lang="en-US" dirty="0" smtClean="0"/>
              <a:t> that act as seals from Upper Jurassic reservoirs.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00200"/>
            <a:ext cx="4267200" cy="4532714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Cromer Knoll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Used 3D seismic reflection data and well data to examine Lower Cretaceous wedge.</a:t>
            </a:r>
          </a:p>
          <a:p>
            <a:r>
              <a:rPr lang="en-US" dirty="0" smtClean="0"/>
              <a:t>Cromer Knoll Group is within the hanging wall of a half </a:t>
            </a:r>
            <a:r>
              <a:rPr lang="en-US" dirty="0" err="1" smtClean="0"/>
              <a:t>graben</a:t>
            </a:r>
            <a:r>
              <a:rPr lang="en-US" dirty="0" smtClean="0"/>
              <a:t> in the </a:t>
            </a:r>
            <a:r>
              <a:rPr lang="en-US" dirty="0" err="1" smtClean="0"/>
              <a:t>Halten</a:t>
            </a:r>
            <a:r>
              <a:rPr lang="en-US" dirty="0" smtClean="0"/>
              <a:t> Terrace.</a:t>
            </a:r>
          </a:p>
          <a:p>
            <a:r>
              <a:rPr lang="en-US" dirty="0" smtClean="0"/>
              <a:t>This half </a:t>
            </a:r>
            <a:r>
              <a:rPr lang="en-US" dirty="0" err="1" smtClean="0"/>
              <a:t>graben</a:t>
            </a:r>
            <a:r>
              <a:rPr lang="en-US" dirty="0" smtClean="0"/>
              <a:t> has potential of high quality Cretaceous sandstones.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they did: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356919"/>
            <a:ext cx="3581400" cy="464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74072"/>
            <a:ext cx="7162800" cy="58420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86400" y="838200"/>
            <a:ext cx="137160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953000" y="2362200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9200" y="3352800"/>
            <a:ext cx="1066800" cy="3810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4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Basement </a:t>
            </a:r>
            <a:r>
              <a:rPr lang="en-US" dirty="0" smtClean="0"/>
              <a:t>of mid-Norwegian basin is </a:t>
            </a:r>
            <a:r>
              <a:rPr lang="en-US" dirty="0"/>
              <a:t>Caledonian </a:t>
            </a:r>
            <a:r>
              <a:rPr lang="en-US" dirty="0" smtClean="0"/>
              <a:t>metamorphic </a:t>
            </a:r>
            <a:r>
              <a:rPr lang="en-US" dirty="0"/>
              <a:t>and intrusive </a:t>
            </a:r>
            <a:r>
              <a:rPr lang="en-US" dirty="0" smtClean="0"/>
              <a:t>rocks.</a:t>
            </a:r>
          </a:p>
          <a:p>
            <a:r>
              <a:rPr lang="en-US" dirty="0" smtClean="0"/>
              <a:t>Basin is affected by rifting and faults.</a:t>
            </a:r>
          </a:p>
          <a:p>
            <a:r>
              <a:rPr lang="en-US" dirty="0" smtClean="0"/>
              <a:t>Accumulation of thousands of meters of sediment.</a:t>
            </a:r>
          </a:p>
          <a:p>
            <a:r>
              <a:rPr lang="en-US" dirty="0" smtClean="0"/>
              <a:t>Ten unconformities have been interpreted.</a:t>
            </a:r>
          </a:p>
          <a:p>
            <a:r>
              <a:rPr lang="en-US" dirty="0" smtClean="0"/>
              <a:t>Unconformities bounded six </a:t>
            </a:r>
            <a:r>
              <a:rPr lang="en-US" dirty="0" err="1" smtClean="0"/>
              <a:t>tectonosequences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 err="1" smtClean="0"/>
              <a:t>Heidrun</a:t>
            </a:r>
            <a:r>
              <a:rPr lang="en-US" dirty="0" smtClean="0"/>
              <a:t> 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0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4828"/>
            <a:ext cx="7848600" cy="584065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7400" y="381000"/>
            <a:ext cx="1143000" cy="5410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381000"/>
            <a:ext cx="838200" cy="4495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4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</TotalTime>
  <Words>332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   Seismic geomorphological analysis and hydrocarbon potential of the Lower Cretaceous Cromer Knoll Group, Heidrun field, Norway</vt:lpstr>
      <vt:lpstr>PowerPoint Presentation</vt:lpstr>
      <vt:lpstr>Main objective:</vt:lpstr>
      <vt:lpstr>Things to note:</vt:lpstr>
      <vt:lpstr>Cromer Knoll Group</vt:lpstr>
      <vt:lpstr>What they did:</vt:lpstr>
      <vt:lpstr>PowerPoint Presentation</vt:lpstr>
      <vt:lpstr>History of Heidrun Field</vt:lpstr>
      <vt:lpstr>PowerPoint Presentation</vt:lpstr>
      <vt:lpstr>PowerPoint Presentation</vt:lpstr>
      <vt:lpstr>What they found:</vt:lpstr>
      <vt:lpstr>In conclusion….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Seismic geomorphological analysis and hydrocarbon potential of the Lower Cretaceous Cromer Knoll Group, Heidrun field, Norway</dc:title>
  <dc:creator>Western Oregon University</dc:creator>
  <cp:lastModifiedBy>Windows User</cp:lastModifiedBy>
  <cp:revision>28</cp:revision>
  <dcterms:created xsi:type="dcterms:W3CDTF">2015-03-10T15:54:49Z</dcterms:created>
  <dcterms:modified xsi:type="dcterms:W3CDTF">2015-03-12T20:40:27Z</dcterms:modified>
</cp:coreProperties>
</file>