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29BEC9-A3A9-408F-A90D-33A6C0764D5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B23986-82A1-4288-8C86-CC66AADBFF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EC9-A3A9-408F-A90D-33A6C0764D5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3986-82A1-4288-8C86-CC66AADBF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EC9-A3A9-408F-A90D-33A6C0764D5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3986-82A1-4288-8C86-CC66AADBF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29BEC9-A3A9-408F-A90D-33A6C0764D5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B23986-82A1-4288-8C86-CC66AADBFF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929BEC9-A3A9-408F-A90D-33A6C0764D5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B23986-82A1-4288-8C86-CC66AADBFF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EC9-A3A9-408F-A90D-33A6C0764D5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3986-82A1-4288-8C86-CC66AADBFF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EC9-A3A9-408F-A90D-33A6C0764D5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3986-82A1-4288-8C86-CC66AADBFF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9BEC9-A3A9-408F-A90D-33A6C0764D5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B23986-82A1-4288-8C86-CC66AADBFF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EC9-A3A9-408F-A90D-33A6C0764D5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3986-82A1-4288-8C86-CC66AADBF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29BEC9-A3A9-408F-A90D-33A6C0764D5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B23986-82A1-4288-8C86-CC66AADBFF4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9BEC9-A3A9-408F-A90D-33A6C0764D5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B23986-82A1-4288-8C86-CC66AADBFF4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29BEC9-A3A9-408F-A90D-33A6C0764D5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B23986-82A1-4288-8C86-CC66AADBFF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ollhunterfilm.com/images/photos/photo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548983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Sedimentology and sequence stratigraphy of the Middle-Upper Jurassic </a:t>
            </a:r>
            <a:r>
              <a:rPr lang="en-US" dirty="0" err="1" smtClean="0"/>
              <a:t>Krossfjord</a:t>
            </a:r>
            <a:r>
              <a:rPr lang="en-US" dirty="0" smtClean="0"/>
              <a:t> and </a:t>
            </a:r>
            <a:r>
              <a:rPr lang="en-US" dirty="0" err="1" smtClean="0"/>
              <a:t>Fensfjord</a:t>
            </a:r>
            <a:r>
              <a:rPr lang="en-US" dirty="0" smtClean="0"/>
              <a:t> formations, Troll Field, northern North Sea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1752600"/>
          </a:xfrm>
        </p:spPr>
        <p:txBody>
          <a:bodyPr/>
          <a:lstStyle/>
          <a:p>
            <a:r>
              <a:rPr lang="en-US" dirty="0" smtClean="0"/>
              <a:t>Richard 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6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Wave-dominated upper </a:t>
            </a:r>
            <a:r>
              <a:rPr lang="en-US" dirty="0" err="1" smtClean="0"/>
              <a:t>shoreface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foreshore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Composed of medium to coarse grained sandstone</a:t>
            </a:r>
          </a:p>
          <a:p>
            <a:r>
              <a:rPr lang="en-US" dirty="0" smtClean="0"/>
              <a:t>Contains tabular and trough cross beds</a:t>
            </a:r>
          </a:p>
          <a:p>
            <a:r>
              <a:rPr lang="en-US" dirty="0" smtClean="0"/>
              <a:t>Interpreted to be in a high energy marine environment above the fair weather wave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0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Wave-</a:t>
            </a:r>
            <a:r>
              <a:rPr lang="en-US" dirty="0" err="1" smtClean="0"/>
              <a:t>dominated,tide</a:t>
            </a:r>
            <a:r>
              <a:rPr lang="en-US" dirty="0" smtClean="0"/>
              <a:t>-influenced</a:t>
            </a:r>
            <a:br>
              <a:rPr lang="en-US" dirty="0" smtClean="0"/>
            </a:br>
            <a:r>
              <a:rPr lang="en-US" dirty="0" smtClean="0"/>
              <a:t>upper </a:t>
            </a:r>
            <a:r>
              <a:rPr lang="en-US" dirty="0" err="1" smtClean="0"/>
              <a:t>shoreface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4873752"/>
          </a:xfrm>
        </p:spPr>
        <p:txBody>
          <a:bodyPr/>
          <a:lstStyle/>
          <a:p>
            <a:r>
              <a:rPr lang="en-US" dirty="0" smtClean="0"/>
              <a:t>Composed of fine to medium grained </a:t>
            </a:r>
            <a:r>
              <a:rPr lang="en-US" dirty="0" err="1" smtClean="0"/>
              <a:t>sandsone</a:t>
            </a:r>
            <a:endParaRPr lang="en-US" dirty="0" smtClean="0"/>
          </a:p>
          <a:p>
            <a:r>
              <a:rPr lang="en-US" dirty="0" smtClean="0"/>
              <a:t>Contains planar and trough cross strata</a:t>
            </a:r>
          </a:p>
          <a:p>
            <a:r>
              <a:rPr lang="en-US" dirty="0" smtClean="0"/>
              <a:t>Sections are highly </a:t>
            </a:r>
            <a:r>
              <a:rPr lang="en-US" dirty="0" err="1" smtClean="0"/>
              <a:t>bioturbated</a:t>
            </a:r>
            <a:endParaRPr lang="en-US" dirty="0" smtClean="0"/>
          </a:p>
          <a:p>
            <a:r>
              <a:rPr lang="en-US" dirty="0" smtClean="0"/>
              <a:t>Interpreted as being deposited in an environment where fair weather wave driven processes were modulated by tidal influence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9679" t="14872" r="25481" b="26410"/>
          <a:stretch/>
        </p:blipFill>
        <p:spPr bwMode="auto">
          <a:xfrm>
            <a:off x="5257800" y="1066800"/>
            <a:ext cx="3524250" cy="5206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40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Tide-dominated, wave-influenced</a:t>
            </a:r>
            <a:br>
              <a:rPr lang="en-US" dirty="0" smtClean="0"/>
            </a:br>
            <a:r>
              <a:rPr lang="en-US" dirty="0" smtClean="0"/>
              <a:t>embayment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72000" cy="4873752"/>
          </a:xfrm>
        </p:spPr>
        <p:txBody>
          <a:bodyPr/>
          <a:lstStyle/>
          <a:p>
            <a:r>
              <a:rPr lang="en-US" dirty="0" smtClean="0"/>
              <a:t>Composed of fine grained sandstone with lenses of siltstone and mudstone</a:t>
            </a:r>
          </a:p>
          <a:p>
            <a:r>
              <a:rPr lang="en-US" dirty="0" smtClean="0"/>
              <a:t>Contains ripple cross laminations</a:t>
            </a:r>
          </a:p>
          <a:p>
            <a:r>
              <a:rPr lang="en-US" dirty="0" smtClean="0"/>
              <a:t>Interpreted to be tidally dominated deposition in a sheltered environment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4520" t="23333" r="51602" b="17949"/>
          <a:stretch/>
        </p:blipFill>
        <p:spPr bwMode="auto">
          <a:xfrm>
            <a:off x="5029200" y="1066800"/>
            <a:ext cx="3800475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13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00600" cy="4873752"/>
          </a:xfrm>
        </p:spPr>
        <p:txBody>
          <a:bodyPr/>
          <a:lstStyle/>
          <a:p>
            <a:r>
              <a:rPr lang="en-US" dirty="0" smtClean="0"/>
              <a:t>Composed of medium to coarse grained sandstone in a fining upwards sequence</a:t>
            </a:r>
          </a:p>
          <a:p>
            <a:r>
              <a:rPr lang="en-US" dirty="0" smtClean="0"/>
              <a:t>Typically </a:t>
            </a:r>
            <a:r>
              <a:rPr lang="en-US" dirty="0" err="1" smtClean="0"/>
              <a:t>structureless</a:t>
            </a:r>
            <a:r>
              <a:rPr lang="en-US" dirty="0" smtClean="0"/>
              <a:t> with some planar laminations</a:t>
            </a:r>
          </a:p>
          <a:p>
            <a:r>
              <a:rPr lang="en-US" dirty="0" smtClean="0"/>
              <a:t>Interpreted to be from repeated submarine gravity flows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0481" t="22306" r="24359" b="18462"/>
          <a:stretch/>
        </p:blipFill>
        <p:spPr bwMode="auto">
          <a:xfrm>
            <a:off x="5257800" y="1295400"/>
            <a:ext cx="3505200" cy="5156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3567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formations are important sandstone tongues that form secondary reservoirs in the Troll Field</a:t>
            </a:r>
          </a:p>
          <a:p>
            <a:r>
              <a:rPr lang="en-US" dirty="0" smtClean="0"/>
              <a:t>The core analysis indicate that deltaic, shoreline and shelf environments were present in the Middle Jurassic when the formations were being deposited</a:t>
            </a:r>
          </a:p>
          <a:p>
            <a:r>
              <a:rPr lang="en-US" dirty="0" smtClean="0"/>
              <a:t>There was an absence of any major structural control on sedimentation during this time.</a:t>
            </a:r>
          </a:p>
        </p:txBody>
      </p:sp>
    </p:spTree>
    <p:extLst>
      <p:ext uri="{BB962C8B-B14F-4D97-AF65-F5344CB8AC3E}">
        <p14:creationId xmlns:p14="http://schemas.microsoft.com/office/powerpoint/2010/main" val="49385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1143000"/>
          </a:xfrm>
        </p:spPr>
        <p:txBody>
          <a:bodyPr/>
          <a:lstStyle/>
          <a:p>
            <a:r>
              <a:rPr lang="en-US" dirty="0" smtClean="0"/>
              <a:t> Tectonic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819400" cy="4873752"/>
          </a:xfrm>
        </p:spPr>
        <p:txBody>
          <a:bodyPr/>
          <a:lstStyle/>
          <a:p>
            <a:r>
              <a:rPr lang="en-US" dirty="0" smtClean="0"/>
              <a:t>Located on the </a:t>
            </a:r>
            <a:r>
              <a:rPr lang="en-US" dirty="0" err="1" smtClean="0"/>
              <a:t>Horda</a:t>
            </a:r>
            <a:r>
              <a:rPr lang="en-US" dirty="0" smtClean="0"/>
              <a:t> Platform</a:t>
            </a:r>
          </a:p>
          <a:p>
            <a:r>
              <a:rPr lang="en-US" dirty="0" smtClean="0"/>
              <a:t>This is on the eastern margin of the Viking </a:t>
            </a:r>
            <a:r>
              <a:rPr lang="en-US" dirty="0" err="1" smtClean="0"/>
              <a:t>Graben</a:t>
            </a:r>
            <a:r>
              <a:rPr lang="en-US" dirty="0" smtClean="0"/>
              <a:t> in the North Sea</a:t>
            </a:r>
          </a:p>
          <a:p>
            <a:r>
              <a:rPr lang="en-US" dirty="0" smtClean="0"/>
              <a:t>Northern part of the North Sea rift basin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4680" t="16923" r="43429" b="25898"/>
          <a:stretch/>
        </p:blipFill>
        <p:spPr bwMode="auto">
          <a:xfrm>
            <a:off x="3276600" y="344487"/>
            <a:ext cx="5505450" cy="6169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177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Tectonic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Initial extension in </a:t>
            </a:r>
            <a:r>
              <a:rPr lang="en-US" dirty="0" err="1" smtClean="0"/>
              <a:t>Permo</a:t>
            </a:r>
            <a:r>
              <a:rPr lang="en-US" dirty="0" smtClean="0"/>
              <a:t>-Triassic as a continental rift</a:t>
            </a:r>
          </a:p>
          <a:p>
            <a:r>
              <a:rPr lang="en-US" dirty="0" smtClean="0"/>
              <a:t>Regional uplift event</a:t>
            </a:r>
          </a:p>
          <a:p>
            <a:r>
              <a:rPr lang="en-US" dirty="0" smtClean="0"/>
              <a:t>Tectonic quiescence and uniform subsidence</a:t>
            </a:r>
          </a:p>
          <a:p>
            <a:r>
              <a:rPr lang="en-US" dirty="0" smtClean="0"/>
              <a:t>Another regional uplift event and formation of North Sea thermal dome</a:t>
            </a:r>
          </a:p>
          <a:p>
            <a:r>
              <a:rPr lang="en-US" dirty="0" smtClean="0"/>
              <a:t>More extension in Mid-Late Jurassic as a marine rift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9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10000" cy="4873752"/>
          </a:xfrm>
        </p:spPr>
        <p:txBody>
          <a:bodyPr/>
          <a:lstStyle/>
          <a:p>
            <a:r>
              <a:rPr lang="en-US" dirty="0" smtClean="0"/>
              <a:t>Three major sandstone formations</a:t>
            </a:r>
          </a:p>
          <a:p>
            <a:pPr lvl="1"/>
            <a:r>
              <a:rPr lang="en-US" dirty="0" err="1"/>
              <a:t>Krossfjord</a:t>
            </a:r>
            <a:r>
              <a:rPr lang="en-US" dirty="0"/>
              <a:t> Fm.</a:t>
            </a:r>
          </a:p>
          <a:p>
            <a:pPr lvl="1"/>
            <a:r>
              <a:rPr lang="en-US" dirty="0" err="1"/>
              <a:t>Fensfjord</a:t>
            </a:r>
            <a:r>
              <a:rPr lang="en-US" dirty="0"/>
              <a:t> Fm.</a:t>
            </a:r>
          </a:p>
          <a:p>
            <a:pPr lvl="1"/>
            <a:r>
              <a:rPr lang="en-US" dirty="0" err="1"/>
              <a:t>Songefjord</a:t>
            </a:r>
            <a:r>
              <a:rPr lang="en-US" dirty="0"/>
              <a:t> Fm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100 – 200m thick</a:t>
            </a:r>
          </a:p>
          <a:p>
            <a:r>
              <a:rPr lang="en-US" dirty="0" smtClean="0"/>
              <a:t>Pinch out into the Heather Fm.</a:t>
            </a:r>
          </a:p>
          <a:p>
            <a:r>
              <a:rPr lang="en-US" dirty="0" smtClean="0"/>
              <a:t>Combined thickness is approximately 400m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3878" t="29744" r="41667" b="26667"/>
          <a:stretch/>
        </p:blipFill>
        <p:spPr bwMode="auto">
          <a:xfrm>
            <a:off x="4038600" y="1981200"/>
            <a:ext cx="4662487" cy="3567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110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Techniques-</a:t>
            </a:r>
            <a:br>
              <a:rPr lang="en-US" dirty="0" smtClean="0"/>
            </a:br>
            <a:r>
              <a:rPr lang="en-US" dirty="0" smtClean="0"/>
              <a:t>Wells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76600" cy="4873752"/>
          </a:xfrm>
        </p:spPr>
        <p:txBody>
          <a:bodyPr/>
          <a:lstStyle/>
          <a:p>
            <a:r>
              <a:rPr lang="en-US" dirty="0" smtClean="0"/>
              <a:t>32 wells penetrate the </a:t>
            </a:r>
            <a:r>
              <a:rPr lang="en-US" dirty="0" err="1" smtClean="0"/>
              <a:t>Fensfjord</a:t>
            </a:r>
            <a:r>
              <a:rPr lang="en-US" dirty="0" smtClean="0"/>
              <a:t> Fm.</a:t>
            </a:r>
          </a:p>
          <a:p>
            <a:r>
              <a:rPr lang="en-US" dirty="0" smtClean="0"/>
              <a:t>22 of these also penetrate the </a:t>
            </a:r>
            <a:r>
              <a:rPr lang="en-US" dirty="0" err="1" smtClean="0"/>
              <a:t>Krossfjord</a:t>
            </a:r>
            <a:r>
              <a:rPr lang="en-US" dirty="0" smtClean="0"/>
              <a:t> Fm.</a:t>
            </a:r>
          </a:p>
          <a:p>
            <a:r>
              <a:rPr lang="en-US" dirty="0" smtClean="0"/>
              <a:t>Only 9 contain core within the interval of interest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3878" t="20000" r="41506" b="7692"/>
          <a:stretch/>
        </p:blipFill>
        <p:spPr bwMode="auto">
          <a:xfrm>
            <a:off x="3733800" y="228600"/>
            <a:ext cx="48006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60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33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Technique-Seismic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133600" cy="4873752"/>
          </a:xfrm>
        </p:spPr>
        <p:txBody>
          <a:bodyPr/>
          <a:lstStyle/>
          <a:p>
            <a:r>
              <a:rPr lang="en-US" dirty="0" smtClean="0"/>
              <a:t>Two regional 3D seismic reflection data sets were interpreted</a:t>
            </a:r>
          </a:p>
          <a:p>
            <a:r>
              <a:rPr lang="en-US" dirty="0" smtClean="0"/>
              <a:t>One for Troll West and one for Troll East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4359" t="17693" r="24679" b="20769"/>
          <a:stretch/>
        </p:blipFill>
        <p:spPr bwMode="auto">
          <a:xfrm>
            <a:off x="2514600" y="685800"/>
            <a:ext cx="6309995" cy="4762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87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Eleven different </a:t>
            </a:r>
            <a:r>
              <a:rPr lang="en-US" dirty="0" err="1" smtClean="0"/>
              <a:t>facies</a:t>
            </a:r>
            <a:r>
              <a:rPr lang="en-US" dirty="0" smtClean="0"/>
              <a:t> were identified</a:t>
            </a:r>
          </a:p>
          <a:p>
            <a:r>
              <a:rPr lang="en-US" dirty="0" smtClean="0"/>
              <a:t>Grouped into six different associations</a:t>
            </a:r>
          </a:p>
          <a:p>
            <a:pPr lvl="1"/>
            <a:r>
              <a:rPr lang="en-US" dirty="0" smtClean="0"/>
              <a:t>1: Offshore</a:t>
            </a:r>
            <a:endParaRPr lang="en-US" dirty="0"/>
          </a:p>
          <a:p>
            <a:pPr lvl="1"/>
            <a:r>
              <a:rPr lang="en-US" dirty="0" smtClean="0"/>
              <a:t>2: Wave-dominated lower </a:t>
            </a:r>
            <a:r>
              <a:rPr lang="en-US" dirty="0" err="1" smtClean="0"/>
              <a:t>shoreface</a:t>
            </a:r>
            <a:endParaRPr lang="en-US" dirty="0" smtClean="0"/>
          </a:p>
          <a:p>
            <a:pPr lvl="1"/>
            <a:r>
              <a:rPr lang="en-US" dirty="0" smtClean="0"/>
              <a:t>3: Wave-dominated upper </a:t>
            </a:r>
            <a:r>
              <a:rPr lang="en-US" dirty="0" err="1" smtClean="0"/>
              <a:t>shoreface</a:t>
            </a:r>
            <a:r>
              <a:rPr lang="en-US" dirty="0" smtClean="0"/>
              <a:t> and foreshore</a:t>
            </a:r>
          </a:p>
          <a:p>
            <a:pPr lvl="1"/>
            <a:r>
              <a:rPr lang="en-US" dirty="0" smtClean="0"/>
              <a:t>4: Wave-dominated, tide-influenced upper </a:t>
            </a:r>
            <a:r>
              <a:rPr lang="en-US" dirty="0" err="1" smtClean="0"/>
              <a:t>shoreface</a:t>
            </a:r>
            <a:endParaRPr lang="en-US" dirty="0" smtClean="0"/>
          </a:p>
          <a:p>
            <a:pPr lvl="1"/>
            <a:r>
              <a:rPr lang="en-US" dirty="0" smtClean="0"/>
              <a:t>5: Tide-dominated, wave-influenced embayment</a:t>
            </a:r>
          </a:p>
          <a:p>
            <a:pPr lvl="1"/>
            <a:r>
              <a:rPr lang="en-US" dirty="0" smtClean="0"/>
              <a:t>6: Delta Front</a:t>
            </a:r>
          </a:p>
        </p:txBody>
      </p:sp>
    </p:spTree>
    <p:extLst>
      <p:ext uri="{BB962C8B-B14F-4D97-AF65-F5344CB8AC3E}">
        <p14:creationId xmlns:p14="http://schemas.microsoft.com/office/powerpoint/2010/main" val="17432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Offshore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0" cy="4873752"/>
          </a:xfrm>
        </p:spPr>
        <p:txBody>
          <a:bodyPr/>
          <a:lstStyle/>
          <a:p>
            <a:r>
              <a:rPr lang="en-US" dirty="0" smtClean="0"/>
              <a:t>Composed of very fine grained siltstone</a:t>
            </a:r>
          </a:p>
          <a:p>
            <a:r>
              <a:rPr lang="en-US" dirty="0" smtClean="0"/>
              <a:t>Highly </a:t>
            </a:r>
            <a:r>
              <a:rPr lang="en-US" dirty="0" err="1" smtClean="0"/>
              <a:t>bioturbated</a:t>
            </a:r>
            <a:r>
              <a:rPr lang="en-US" dirty="0" smtClean="0"/>
              <a:t> with fossils and burrows </a:t>
            </a:r>
            <a:r>
              <a:rPr lang="en-US" dirty="0" smtClean="0"/>
              <a:t>present</a:t>
            </a:r>
          </a:p>
          <a:p>
            <a:r>
              <a:rPr lang="en-US" dirty="0" smtClean="0"/>
              <a:t>Suggested deposition of fine material from suspension fall-out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2243" t="21538" r="25321" b="20000"/>
          <a:stretch/>
        </p:blipFill>
        <p:spPr bwMode="auto">
          <a:xfrm>
            <a:off x="5715000" y="1143000"/>
            <a:ext cx="2848062" cy="4427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66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Wave-dominated lower </a:t>
            </a:r>
            <a:r>
              <a:rPr lang="en-US" dirty="0" err="1" smtClean="0"/>
              <a:t>shoreface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48200" cy="4873752"/>
          </a:xfrm>
        </p:spPr>
        <p:txBody>
          <a:bodyPr/>
          <a:lstStyle/>
          <a:p>
            <a:r>
              <a:rPr lang="en-US" dirty="0" smtClean="0"/>
              <a:t>Composed of very-fine to medium grained sandstones in coarsening upwards sequences</a:t>
            </a:r>
          </a:p>
          <a:p>
            <a:r>
              <a:rPr lang="en-US" dirty="0" smtClean="0"/>
              <a:t>Hummocky cross strata and </a:t>
            </a:r>
            <a:r>
              <a:rPr lang="en-US" dirty="0" err="1" smtClean="0"/>
              <a:t>bioturbation</a:t>
            </a:r>
            <a:r>
              <a:rPr lang="en-US" dirty="0" smtClean="0"/>
              <a:t> is present</a:t>
            </a:r>
          </a:p>
          <a:p>
            <a:r>
              <a:rPr lang="en-US" dirty="0" smtClean="0"/>
              <a:t>Interpreted as a ‘transition zone’ which is above the storm base but below fair-weather base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3718" t="16154" r="51923" b="26923"/>
          <a:stretch/>
        </p:blipFill>
        <p:spPr bwMode="auto">
          <a:xfrm>
            <a:off x="5166919" y="1371600"/>
            <a:ext cx="3581400" cy="5230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9154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</TotalTime>
  <Words>446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Sedimentology and sequence stratigraphy of the Middle-Upper Jurassic Krossfjord and Fensfjord formations, Troll Field, northern North Sea</vt:lpstr>
      <vt:lpstr> Tectonic Location</vt:lpstr>
      <vt:lpstr>Tectonic Evolution</vt:lpstr>
      <vt:lpstr>Key Units</vt:lpstr>
      <vt:lpstr>Techniques- Wells</vt:lpstr>
      <vt:lpstr>Technique-Seismic Reflection</vt:lpstr>
      <vt:lpstr>Analysis</vt:lpstr>
      <vt:lpstr>Offshore</vt:lpstr>
      <vt:lpstr>Wave-dominated lower shoreface</vt:lpstr>
      <vt:lpstr>Wave-dominated upper shoreface and foreshore</vt:lpstr>
      <vt:lpstr>Wave-dominated,tide-influenced upper shoreface</vt:lpstr>
      <vt:lpstr>Tide-dominated, wave-influenced embayment</vt:lpstr>
      <vt:lpstr>Delta front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Sedimentology and sequence stratigraphy of the Middle-Upper Jurassic Krossfjord and Fensfjord formations, Troll Field, northern North Sea</dc:title>
  <dc:creator>Windows User</dc:creator>
  <cp:lastModifiedBy>Windows User</cp:lastModifiedBy>
  <cp:revision>12</cp:revision>
  <dcterms:created xsi:type="dcterms:W3CDTF">2015-03-11T20:27:05Z</dcterms:created>
  <dcterms:modified xsi:type="dcterms:W3CDTF">2015-03-12T20:42:32Z</dcterms:modified>
</cp:coreProperties>
</file>