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5" d="100"/>
          <a:sy n="55" d="100"/>
        </p:scale>
        <p:origin x="-1080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4225489"/>
            <a:ext cx="9144000" cy="16414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Jurassic Evolution</a:t>
            </a:r>
            <a:br>
              <a:rPr lang="en-US" dirty="0" smtClean="0"/>
            </a:br>
            <a:r>
              <a:rPr lang="en-US" dirty="0" smtClean="0"/>
              <a:t>of the Gulf of Mexico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471464"/>
            <a:ext cx="9144000" cy="7540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Authors: Michael R. </a:t>
            </a:r>
            <a:r>
              <a:rPr lang="en-US" dirty="0" err="1" smtClean="0"/>
              <a:t>Hudec</a:t>
            </a:r>
            <a:r>
              <a:rPr lang="en-US" dirty="0" smtClean="0"/>
              <a:t>, </a:t>
            </a:r>
          </a:p>
          <a:p>
            <a:r>
              <a:rPr lang="en-US" dirty="0" smtClean="0"/>
              <a:t>Ian O. Norton, Martin P. A. Jackson and Frank J. Peel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77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Louann</a:t>
            </a:r>
            <a:r>
              <a:rPr lang="en-US" dirty="0" smtClean="0"/>
              <a:t> Salt Basin Jurassic History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Phase 1: </a:t>
            </a:r>
            <a:r>
              <a:rPr lang="en-US" dirty="0" err="1" smtClean="0"/>
              <a:t>Presalt</a:t>
            </a:r>
            <a:r>
              <a:rPr lang="en-US" dirty="0" smtClean="0"/>
              <a:t> </a:t>
            </a:r>
            <a:r>
              <a:rPr lang="en-US" dirty="0" err="1" smtClean="0"/>
              <a:t>rifing</a:t>
            </a:r>
            <a:r>
              <a:rPr lang="en-US" dirty="0" smtClean="0"/>
              <a:t> (210- 163 Ma)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Late Triassic Grabens</a:t>
            </a:r>
          </a:p>
          <a:p>
            <a:r>
              <a:rPr lang="en-US" dirty="0" smtClean="0"/>
              <a:t>Gulf of Mexico rifting tied to </a:t>
            </a:r>
            <a:r>
              <a:rPr lang="en-US" dirty="0" err="1" smtClean="0"/>
              <a:t>Pangea</a:t>
            </a:r>
            <a:endParaRPr lang="en-US" dirty="0" smtClean="0"/>
          </a:p>
          <a:p>
            <a:r>
              <a:rPr lang="en-US" dirty="0" smtClean="0"/>
              <a:t>Yucatan southeast movement</a:t>
            </a:r>
          </a:p>
          <a:p>
            <a:r>
              <a:rPr lang="en-US" dirty="0" smtClean="0"/>
              <a:t>Hyperextended lithosphere</a:t>
            </a:r>
          </a:p>
          <a:p>
            <a:r>
              <a:rPr lang="en-US" dirty="0" smtClean="0"/>
              <a:t>Thinned transitional crust due to ultraslow spreading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Phase 2: Salt Deposition (163 -161 Ma)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 diagnostic fossils, underlying and overlying layers used to date</a:t>
            </a:r>
          </a:p>
          <a:p>
            <a:r>
              <a:rPr lang="en-US" dirty="0" smtClean="0"/>
              <a:t>Could have occurred in as little as 1 </a:t>
            </a:r>
            <a:r>
              <a:rPr lang="en-US" dirty="0" err="1" smtClean="0"/>
              <a:t>m.y</a:t>
            </a:r>
            <a:r>
              <a:rPr lang="en-US" dirty="0" smtClean="0"/>
              <a:t>. but model assumes safely as 2 </a:t>
            </a:r>
            <a:r>
              <a:rPr lang="en-US" dirty="0" err="1" smtClean="0"/>
              <a:t>m.y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Adiabatic heating would allow for 10</a:t>
            </a:r>
            <a:r>
              <a:rPr lang="en-US" baseline="30000" dirty="0" smtClean="0"/>
              <a:t>0</a:t>
            </a:r>
            <a:r>
              <a:rPr lang="en-US" dirty="0" smtClean="0"/>
              <a:t>C greater temperature</a:t>
            </a:r>
          </a:p>
          <a:p>
            <a:r>
              <a:rPr lang="en-US" dirty="0" smtClean="0"/>
              <a:t>Depression at 1-1.13 km deep to allow for salt deposit of 3-4 km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08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Basin Evolution Schematic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713" y="1429756"/>
            <a:ext cx="8934450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Louann</a:t>
            </a:r>
            <a:r>
              <a:rPr lang="en-US" dirty="0" smtClean="0"/>
              <a:t> Salt Basin Jurassic History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Phase 3: </a:t>
            </a:r>
            <a:r>
              <a:rPr lang="en-US" dirty="0" err="1" smtClean="0"/>
              <a:t>Postsalt</a:t>
            </a:r>
            <a:r>
              <a:rPr lang="en-US" dirty="0" smtClean="0"/>
              <a:t> Crustal Stretching</a:t>
            </a:r>
          </a:p>
          <a:p>
            <a:r>
              <a:rPr lang="en-US" dirty="0" smtClean="0"/>
              <a:t>(161 to 154-149 Ma)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Crustal age based on dating sediments overlaying crust.</a:t>
            </a:r>
          </a:p>
          <a:p>
            <a:r>
              <a:rPr lang="en-US" dirty="0" smtClean="0"/>
              <a:t>Rifting for 7-12 </a:t>
            </a:r>
            <a:r>
              <a:rPr lang="en-US" dirty="0" err="1" smtClean="0"/>
              <a:t>m.y</a:t>
            </a:r>
            <a:r>
              <a:rPr lang="en-US" dirty="0" smtClean="0"/>
              <a:t>. after deposition stopped.</a:t>
            </a:r>
          </a:p>
          <a:p>
            <a:r>
              <a:rPr lang="en-US" dirty="0" smtClean="0"/>
              <a:t>Salt stretched and thinned as it tried to fill the basin</a:t>
            </a:r>
          </a:p>
          <a:p>
            <a:r>
              <a:rPr lang="en-US" dirty="0" smtClean="0"/>
              <a:t>Stretching to 62-155mi wide and pinching out at the ends.</a:t>
            </a:r>
          </a:p>
          <a:p>
            <a:r>
              <a:rPr lang="en-US" dirty="0" smtClean="0"/>
              <a:t>Pinched salt basins around the rim and stretched central </a:t>
            </a:r>
            <a:r>
              <a:rPr lang="en-US" dirty="0" err="1" smtClean="0"/>
              <a:t>Louann</a:t>
            </a:r>
            <a:r>
              <a:rPr lang="en-US" dirty="0" smtClean="0"/>
              <a:t> salt would support crustal stretching 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Phase 4: Sea Floor Spreading (153-149 to 137 Ma)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Asymmetric LOC boundaries on opposite ends on the basin</a:t>
            </a:r>
          </a:p>
          <a:p>
            <a:r>
              <a:rPr lang="en-US" dirty="0" smtClean="0"/>
              <a:t>Meaning that spreading occurred differently in the eastern and western edges before </a:t>
            </a:r>
            <a:r>
              <a:rPr lang="en-US" smtClean="0"/>
              <a:t>breaking apart.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86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Abstract: Hypothesis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4157" y="1825625"/>
            <a:ext cx="10399643" cy="4351338"/>
          </a:xfrm>
        </p:spPr>
        <p:txBody>
          <a:bodyPr/>
          <a:lstStyle/>
          <a:p>
            <a:r>
              <a:rPr lang="en-US" dirty="0" err="1" smtClean="0"/>
              <a:t>Callovian</a:t>
            </a:r>
            <a:r>
              <a:rPr lang="en-US" dirty="0" smtClean="0"/>
              <a:t> Salt deposition in pre-existing crustal depression</a:t>
            </a:r>
          </a:p>
          <a:p>
            <a:r>
              <a:rPr lang="en-US" dirty="0" smtClean="0"/>
              <a:t>Hyperextension of lithospheric plate causing depressions</a:t>
            </a:r>
          </a:p>
          <a:p>
            <a:r>
              <a:rPr lang="en-US" dirty="0" smtClean="0"/>
              <a:t>Salt deposition on hyperextended continental and transitional crust</a:t>
            </a:r>
          </a:p>
          <a:p>
            <a:r>
              <a:rPr lang="en-US" dirty="0" smtClean="0"/>
              <a:t>Rifting lasting 7 -12 </a:t>
            </a:r>
            <a:r>
              <a:rPr lang="en-US" dirty="0" err="1" smtClean="0"/>
              <a:t>m.y</a:t>
            </a:r>
            <a:r>
              <a:rPr lang="en-US" dirty="0" smtClean="0"/>
              <a:t>., followed by sea floor spreading.</a:t>
            </a:r>
          </a:p>
          <a:p>
            <a:r>
              <a:rPr lang="en-US" dirty="0" err="1" smtClean="0"/>
              <a:t>Postsalt</a:t>
            </a:r>
            <a:r>
              <a:rPr lang="en-US" dirty="0" smtClean="0"/>
              <a:t> crustal stretching a further 100-250 km (62-155 mi)</a:t>
            </a:r>
          </a:p>
          <a:p>
            <a:r>
              <a:rPr lang="en-US" dirty="0" smtClean="0"/>
              <a:t>Sea-floor spreading dividing Gulf of Mexico, and separated by Brazos transform fault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8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89774"/>
            <a:ext cx="3932237" cy="1600200"/>
          </a:xfrm>
        </p:spPr>
        <p:txBody>
          <a:bodyPr/>
          <a:lstStyle/>
          <a:p>
            <a:r>
              <a:rPr lang="en-US" dirty="0" smtClean="0"/>
              <a:t>Terminology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/>
              <a:t>Allochthonous</a:t>
            </a:r>
            <a:r>
              <a:rPr lang="en-US" sz="1800" dirty="0" smtClean="0"/>
              <a:t> – Sediment or rock that originated at a distance from its present position</a:t>
            </a:r>
          </a:p>
          <a:p>
            <a:r>
              <a:rPr lang="en-US" sz="1800" dirty="0" smtClean="0"/>
              <a:t>Autochthonous – A deposit or formation formed in its present position</a:t>
            </a:r>
          </a:p>
          <a:p>
            <a:r>
              <a:rPr lang="en-US" sz="1800" dirty="0" err="1" smtClean="0"/>
              <a:t>Paratochthonous</a:t>
            </a:r>
            <a:r>
              <a:rPr lang="en-US" sz="1800" dirty="0" smtClean="0"/>
              <a:t> – A mix between to the two prior definitions</a:t>
            </a:r>
          </a:p>
          <a:p>
            <a:r>
              <a:rPr lang="en-US" sz="1800" dirty="0" smtClean="0"/>
              <a:t>LOC – Limit of normal oceanic crust</a:t>
            </a:r>
            <a:endParaRPr lang="en-US" sz="1800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17" b="15017"/>
          <a:stretch>
            <a:fillRect/>
          </a:stretch>
        </p:blipFill>
        <p:spPr>
          <a:xfrm>
            <a:off x="5183188" y="987424"/>
            <a:ext cx="6172200" cy="5082071"/>
          </a:xfrm>
        </p:spPr>
      </p:pic>
    </p:spTree>
    <p:extLst>
      <p:ext uri="{BB962C8B-B14F-4D97-AF65-F5344CB8AC3E}">
        <p14:creationId xmlns:p14="http://schemas.microsoft.com/office/powerpoint/2010/main" val="122632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44" y="70968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Gulf of Mexico</a:t>
            </a:r>
            <a:br>
              <a:rPr lang="en-US" dirty="0" smtClean="0"/>
            </a:br>
            <a:r>
              <a:rPr lang="en-US" dirty="0" smtClean="0"/>
              <a:t> Salt Basins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945" y="365125"/>
            <a:ext cx="6426203" cy="6221424"/>
          </a:xfrm>
        </p:spPr>
      </p:pic>
    </p:spTree>
    <p:extLst>
      <p:ext uri="{BB962C8B-B14F-4D97-AF65-F5344CB8AC3E}">
        <p14:creationId xmlns:p14="http://schemas.microsoft.com/office/powerpoint/2010/main" val="164511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 smtClean="0"/>
              <a:t>The Basin began forming during the Triassic – Early Cretaceous </a:t>
            </a:r>
          </a:p>
          <a:p>
            <a:r>
              <a:rPr lang="en-US" dirty="0" smtClean="0"/>
              <a:t>Rifting between the Yucatan </a:t>
            </a:r>
            <a:r>
              <a:rPr lang="en-US" dirty="0" err="1" smtClean="0"/>
              <a:t>microplate</a:t>
            </a:r>
            <a:r>
              <a:rPr lang="en-US" dirty="0" smtClean="0"/>
              <a:t> and the North American plate</a:t>
            </a:r>
          </a:p>
          <a:p>
            <a:r>
              <a:rPr lang="en-US" dirty="0" smtClean="0"/>
              <a:t>Jurassic structure is obscured beneath 6-11 mi of sediment</a:t>
            </a:r>
          </a:p>
          <a:p>
            <a:r>
              <a:rPr lang="en-US" dirty="0" smtClean="0"/>
              <a:t>This making early seismic technologies difficult to image deeper structures</a:t>
            </a:r>
          </a:p>
          <a:p>
            <a:r>
              <a:rPr lang="en-US" dirty="0" smtClean="0"/>
              <a:t>Imaging technologies: Wide-azimuth seismic acquisition and </a:t>
            </a:r>
            <a:r>
              <a:rPr lang="en-US" dirty="0" err="1" smtClean="0"/>
              <a:t>prestack</a:t>
            </a:r>
            <a:r>
              <a:rPr lang="en-US" dirty="0" smtClean="0"/>
              <a:t> depth migration. Two dimensional seismic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33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Earlier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Salt was deposited in geosynclines around the basin margin, due to lack of deep earth seismic imaging.</a:t>
            </a:r>
          </a:p>
          <a:p>
            <a:r>
              <a:rPr lang="en-US" dirty="0" smtClean="0"/>
              <a:t>Later application of plate tectonic theory leading to…</a:t>
            </a:r>
          </a:p>
          <a:p>
            <a:r>
              <a:rPr lang="en-US" dirty="0" smtClean="0"/>
              <a:t>Speculation that north and south </a:t>
            </a:r>
            <a:r>
              <a:rPr lang="en-US" dirty="0" err="1" smtClean="0"/>
              <a:t>diapir</a:t>
            </a:r>
            <a:r>
              <a:rPr lang="en-US" dirty="0" smtClean="0"/>
              <a:t> provinces were once one continuous salt basin.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32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Focus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LOC coincides with a landward-dipping ramp near the seaward end of the salt basin</a:t>
            </a:r>
          </a:p>
          <a:p>
            <a:r>
              <a:rPr lang="en-US" dirty="0" smtClean="0"/>
              <a:t>The deep salt in the deep-water Gulf of Mexico salt basin can be separated into provinces, depending on position with respect to this ramp.</a:t>
            </a:r>
          </a:p>
          <a:p>
            <a:r>
              <a:rPr lang="en-US" dirty="0" smtClean="0"/>
              <a:t>Salt filled the Gulf of Mexico salt basin to near sea level</a:t>
            </a:r>
          </a:p>
          <a:p>
            <a:r>
              <a:rPr lang="en-US" dirty="0" err="1" smtClean="0"/>
              <a:t>Postsalt</a:t>
            </a:r>
            <a:r>
              <a:rPr lang="en-US" dirty="0" smtClean="0"/>
              <a:t> sediments in the central </a:t>
            </a:r>
            <a:r>
              <a:rPr lang="en-US" dirty="0" err="1" smtClean="0"/>
              <a:t>Louann</a:t>
            </a:r>
            <a:r>
              <a:rPr lang="en-US" dirty="0" smtClean="0"/>
              <a:t> and Yucatan salt basins exhibit large magnitudes of late Jurassic salt-detached extension not balanced by salt-detached shortening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85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Deep-salt provinces in the Deep-water Gulf of Mexico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Outer Plain</a:t>
            </a:r>
          </a:p>
          <a:p>
            <a:pPr marL="0" indent="0">
              <a:buNone/>
            </a:pPr>
            <a:r>
              <a:rPr lang="en-US" dirty="0" smtClean="0"/>
              <a:t>The Outer Ramp</a:t>
            </a:r>
          </a:p>
          <a:p>
            <a:pPr marL="0" indent="0">
              <a:buNone/>
            </a:pPr>
            <a:r>
              <a:rPr lang="en-US" dirty="0" smtClean="0"/>
              <a:t>The Outer Basin</a:t>
            </a:r>
          </a:p>
          <a:p>
            <a:pPr marL="0" indent="0">
              <a:buNone/>
            </a:pPr>
            <a:r>
              <a:rPr lang="en-US" dirty="0" smtClean="0"/>
              <a:t>The Inner Ramp</a:t>
            </a:r>
          </a:p>
          <a:p>
            <a:pPr marL="0" indent="0">
              <a:buNone/>
            </a:pPr>
            <a:r>
              <a:rPr lang="en-US" dirty="0" smtClean="0"/>
              <a:t>The Inner Basin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049" y="1416676"/>
            <a:ext cx="6001540" cy="5301199"/>
          </a:xfrm>
        </p:spPr>
      </p:pic>
    </p:spTree>
    <p:extLst>
      <p:ext uri="{BB962C8B-B14F-4D97-AF65-F5344CB8AC3E}">
        <p14:creationId xmlns:p14="http://schemas.microsoft.com/office/powerpoint/2010/main" val="364622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Salt Elevation and Basin 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Preformed tectonic depressions below sea level</a:t>
            </a:r>
          </a:p>
          <a:p>
            <a:r>
              <a:rPr lang="en-US" dirty="0" err="1" smtClean="0"/>
              <a:t>Evaporite</a:t>
            </a:r>
            <a:r>
              <a:rPr lang="en-US" dirty="0" smtClean="0"/>
              <a:t> sumps: Adiabatic heating, favorable climate and location</a:t>
            </a:r>
          </a:p>
          <a:p>
            <a:r>
              <a:rPr lang="en-US" dirty="0" smtClean="0"/>
              <a:t>World ocean isolation and source of saline water, as well as space</a:t>
            </a:r>
          </a:p>
          <a:p>
            <a:r>
              <a:rPr lang="en-US" dirty="0" smtClean="0"/>
              <a:t>Filled to near sea level</a:t>
            </a:r>
          </a:p>
          <a:p>
            <a:r>
              <a:rPr lang="en-US" dirty="0" smtClean="0"/>
              <a:t>Evidence of shallow-marine </a:t>
            </a:r>
            <a:r>
              <a:rPr lang="en-US" dirty="0" err="1" smtClean="0"/>
              <a:t>Norphlett</a:t>
            </a:r>
            <a:r>
              <a:rPr lang="en-US" dirty="0" smtClean="0"/>
              <a:t> Formation, and </a:t>
            </a:r>
            <a:r>
              <a:rPr lang="en-US" dirty="0" err="1" smtClean="0"/>
              <a:t>Oxfordian</a:t>
            </a:r>
            <a:r>
              <a:rPr lang="en-US" dirty="0" smtClean="0"/>
              <a:t> continental formation, followed by later marine transgression and another carbonate shelf margin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88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118</TotalTime>
  <Words>604</Words>
  <Application>Microsoft Office PowerPoint</Application>
  <PresentationFormat>Custom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Depth</vt:lpstr>
      <vt:lpstr>Jurassic Evolution of the Gulf of Mexico</vt:lpstr>
      <vt:lpstr>Abstract: Hypothesis Intro</vt:lpstr>
      <vt:lpstr>Terminology </vt:lpstr>
      <vt:lpstr>Gulf of Mexico  Salt Basins</vt:lpstr>
      <vt:lpstr>Introduction</vt:lpstr>
      <vt:lpstr>Earlier Hypotheses</vt:lpstr>
      <vt:lpstr>Primary Focus Points</vt:lpstr>
      <vt:lpstr>Deep-salt provinces in the Deep-water Gulf of Mexico</vt:lpstr>
      <vt:lpstr>Salt Elevation and Basin Formation</vt:lpstr>
      <vt:lpstr>Louann Salt Basin Jurassic History</vt:lpstr>
      <vt:lpstr>Basin Evolution Schematic</vt:lpstr>
      <vt:lpstr>Louann Salt Basin Jurassic History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Jurassic Evolution of the Gulf of Mexico</dc:title>
  <dc:creator>Jon Bosman</dc:creator>
  <cp:lastModifiedBy>Windows User</cp:lastModifiedBy>
  <cp:revision>12</cp:revision>
  <dcterms:created xsi:type="dcterms:W3CDTF">2015-03-10T18:41:16Z</dcterms:created>
  <dcterms:modified xsi:type="dcterms:W3CDTF">2015-03-10T23:01:35Z</dcterms:modified>
</cp:coreProperties>
</file>