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04df6857c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04df6857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04df6857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04df6857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04df6857c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004df6857c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The first three parasequences (PS-01, PS-02, PS-03) compose the LST. Parasequence PS-04 represents the TST, and PS-US1 represents the HST. Parasequences PS-US2 through PS-US6 compose the FSST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 The overlying Purcell Member comprises the LST of the next depositional sequence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04df6857c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04df6857c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Interpreted</a:t>
            </a:r>
            <a:r>
              <a:rPr lang="en"/>
              <a:t> to be the-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yellow areas will be the best locations for hydrocarbon production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04df6857c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004df6857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04df6857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004df6857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04df6857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04df6857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Along eastern U.S.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04df6857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04df6857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04df6857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04df6857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04df6857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04df6857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04df6857c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004df6857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Meaning higher chances of hydrocarbon production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04df6857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004df6857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Parasequences PS-01, PS-02, and PS-03 thicken and generally decrease in GR value to the north, west, and northeast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Reflects change from deeper water Selinsgrove member of the Needmore formation to the shallower water facies of the Onondaga formation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PS-01 represents carbonate reefal/bank environments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PS-02 and PS-03 represent a range of lithofacies including bistromal and biohermal coral facies and crinoidal grainstones, interbedded limestones, and dark gray calcareous shales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Top of PS-02 correlates with the base of the Stroud bed, which is a calcareous shale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04df6857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004df6857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Parasequences PS-01, PS-02, and PS-03 thicken and generally decrease in GR value to the north, west, and northeast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Reflects change from deeper water Selinsgrove member of the Needmore formation to the shallower water facies of the Onondaga formation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PS-01 represents carbonate reefal/bank environments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</a:pPr>
            <a:r>
              <a:rPr lang="en" sz="1000">
                <a:solidFill>
                  <a:schemeClr val="dk1"/>
                </a:solidFill>
              </a:rPr>
              <a:t>PS-02 and PS-03 represent a range of lithofacies including bistromal and biohermal coral facies and crinoidal grainstones, interbedded limestones, and dark gray calcareous shales</a:t>
            </a:r>
            <a:endParaRPr sz="1000">
              <a:solidFill>
                <a:schemeClr val="dk1"/>
              </a:solidFill>
            </a:endParaRPr>
          </a:p>
          <a:p>
            <a:pPr indent="-2921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lphaLcPeriod"/>
            </a:pPr>
            <a:r>
              <a:rPr lang="en" sz="1000">
                <a:solidFill>
                  <a:schemeClr val="dk1"/>
                </a:solidFill>
              </a:rPr>
              <a:t>Top of PS-02 correlates with the base of the Stroud bed, which is a calcareous shale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eople.wou.edu/~taylors/es486_petro/readings/kohl_etal_2014_marcellus_shale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Marcellus Formation in the Middle Appalachian Basin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2223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</a:rPr>
              <a:t>Sequence Stratigraphy and Depositional Environments</a:t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669575" y="4555650"/>
            <a:ext cx="2298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By: Elden Meeuwsen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00425" y="628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Results</a:t>
            </a:r>
            <a:endParaRPr sz="3200"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6386975" y="824325"/>
            <a:ext cx="2690400" cy="40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PS-04 exhibits a fining upward pattern with a retrogradational stacking pattern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Central parts of basin show highest GR values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Much higher GR values overall</a:t>
            </a:r>
            <a:endParaRPr sz="1800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4325"/>
            <a:ext cx="6386975" cy="43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5705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951" y="0"/>
            <a:ext cx="3757050" cy="257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3475" y="2571753"/>
            <a:ext cx="3757050" cy="257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7700204" cy="2571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Conclusion</a:t>
            </a:r>
            <a:endParaRPr sz="3200"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318475" y="180875"/>
            <a:ext cx="4566900" cy="28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Parasequences PS-01 to PS-US6 make up a single third order depositional sequence (Eif)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PS-01 to PS-03 in LST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PS-04 in the TST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PS-US1 in the HST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PS-US2 through PS-US6 in the FFST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25" y="2861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Conclusion</a:t>
            </a:r>
            <a:endParaRPr sz="3200"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6086850" y="542600"/>
            <a:ext cx="2934000" cy="46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The thickest, high-GR Union Springs occurs in a generally northeast–southwest-trending belt across Pennsylvania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Deepest and most distal part of the basin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Water depths sufficient to maintain euxinic conditions for hundreds of thousands of years</a:t>
            </a:r>
            <a:endParaRPr sz="1800"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3925"/>
            <a:ext cx="6086850" cy="40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1995150"/>
            <a:ext cx="8520600" cy="115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Thank You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0" y="3877500"/>
            <a:ext cx="9144000" cy="1266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1316400" y="4310400"/>
            <a:ext cx="6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Kohl et al., 2014, Gas Reservoirs in the Marcellus Shale, Appalachian Basin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Overview</a:t>
            </a:r>
            <a:endParaRPr sz="3200"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644675" y="180875"/>
            <a:ext cx="4166400" cy="47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Location and Setting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Objectives of the Study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Third Order Sequence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Methodology</a:t>
            </a:r>
            <a:endParaRPr sz="2200"/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Gamma Ray Logs</a:t>
            </a:r>
            <a:endParaRPr sz="2200"/>
          </a:p>
          <a:p>
            <a:pPr indent="-3683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 sz="2200"/>
              <a:t>Sequence Stratigraphy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Results 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Conclusion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Location</a:t>
            </a:r>
            <a:endParaRPr sz="32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318475" y="180875"/>
            <a:ext cx="4825500" cy="472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Appalachian Basin 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Focus on Marcellus Formation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Pennsylvania, New York, West Virginia, Ohio</a:t>
            </a:r>
            <a:endParaRPr sz="18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88" y="1729575"/>
            <a:ext cx="4306976" cy="28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023" y="73760"/>
            <a:ext cx="4170400" cy="33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Hydrocarbon Production</a:t>
            </a:r>
            <a:endParaRPr sz="32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4318475" y="180875"/>
            <a:ext cx="4566900" cy="47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Possibly contains 489 trillion cubic tons of recoverable reserves in Marcellus fm.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Advances in horizontal drilling and hydrofracturing revitalized the basin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Around 3,000 producing wells at time of study</a:t>
            </a:r>
            <a:endParaRPr sz="18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73" y="1701585"/>
            <a:ext cx="4170400" cy="336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Goals of the Study</a:t>
            </a:r>
            <a:endParaRPr sz="320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318475" y="180875"/>
            <a:ext cx="4566900" cy="47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Define and describe the lithofacies and associated depositional processes and systems tracts of the lower part of the Marcellus and associated formations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Construct a sequence-stratigraphic framework for predicting the lateral and vertical variability of the economically significant lithofacies in this interval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Third-Order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Sequence</a:t>
            </a:r>
            <a:endParaRPr sz="32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853474"/>
            <a:ext cx="6856673" cy="229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318475" y="180875"/>
            <a:ext cx="4566900" cy="47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Depositional sequence formed from changing sea level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Highstand Systems Tract (HST)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Transgressive Systems Tract (TST)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Lowstand Systems Tract (LST)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Falling Stage Systems Tract (FSST)</a:t>
            </a:r>
            <a:endParaRPr sz="16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-"/>
            </a:pPr>
            <a:r>
              <a:rPr lang="en" sz="1800"/>
              <a:t>Erosion = falling phase of a sea level cycle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Deposition = rising phase of sea level cycle</a:t>
            </a:r>
            <a:endParaRPr sz="1800"/>
          </a:p>
        </p:txBody>
      </p:sp>
      <p:sp>
        <p:nvSpPr>
          <p:cNvPr id="101" name="Google Shape;101;p18"/>
          <p:cNvSpPr txBox="1"/>
          <p:nvPr/>
        </p:nvSpPr>
        <p:spPr>
          <a:xfrm>
            <a:off x="342325" y="2453275"/>
            <a:ext cx="364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Typical Third-Order Sequence Cross Section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25" y="226100"/>
            <a:ext cx="8520600" cy="8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Methodology</a:t>
            </a:r>
            <a:endParaRPr sz="3200"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367825"/>
            <a:ext cx="8520600" cy="3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23 outcrops, 8 cores, and 1,000+ well logs throughout Pennsylvania and adjacent parts of New York, West Virginia, and Ohio examined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Gamma-Ray logs used to examine subsurface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Gamma-Ray log response mapped to lithofacies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High GR response heavily correlated with higher carbon content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/>
              <a:t>Depositional Sequences:</a:t>
            </a:r>
            <a:endParaRPr sz="1800" u="sng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Composed of </a:t>
            </a:r>
            <a:r>
              <a:rPr b="1" lang="en" sz="1600"/>
              <a:t>systems</a:t>
            </a:r>
            <a:r>
              <a:rPr lang="en" sz="1600"/>
              <a:t> </a:t>
            </a:r>
            <a:r>
              <a:rPr b="1" lang="en" sz="1600"/>
              <a:t>tracts</a:t>
            </a:r>
            <a:r>
              <a:rPr lang="en" sz="1600"/>
              <a:t> that are further subdivided into </a:t>
            </a:r>
            <a:r>
              <a:rPr b="1" lang="en" sz="1600"/>
              <a:t>parasequences</a:t>
            </a:r>
            <a:endParaRPr b="1" sz="16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" sz="1600"/>
              <a:t>Systems tracts</a:t>
            </a:r>
            <a:r>
              <a:rPr lang="en" sz="1600"/>
              <a:t> composed of all deposits accumulating during one phase of sea level cycle and preserved between specific primary chronostratigraphic surfaces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918250" y="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Results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748675" y="576525"/>
            <a:ext cx="4136700" cy="43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 u="sng"/>
              <a:t>10 Parasequences identified Overall</a:t>
            </a:r>
            <a:endParaRPr sz="1800" u="sng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3 parasequences occur in Onondaga </a:t>
            </a:r>
            <a:r>
              <a:rPr lang="en" sz="1600"/>
              <a:t>formation (PS-01, PS-02, and PS-03)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One parasequence spans the transition between the Onondaga and the Union Springs member (PS-04)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6 parasequences occur within the union springs member</a:t>
            </a:r>
            <a:endParaRPr sz="16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(PS-US1 to PS-US6)</a:t>
            </a:r>
            <a:endParaRPr sz="1800"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62"/>
            <a:ext cx="4748675" cy="511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25" y="6285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Results</a:t>
            </a:r>
            <a:endParaRPr sz="3200"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396525" y="813925"/>
            <a:ext cx="2747400" cy="432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Parasequences PS-01, PS-02, and PS-03 thicken and generally decrease in GR value to the north, west, and northeast</a:t>
            </a:r>
            <a:endParaRPr sz="18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3925"/>
            <a:ext cx="6396525" cy="43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