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08" r:id="rId4"/>
    <p:sldId id="292" r:id="rId5"/>
    <p:sldId id="295" r:id="rId6"/>
    <p:sldId id="317" r:id="rId7"/>
    <p:sldId id="301" r:id="rId8"/>
    <p:sldId id="316" r:id="rId9"/>
    <p:sldId id="257" r:id="rId10"/>
    <p:sldId id="305" r:id="rId11"/>
    <p:sldId id="258" r:id="rId12"/>
    <p:sldId id="306" r:id="rId13"/>
    <p:sldId id="307" r:id="rId14"/>
    <p:sldId id="294" r:id="rId15"/>
    <p:sldId id="311" r:id="rId16"/>
    <p:sldId id="309" r:id="rId17"/>
    <p:sldId id="312" r:id="rId18"/>
    <p:sldId id="300" r:id="rId19"/>
    <p:sldId id="302" r:id="rId20"/>
    <p:sldId id="303" r:id="rId21"/>
    <p:sldId id="313" r:id="rId22"/>
    <p:sldId id="315" r:id="rId23"/>
    <p:sldId id="304" r:id="rId24"/>
    <p:sldId id="31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D6CB-1CBC-4E99-AC0B-14390A670ECE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82E-3808-4B44-AC07-6047A9370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D6CB-1CBC-4E99-AC0B-14390A670ECE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82E-3808-4B44-AC07-6047A9370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D6CB-1CBC-4E99-AC0B-14390A670ECE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82E-3808-4B44-AC07-6047A9370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D6CB-1CBC-4E99-AC0B-14390A670ECE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82E-3808-4B44-AC07-6047A9370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D6CB-1CBC-4E99-AC0B-14390A670ECE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82E-3808-4B44-AC07-6047A9370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D6CB-1CBC-4E99-AC0B-14390A670ECE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82E-3808-4B44-AC07-6047A9370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D6CB-1CBC-4E99-AC0B-14390A670ECE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82E-3808-4B44-AC07-6047A9370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D6CB-1CBC-4E99-AC0B-14390A670ECE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82E-3808-4B44-AC07-6047A9370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D6CB-1CBC-4E99-AC0B-14390A670ECE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82E-3808-4B44-AC07-6047A9370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D6CB-1CBC-4E99-AC0B-14390A670ECE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82E-3808-4B44-AC07-6047A9370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D6CB-1CBC-4E99-AC0B-14390A670ECE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82E-3808-4B44-AC07-6047A9370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ED6CB-1CBC-4E99-AC0B-14390A670ECE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1182E-3808-4B44-AC07-6047A9370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28600"/>
            <a:ext cx="8305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INTRODUCTION TO PETROLEUM GEOLOGY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199" y="990600"/>
            <a:ext cx="830528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Application of </a:t>
            </a:r>
            <a:r>
              <a:rPr lang="en-US" sz="2600" dirty="0" err="1"/>
              <a:t>Geoscience</a:t>
            </a:r>
            <a:r>
              <a:rPr lang="en-US" sz="2600" dirty="0"/>
              <a:t> to the exploration and development of oil and natural gas</a:t>
            </a:r>
          </a:p>
          <a:p>
            <a:endParaRPr lang="en-US" sz="2600" dirty="0"/>
          </a:p>
          <a:p>
            <a:r>
              <a:rPr lang="en-US" sz="2600" dirty="0"/>
              <a:t>Oil and Gas = Naturally Occurring Hydrocarbon compounds derived from biogenic sediment</a:t>
            </a:r>
          </a:p>
          <a:p>
            <a:endParaRPr lang="en-US" sz="2600" dirty="0"/>
          </a:p>
          <a:p>
            <a:r>
              <a:rPr lang="en-US" sz="2600" dirty="0"/>
              <a:t>Hydrocarbon fossil fuels are associated with ancient sedimentary environments and sedimentary rocks</a:t>
            </a:r>
          </a:p>
        </p:txBody>
      </p:sp>
      <p:pic>
        <p:nvPicPr>
          <p:cNvPr id="1026" name="Picture 2" descr="Petroleum Images, Stock Photos &amp; Vectors | Shutterstock">
            <a:extLst>
              <a:ext uri="{FF2B5EF4-FFF2-40B4-BE49-F238E27FC236}">
                <a16:creationId xmlns:a16="http://schemas.microsoft.com/office/drawing/2014/main" id="{751A3B5D-DC90-438E-90D9-D9CDAF894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81" b="20000"/>
          <a:stretch/>
        </p:blipFill>
        <p:spPr bwMode="auto">
          <a:xfrm>
            <a:off x="3505201" y="4527550"/>
            <a:ext cx="2514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44 Products Made From Petroleum and some that may may shock you.">
            <a:extLst>
              <a:ext uri="{FF2B5EF4-FFF2-40B4-BE49-F238E27FC236}">
                <a16:creationId xmlns:a16="http://schemas.microsoft.com/office/drawing/2014/main" id="{85E2BFBD-2C38-4592-935D-D8489C20F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02150"/>
            <a:ext cx="3119389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troleum | Information on Petroleum and Crude Oil">
            <a:extLst>
              <a:ext uri="{FF2B5EF4-FFF2-40B4-BE49-F238E27FC236}">
                <a16:creationId xmlns:a16="http://schemas.microsoft.com/office/drawing/2014/main" id="{96911FA2-4B9E-41D7-A2B7-71FC0862B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853" y="4648200"/>
            <a:ext cx="2700633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870388"/>
            <a:ext cx="6248400" cy="511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" y="762000"/>
            <a:ext cx="877570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7028"/>
            <a:ext cx="6477000" cy="666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0000">
            <a:off x="2438400" y="76200"/>
            <a:ext cx="4343400" cy="670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533400"/>
            <a:ext cx="8667751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23900"/>
            <a:ext cx="855752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555" y="609600"/>
            <a:ext cx="848089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4781550" cy="300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426948"/>
            <a:ext cx="4800600" cy="326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581400"/>
            <a:ext cx="406304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08C680-4F89-4087-BED3-41B56ED19599}"/>
              </a:ext>
            </a:extLst>
          </p:cNvPr>
          <p:cNvSpPr txBox="1"/>
          <p:nvPr/>
        </p:nvSpPr>
        <p:spPr>
          <a:xfrm>
            <a:off x="5111750" y="762000"/>
            <a:ext cx="394986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Depositional Environment</a:t>
            </a:r>
          </a:p>
          <a:p>
            <a:r>
              <a:rPr lang="en-US" sz="2600" b="1" dirty="0"/>
              <a:t>   *Burial (1000’s of meters)</a:t>
            </a:r>
          </a:p>
          <a:p>
            <a:r>
              <a:rPr lang="en-US" sz="2600" b="1" dirty="0"/>
              <a:t>   *Time (10^5-10^8 </a:t>
            </a:r>
            <a:r>
              <a:rPr lang="en-US" sz="2600" b="1" dirty="0" err="1"/>
              <a:t>yrs</a:t>
            </a:r>
            <a:r>
              <a:rPr lang="en-US" sz="2600" b="1" dirty="0"/>
              <a:t>)</a:t>
            </a:r>
          </a:p>
          <a:p>
            <a:r>
              <a:rPr lang="en-US" sz="2600" b="1" dirty="0"/>
              <a:t>    *Heat (100 – 300 C)</a:t>
            </a:r>
          </a:p>
          <a:p>
            <a:r>
              <a:rPr lang="en-US" sz="2600" b="1" dirty="0"/>
              <a:t>    *Pressure (MPa)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5534526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9600" y="533400"/>
            <a:ext cx="4585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Elemental composition of crude oil by weight%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124200"/>
            <a:ext cx="59249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"/>
            <a:ext cx="817503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Hydrocarbon Compounds in Petroleum:</a:t>
            </a:r>
          </a:p>
          <a:p>
            <a:r>
              <a:rPr lang="en-US" sz="2600" dirty="0"/>
              <a:t>	&gt; 200 organic carbon-based compounds </a:t>
            </a:r>
          </a:p>
          <a:p>
            <a:endParaRPr lang="en-US" sz="800" dirty="0"/>
          </a:p>
          <a:p>
            <a:pPr marL="342900" indent="-342900">
              <a:buAutoNum type="arabicPeriod"/>
            </a:pPr>
            <a:r>
              <a:rPr lang="en-US" sz="2600" dirty="0" err="1"/>
              <a:t>Paraffins</a:t>
            </a:r>
            <a:r>
              <a:rPr lang="en-US" sz="2600" dirty="0"/>
              <a:t> (C</a:t>
            </a:r>
            <a:r>
              <a:rPr lang="en-US" sz="2600" baseline="-25000" dirty="0"/>
              <a:t>n</a:t>
            </a:r>
            <a:r>
              <a:rPr lang="en-US" sz="2600" dirty="0"/>
              <a:t>H</a:t>
            </a:r>
            <a:r>
              <a:rPr lang="en-US" sz="2600" baseline="-25000" dirty="0"/>
              <a:t>2n+2</a:t>
            </a:r>
            <a:r>
              <a:rPr lang="en-US" sz="2600" dirty="0"/>
              <a:t>): trellis structure gaseous</a:t>
            </a:r>
          </a:p>
          <a:p>
            <a:pPr marL="342900" indent="-342900">
              <a:buAutoNum type="arabicPeriod"/>
            </a:pPr>
            <a:r>
              <a:rPr lang="en-US" sz="2600" dirty="0" err="1"/>
              <a:t>Napthenes</a:t>
            </a:r>
            <a:r>
              <a:rPr lang="en-US" sz="2600" dirty="0"/>
              <a:t>: simple ring structure, liquid</a:t>
            </a:r>
          </a:p>
          <a:p>
            <a:pPr marL="342900" indent="-342900">
              <a:buAutoNum type="arabicPeriod"/>
            </a:pPr>
            <a:r>
              <a:rPr lang="en-US" sz="2600" dirty="0"/>
              <a:t>Aromatics: complex ring structure</a:t>
            </a:r>
          </a:p>
          <a:p>
            <a:pPr marL="342900" indent="-342900">
              <a:buAutoNum type="arabicPeriod"/>
            </a:pPr>
            <a:r>
              <a:rPr lang="en-US" sz="2600" dirty="0" err="1"/>
              <a:t>Asphaltics</a:t>
            </a:r>
            <a:r>
              <a:rPr lang="en-US" sz="2600" dirty="0"/>
              <a:t>: heavy oil and tar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505325"/>
            <a:ext cx="5776987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152400"/>
            <a:ext cx="17049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743200"/>
            <a:ext cx="22574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2533650"/>
            <a:ext cx="28289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391400" y="2667000"/>
            <a:ext cx="99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Paraffins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4191000"/>
            <a:ext cx="120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Napthenes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4114800"/>
            <a:ext cx="112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Aromatics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"/>
            <a:ext cx="4210050" cy="325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685800"/>
            <a:ext cx="449230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" y="3505200"/>
            <a:ext cx="434436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3168" y="2133600"/>
            <a:ext cx="463083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0"/>
            <a:ext cx="5867400" cy="282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40602"/>
          <a:stretch>
            <a:fillRect/>
          </a:stretch>
        </p:blipFill>
        <p:spPr bwMode="auto">
          <a:xfrm>
            <a:off x="685800" y="3200400"/>
            <a:ext cx="329747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772150" cy="399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33800"/>
            <a:ext cx="4267200" cy="300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795686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551497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743200"/>
            <a:ext cx="340995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http://www.epa.gov/esd/cmb/GeophysicsWebsite/pages/reference/_img/NewImages/Marine/Marine%20Seismic%20Carto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581400"/>
            <a:ext cx="3133725" cy="2625554"/>
          </a:xfrm>
          <a:prstGeom prst="rect">
            <a:avLst/>
          </a:prstGeom>
          <a:noFill/>
        </p:spPr>
      </p:pic>
      <p:pic>
        <p:nvPicPr>
          <p:cNvPr id="23561" name="Picture 9" descr="Oil Field Image Galle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96824"/>
            <a:ext cx="3352800" cy="2246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0"/>
            <a:ext cx="439670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4401" y="3276600"/>
            <a:ext cx="502339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735" y="228600"/>
            <a:ext cx="850046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297873"/>
            <a:ext cx="7391400" cy="626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228600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Organic Sediment: Marine vs. Non-Marine</a:t>
            </a:r>
          </a:p>
          <a:p>
            <a:endParaRPr lang="en-US" sz="1200" dirty="0"/>
          </a:p>
          <a:p>
            <a:r>
              <a:rPr lang="en-US" sz="2600" dirty="0"/>
              <a:t>	Bitumen – soluble organic matter</a:t>
            </a:r>
          </a:p>
          <a:p>
            <a:r>
              <a:rPr lang="en-US" sz="2600" dirty="0"/>
              <a:t>	</a:t>
            </a:r>
            <a:r>
              <a:rPr lang="en-US" sz="2600" dirty="0" err="1"/>
              <a:t>Kerogen</a:t>
            </a:r>
            <a:r>
              <a:rPr lang="en-US" sz="2600" dirty="0"/>
              <a:t> – insoluble organic matter</a:t>
            </a:r>
          </a:p>
          <a:p>
            <a:endParaRPr lang="en-US" sz="1200" dirty="0"/>
          </a:p>
          <a:p>
            <a:r>
              <a:rPr lang="en-US" sz="2600" dirty="0"/>
              <a:t>Marine Organics: algal, soft parts, petroleum generation</a:t>
            </a:r>
          </a:p>
          <a:p>
            <a:r>
              <a:rPr lang="en-US" sz="2600" dirty="0"/>
              <a:t>Terrestrial Organics: woody plants, gas generation</a:t>
            </a:r>
          </a:p>
          <a:p>
            <a:r>
              <a:rPr lang="en-US" sz="2600" dirty="0"/>
              <a:t>Mixed Marine-Terrestrial: waxy oil-gas mix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7021" y="3276600"/>
            <a:ext cx="8866979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Conditions for petroleum accumulation:</a:t>
            </a:r>
          </a:p>
          <a:p>
            <a:endParaRPr lang="en-US" sz="2600" dirty="0"/>
          </a:p>
          <a:p>
            <a:pPr marL="342900" indent="-342900">
              <a:buAutoNum type="arabicPeriod"/>
            </a:pPr>
            <a:r>
              <a:rPr lang="en-US" sz="2600" dirty="0"/>
              <a:t>Organic source rock</a:t>
            </a:r>
          </a:p>
          <a:p>
            <a:pPr marL="342900" indent="-342900">
              <a:buAutoNum type="arabicPeriod"/>
            </a:pPr>
            <a:r>
              <a:rPr lang="en-US" sz="2600" dirty="0"/>
              <a:t>Sediment burial and thermal maturation (heating over time)</a:t>
            </a:r>
          </a:p>
          <a:p>
            <a:pPr marL="342900" indent="-342900">
              <a:buAutoNum type="arabicPeriod"/>
            </a:pPr>
            <a:r>
              <a:rPr lang="en-US" sz="2600" dirty="0"/>
              <a:t>Permeable and Porous reservoir rock to store fluids</a:t>
            </a:r>
          </a:p>
          <a:p>
            <a:pPr marL="342900" indent="-342900">
              <a:buAutoNum type="arabicPeriod"/>
            </a:pPr>
            <a:r>
              <a:rPr lang="en-US" sz="2600" dirty="0"/>
              <a:t>Cap rock or impermeable seal to contain buoyant fluids</a:t>
            </a:r>
          </a:p>
          <a:p>
            <a:pPr marL="342900" indent="-342900">
              <a:buAutoNum type="arabicPeriod"/>
            </a:pPr>
            <a:r>
              <a:rPr lang="en-US" sz="2600" dirty="0"/>
              <a:t>Favorable geometric arrangement between reservoir and seal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ssil Fuel Formation | CK-12 Foundation">
            <a:extLst>
              <a:ext uri="{FF2B5EF4-FFF2-40B4-BE49-F238E27FC236}">
                <a16:creationId xmlns:a16="http://schemas.microsoft.com/office/drawing/2014/main" id="{2D0E200C-97C1-41FF-A7BA-A5EBA1B9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1" y="526138"/>
            <a:ext cx="548013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arine Phytoplankton Nutrition">
            <a:extLst>
              <a:ext uri="{FF2B5EF4-FFF2-40B4-BE49-F238E27FC236}">
                <a16:creationId xmlns:a16="http://schemas.microsoft.com/office/drawing/2014/main" id="{4F6BD8D9-915F-4CF5-B8BA-0915BD6E6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70954"/>
            <a:ext cx="5254669" cy="284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E19A98-770E-49B4-9522-D8803C67C668}"/>
              </a:ext>
            </a:extLst>
          </p:cNvPr>
          <p:cNvSpPr txBox="1"/>
          <p:nvPr/>
        </p:nvSpPr>
        <p:spPr>
          <a:xfrm>
            <a:off x="5715000" y="1143000"/>
            <a:ext cx="32007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Fossil Fuels:  </a:t>
            </a:r>
          </a:p>
          <a:p>
            <a:r>
              <a:rPr lang="en-US" sz="2000" b="1" dirty="0"/>
              <a:t>   -Preserved Organic Carbon</a:t>
            </a:r>
          </a:p>
          <a:p>
            <a:r>
              <a:rPr lang="en-US" sz="2000" b="1" dirty="0"/>
              <a:t>   -Ancient Fossil Life</a:t>
            </a:r>
          </a:p>
          <a:p>
            <a:r>
              <a:rPr lang="en-US" sz="2000" b="1" dirty="0"/>
              <a:t>   -Sedimentary Rock Record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FC9659-B81E-4C44-935B-3D847C273C0F}"/>
              </a:ext>
            </a:extLst>
          </p:cNvPr>
          <p:cNvSpPr txBox="1"/>
          <p:nvPr/>
        </p:nvSpPr>
        <p:spPr>
          <a:xfrm>
            <a:off x="228600" y="145197"/>
            <a:ext cx="24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Terrestrial Environments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7F8B8-DA51-4BEA-87A6-4C9E16D40F21}"/>
              </a:ext>
            </a:extLst>
          </p:cNvPr>
          <p:cNvSpPr txBox="1"/>
          <p:nvPr/>
        </p:nvSpPr>
        <p:spPr>
          <a:xfrm>
            <a:off x="6706553" y="3501622"/>
            <a:ext cx="220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Marine Environments</a:t>
            </a:r>
          </a:p>
        </p:txBody>
      </p:sp>
    </p:spTree>
    <p:extLst>
      <p:ext uri="{BB962C8B-B14F-4D97-AF65-F5344CB8AC3E}">
        <p14:creationId xmlns:p14="http://schemas.microsoft.com/office/powerpoint/2010/main" val="904863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3152775" cy="367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505200"/>
            <a:ext cx="467029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33800" y="1600200"/>
            <a:ext cx="186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Cable Tool Drilling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2800" y="5715000"/>
            <a:ext cx="5397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exploration method: drill the creeks and anticlines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228600"/>
            <a:ext cx="4368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Historical Perspectives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5001" y="381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1859 “Drakes Well” Titusville, Pennsylvania</a:t>
            </a:r>
          </a:p>
        </p:txBody>
      </p:sp>
      <p:pic>
        <p:nvPicPr>
          <p:cNvPr id="2" name="Picture 2" descr="Drake Well, August 2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143000"/>
            <a:ext cx="2634573" cy="1981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19800" y="3200400"/>
            <a:ext cx="273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“Venango Sands Reservoir”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47244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Greeks &amp; Europeans through 17</a:t>
            </a:r>
            <a:r>
              <a:rPr lang="en-US" baseline="30000" dirty="0"/>
              <a:t>th</a:t>
            </a:r>
            <a:r>
              <a:rPr lang="en-US" dirty="0"/>
              <a:t> century; petroleum collections at seeps and springs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7995776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57200"/>
            <a:ext cx="891929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269</Words>
  <Application>Microsoft Office PowerPoint</Application>
  <PresentationFormat>On-screen Show (4:3)</PresentationFormat>
  <Paragraphs>49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Oregon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UCS</dc:creator>
  <cp:lastModifiedBy>Steve Taylor</cp:lastModifiedBy>
  <cp:revision>26</cp:revision>
  <dcterms:created xsi:type="dcterms:W3CDTF">2014-12-01T21:10:52Z</dcterms:created>
  <dcterms:modified xsi:type="dcterms:W3CDTF">2021-01-05T21:51:59Z</dcterms:modified>
</cp:coreProperties>
</file>