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0" r:id="rId3"/>
    <p:sldId id="257" r:id="rId4"/>
    <p:sldId id="258" r:id="rId5"/>
    <p:sldId id="261" r:id="rId6"/>
    <p:sldId id="256" r:id="rId7"/>
  </p:sldIdLst>
  <p:sldSz cx="7772400" cy="100584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860" y="-102"/>
      </p:cViewPr>
      <p:guideLst>
        <p:guide orient="horz" pos="3168"/>
        <p:guide pos="24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82149-7B07-4243-9420-0FB67CBE977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82149-7B07-4243-9420-0FB67CBE977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82149-7B07-4243-9420-0FB67CBE977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82149-7B07-4243-9420-0FB67CBE977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582149-7B07-4243-9420-0FB67CBE977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582149-7B07-4243-9420-0FB67CBE9775}"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582149-7B07-4243-9420-0FB67CBE9775}"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582149-7B07-4243-9420-0FB67CBE9775}"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82149-7B07-4243-9420-0FB67CBE9775}"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82149-7B07-4243-9420-0FB67CBE9775}"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582149-7B07-4243-9420-0FB67CBE9775}"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3BE8D-7F83-469B-8727-2242DA742D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48582149-7B07-4243-9420-0FB67CBE9775}" type="datetimeFigureOut">
              <a:rPr lang="en-US" smtClean="0"/>
              <a:t>1/10/2017</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37D3BE8D-7F83-469B-8727-2242DA742D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7010400" cy="9571851"/>
          </a:xfrm>
          <a:prstGeom prst="rect">
            <a:avLst/>
          </a:prstGeom>
          <a:noFill/>
        </p:spPr>
        <p:txBody>
          <a:bodyPr wrap="square" rtlCol="0">
            <a:spAutoFit/>
          </a:bodyPr>
          <a:lstStyle/>
          <a:p>
            <a:r>
              <a:rPr lang="en-US" sz="1300" b="1" dirty="0">
                <a:latin typeface="Arial" pitchFamily="34" charset="0"/>
                <a:cs typeface="Arial" pitchFamily="34" charset="0"/>
              </a:rPr>
              <a:t>ES486 </a:t>
            </a:r>
            <a:r>
              <a:rPr lang="en-US" sz="1300" b="1" dirty="0" smtClean="0">
                <a:latin typeface="Arial" pitchFamily="34" charset="0"/>
                <a:cs typeface="Arial" pitchFamily="34" charset="0"/>
              </a:rPr>
              <a:t>Petroleum Geology – Hydrocarbon Properties Review</a:t>
            </a:r>
          </a:p>
          <a:p>
            <a:r>
              <a:rPr lang="en-US" sz="1300" b="1" dirty="0" smtClean="0">
                <a:latin typeface="Arial" pitchFamily="34" charset="0"/>
                <a:cs typeface="Arial" pitchFamily="34" charset="0"/>
              </a:rPr>
              <a:t>(Heat Energy, Density, Viscosity)</a:t>
            </a:r>
            <a:endParaRPr lang="en-US" sz="1300" dirty="0">
              <a:latin typeface="Arial" pitchFamily="34" charset="0"/>
              <a:cs typeface="Arial" pitchFamily="34" charset="0"/>
            </a:endParaRPr>
          </a:p>
          <a:p>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Heat Energy</a:t>
            </a:r>
          </a:p>
          <a:p>
            <a:endParaRPr lang="en-US" sz="1200" dirty="0">
              <a:latin typeface="Arial" pitchFamily="34" charset="0"/>
              <a:cs typeface="Arial" pitchFamily="34" charset="0"/>
            </a:endParaRPr>
          </a:p>
          <a:p>
            <a:r>
              <a:rPr lang="en-US" sz="1200" dirty="0" smtClean="0">
                <a:latin typeface="Arial" pitchFamily="34" charset="0"/>
                <a:cs typeface="Arial" pitchFamily="34" charset="0"/>
              </a:rPr>
              <a:t>The </a:t>
            </a:r>
            <a:r>
              <a:rPr lang="en-US" sz="1200" dirty="0">
                <a:latin typeface="Arial" pitchFamily="34" charset="0"/>
                <a:cs typeface="Arial" pitchFamily="34" charset="0"/>
              </a:rPr>
              <a:t>most common units for heat </a:t>
            </a:r>
            <a:r>
              <a:rPr lang="en-US" sz="1200" dirty="0" smtClean="0">
                <a:latin typeface="Arial" pitchFamily="34" charset="0"/>
                <a:cs typeface="Arial" pitchFamily="34" charset="0"/>
              </a:rPr>
              <a:t>are  </a:t>
            </a:r>
            <a:r>
              <a:rPr lang="en-US" sz="1200" i="1" dirty="0" smtClean="0">
                <a:latin typeface="Arial" pitchFamily="34" charset="0"/>
                <a:cs typeface="Arial" pitchFamily="34" charset="0"/>
              </a:rPr>
              <a:t>BTU </a:t>
            </a:r>
            <a:r>
              <a:rPr lang="en-US" sz="1200" i="1" dirty="0">
                <a:latin typeface="Arial" pitchFamily="34" charset="0"/>
                <a:cs typeface="Arial" pitchFamily="34" charset="0"/>
              </a:rPr>
              <a:t>(Btu) - British Thermal Unit - also known as a "heat unit" in United </a:t>
            </a:r>
            <a:r>
              <a:rPr lang="en-US" sz="1200" i="1" dirty="0" smtClean="0">
                <a:latin typeface="Arial" pitchFamily="34" charset="0"/>
                <a:cs typeface="Arial" pitchFamily="34" charset="0"/>
              </a:rPr>
              <a:t>States</a:t>
            </a:r>
            <a:r>
              <a:rPr lang="en-US" sz="1200" dirty="0" smtClean="0">
                <a:latin typeface="Arial" pitchFamily="34" charset="0"/>
                <a:cs typeface="Arial" pitchFamily="34" charset="0"/>
              </a:rPr>
              <a:t>, </a:t>
            </a:r>
            <a:r>
              <a:rPr lang="en-US" sz="1200" i="1" dirty="0" smtClean="0">
                <a:latin typeface="Arial" pitchFamily="34" charset="0"/>
                <a:cs typeface="Arial" pitchFamily="34" charset="0"/>
              </a:rPr>
              <a:t>Calorie, Joule</a:t>
            </a:r>
            <a:endParaRPr lang="en-US" sz="1200" dirty="0">
              <a:latin typeface="Arial" pitchFamily="34" charset="0"/>
              <a:cs typeface="Arial" pitchFamily="34" charset="0"/>
            </a:endParaRP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BTU </a:t>
            </a:r>
            <a:r>
              <a:rPr lang="en-US" sz="1200" b="1" dirty="0">
                <a:latin typeface="Arial" pitchFamily="34" charset="0"/>
                <a:cs typeface="Arial" pitchFamily="34" charset="0"/>
              </a:rPr>
              <a:t>- British Thermal Unit</a:t>
            </a:r>
            <a:endParaRPr lang="en-US" sz="1200" dirty="0">
              <a:latin typeface="Arial" pitchFamily="34" charset="0"/>
              <a:cs typeface="Arial" pitchFamily="34" charset="0"/>
            </a:endParaRPr>
          </a:p>
          <a:p>
            <a:r>
              <a:rPr lang="en-US" sz="1200" dirty="0">
                <a:latin typeface="Arial" pitchFamily="34" charset="0"/>
                <a:cs typeface="Arial" pitchFamily="34" charset="0"/>
              </a:rPr>
              <a:t>The unit of heat in the imperial system - the </a:t>
            </a:r>
            <a:r>
              <a:rPr lang="en-US" sz="1200" i="1" dirty="0">
                <a:latin typeface="Arial" pitchFamily="34" charset="0"/>
                <a:cs typeface="Arial" pitchFamily="34" charset="0"/>
              </a:rPr>
              <a:t>BTU</a:t>
            </a:r>
            <a:r>
              <a:rPr lang="en-US" sz="1200" dirty="0">
                <a:latin typeface="Arial" pitchFamily="34" charset="0"/>
                <a:cs typeface="Arial" pitchFamily="34" charset="0"/>
              </a:rPr>
              <a:t> </a:t>
            </a:r>
            <a:r>
              <a:rPr lang="en-US" sz="1200" dirty="0" smtClean="0">
                <a:latin typeface="Arial" pitchFamily="34" charset="0"/>
                <a:cs typeface="Arial" pitchFamily="34" charset="0"/>
              </a:rPr>
              <a:t>– is the </a:t>
            </a:r>
            <a:r>
              <a:rPr lang="en-US" sz="1200" dirty="0">
                <a:latin typeface="Arial" pitchFamily="34" charset="0"/>
                <a:cs typeface="Arial" pitchFamily="34" charset="0"/>
              </a:rPr>
              <a:t>amount of heat required to raise the temperature of one pound of water through </a:t>
            </a:r>
            <a:r>
              <a:rPr lang="en-US" sz="1200" i="1" dirty="0">
                <a:latin typeface="Arial" pitchFamily="34" charset="0"/>
                <a:cs typeface="Arial" pitchFamily="34" charset="0"/>
              </a:rPr>
              <a:t>1</a:t>
            </a:r>
            <a:r>
              <a:rPr lang="en-US" sz="1200" i="1" baseline="30000" dirty="0">
                <a:latin typeface="Arial" pitchFamily="34" charset="0"/>
                <a:cs typeface="Arial" pitchFamily="34" charset="0"/>
              </a:rPr>
              <a:t>o</a:t>
            </a:r>
            <a:r>
              <a:rPr lang="en-US" sz="1200" i="1" dirty="0">
                <a:latin typeface="Arial" pitchFamily="34" charset="0"/>
                <a:cs typeface="Arial" pitchFamily="34" charset="0"/>
              </a:rPr>
              <a:t>F (58.5</a:t>
            </a:r>
            <a:r>
              <a:rPr lang="en-US" sz="1200" i="1" baseline="30000" dirty="0">
                <a:latin typeface="Arial" pitchFamily="34" charset="0"/>
                <a:cs typeface="Arial" pitchFamily="34" charset="0"/>
              </a:rPr>
              <a:t>o</a:t>
            </a:r>
            <a:r>
              <a:rPr lang="en-US" sz="1200" i="1" dirty="0">
                <a:latin typeface="Arial" pitchFamily="34" charset="0"/>
                <a:cs typeface="Arial" pitchFamily="34" charset="0"/>
              </a:rPr>
              <a:t>F - 59.5</a:t>
            </a:r>
            <a:r>
              <a:rPr lang="en-US" sz="1200" i="1" baseline="30000" dirty="0">
                <a:latin typeface="Arial" pitchFamily="34" charset="0"/>
                <a:cs typeface="Arial" pitchFamily="34" charset="0"/>
              </a:rPr>
              <a:t>o</a:t>
            </a:r>
            <a:r>
              <a:rPr lang="en-US" sz="1200" i="1" dirty="0">
                <a:latin typeface="Arial" pitchFamily="34" charset="0"/>
                <a:cs typeface="Arial" pitchFamily="34" charset="0"/>
              </a:rPr>
              <a:t>F) </a:t>
            </a:r>
            <a:r>
              <a:rPr lang="en-US" sz="1200" dirty="0">
                <a:latin typeface="Arial" pitchFamily="34" charset="0"/>
                <a:cs typeface="Arial" pitchFamily="34" charset="0"/>
              </a:rPr>
              <a:t>at sea level </a:t>
            </a:r>
            <a:r>
              <a:rPr lang="en-US" sz="1200" i="1" dirty="0">
                <a:latin typeface="Arial" pitchFamily="34" charset="0"/>
                <a:cs typeface="Arial" pitchFamily="34" charset="0"/>
              </a:rPr>
              <a:t>(30 inches of mercury).</a:t>
            </a:r>
            <a:endParaRPr lang="en-US" sz="1200" dirty="0">
              <a:latin typeface="Arial" pitchFamily="34" charset="0"/>
              <a:cs typeface="Arial" pitchFamily="34" charset="0"/>
            </a:endParaRPr>
          </a:p>
          <a:p>
            <a:pPr lvl="0"/>
            <a:r>
              <a:rPr lang="en-US" sz="1200" i="1" dirty="0">
                <a:latin typeface="Arial" pitchFamily="34" charset="0"/>
                <a:cs typeface="Arial" pitchFamily="34" charset="0"/>
              </a:rPr>
              <a:t>1 Btu (British thermal unit) = 1055.06 J = 107.6 </a:t>
            </a:r>
            <a:r>
              <a:rPr lang="en-US" sz="1200" i="1" dirty="0" err="1">
                <a:latin typeface="Arial" pitchFamily="34" charset="0"/>
                <a:cs typeface="Arial" pitchFamily="34" charset="0"/>
              </a:rPr>
              <a:t>kpm</a:t>
            </a:r>
            <a:r>
              <a:rPr lang="en-US" sz="1200" i="1" dirty="0">
                <a:latin typeface="Arial" pitchFamily="34" charset="0"/>
                <a:cs typeface="Arial" pitchFamily="34" charset="0"/>
              </a:rPr>
              <a:t> = 2.931 10</a:t>
            </a:r>
            <a:r>
              <a:rPr lang="en-US" sz="1200" i="1" baseline="30000" dirty="0">
                <a:latin typeface="Arial" pitchFamily="34" charset="0"/>
                <a:cs typeface="Arial" pitchFamily="34" charset="0"/>
              </a:rPr>
              <a:t>-4</a:t>
            </a:r>
            <a:r>
              <a:rPr lang="en-US" sz="1200" i="1" dirty="0">
                <a:latin typeface="Arial" pitchFamily="34" charset="0"/>
                <a:cs typeface="Arial" pitchFamily="34" charset="0"/>
              </a:rPr>
              <a:t> kWh = 0.252 kcal = 778.16 ft.lbf = 1.05510</a:t>
            </a:r>
            <a:r>
              <a:rPr lang="en-US" sz="1200" i="1" baseline="30000" dirty="0">
                <a:latin typeface="Arial" pitchFamily="34" charset="0"/>
                <a:cs typeface="Arial" pitchFamily="34" charset="0"/>
              </a:rPr>
              <a:t>10</a:t>
            </a:r>
            <a:r>
              <a:rPr lang="en-US" sz="1200" i="1" dirty="0">
                <a:latin typeface="Arial" pitchFamily="34" charset="0"/>
                <a:cs typeface="Arial" pitchFamily="34" charset="0"/>
              </a:rPr>
              <a:t> ergs = 252 cal = 0.293 watt-hours</a:t>
            </a:r>
            <a:endParaRPr lang="en-US" sz="1200" dirty="0">
              <a:latin typeface="Arial" pitchFamily="34" charset="0"/>
              <a:cs typeface="Arial" pitchFamily="34" charset="0"/>
            </a:endParaRP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An </a:t>
            </a:r>
            <a:r>
              <a:rPr lang="en-US" sz="1200" dirty="0">
                <a:latin typeface="Arial" pitchFamily="34" charset="0"/>
                <a:cs typeface="Arial" pitchFamily="34" charset="0"/>
              </a:rPr>
              <a:t>item using one kilowatt-hour of electricity generates </a:t>
            </a:r>
            <a:r>
              <a:rPr lang="en-US" sz="1200" i="1" dirty="0">
                <a:latin typeface="Arial" pitchFamily="34" charset="0"/>
                <a:cs typeface="Arial" pitchFamily="34" charset="0"/>
              </a:rPr>
              <a:t>3412 Btu</a:t>
            </a:r>
            <a:r>
              <a:rPr lang="en-US" sz="1200" dirty="0">
                <a:latin typeface="Arial" pitchFamily="34" charset="0"/>
                <a:cs typeface="Arial" pitchFamily="34" charset="0"/>
              </a:rPr>
              <a:t>.</a:t>
            </a:r>
          </a:p>
          <a:p>
            <a:pPr lvl="0"/>
            <a:r>
              <a:rPr lang="en-US" sz="1200" dirty="0">
                <a:latin typeface="Arial" pitchFamily="34" charset="0"/>
                <a:cs typeface="Arial" pitchFamily="34" charset="0"/>
              </a:rPr>
              <a:t>one hundred thousand </a:t>
            </a:r>
            <a:r>
              <a:rPr lang="en-US" sz="1200" i="1" dirty="0">
                <a:latin typeface="Arial" pitchFamily="34" charset="0"/>
                <a:cs typeface="Arial" pitchFamily="34" charset="0"/>
              </a:rPr>
              <a:t>(10</a:t>
            </a:r>
            <a:r>
              <a:rPr lang="en-US" sz="1200" i="1" baseline="30000" dirty="0">
                <a:latin typeface="Arial" pitchFamily="34" charset="0"/>
                <a:cs typeface="Arial" pitchFamily="34" charset="0"/>
              </a:rPr>
              <a:t>5</a:t>
            </a:r>
            <a:r>
              <a:rPr lang="en-US" sz="1200" i="1" dirty="0">
                <a:latin typeface="Arial" pitchFamily="34" charset="0"/>
                <a:cs typeface="Arial" pitchFamily="34" charset="0"/>
              </a:rPr>
              <a:t>)</a:t>
            </a:r>
            <a:r>
              <a:rPr lang="en-US" sz="1200" dirty="0">
                <a:latin typeface="Arial" pitchFamily="34" charset="0"/>
                <a:cs typeface="Arial" pitchFamily="34" charset="0"/>
              </a:rPr>
              <a:t> Btu are called a </a:t>
            </a:r>
            <a:r>
              <a:rPr lang="en-US" sz="1200" dirty="0" err="1" smtClean="0">
                <a:latin typeface="Arial" pitchFamily="34" charset="0"/>
                <a:cs typeface="Arial" pitchFamily="34" charset="0"/>
              </a:rPr>
              <a:t>therm</a:t>
            </a:r>
            <a:endParaRPr lang="en-US" sz="1200" dirty="0" smtClean="0">
              <a:latin typeface="Arial" pitchFamily="34" charset="0"/>
              <a:cs typeface="Arial" pitchFamily="34" charset="0"/>
            </a:endParaRPr>
          </a:p>
          <a:p>
            <a:pPr lvl="0"/>
            <a:endParaRPr lang="en-US" sz="1200" dirty="0">
              <a:latin typeface="Arial" pitchFamily="34" charset="0"/>
              <a:cs typeface="Arial" pitchFamily="34" charset="0"/>
            </a:endParaRPr>
          </a:p>
          <a:p>
            <a:r>
              <a:rPr lang="en-US" sz="1200" b="1" dirty="0" smtClean="0">
                <a:latin typeface="Arial" pitchFamily="34" charset="0"/>
                <a:cs typeface="Arial" pitchFamily="34" charset="0"/>
              </a:rPr>
              <a:t>Calorie</a:t>
            </a:r>
          </a:p>
          <a:p>
            <a:r>
              <a:rPr lang="en-US" sz="1200" dirty="0" smtClean="0">
                <a:latin typeface="Arial" pitchFamily="34" charset="0"/>
                <a:cs typeface="Arial" pitchFamily="34" charset="0"/>
              </a:rPr>
              <a:t>A </a:t>
            </a:r>
            <a:r>
              <a:rPr lang="en-US" sz="1200" dirty="0">
                <a:latin typeface="Arial" pitchFamily="34" charset="0"/>
                <a:cs typeface="Arial" pitchFamily="34" charset="0"/>
              </a:rPr>
              <a:t>calorie is commonly defined </a:t>
            </a:r>
            <a:r>
              <a:rPr lang="en-US" sz="1200" dirty="0" smtClean="0">
                <a:latin typeface="Arial" pitchFamily="34" charset="0"/>
                <a:cs typeface="Arial" pitchFamily="34" charset="0"/>
              </a:rPr>
              <a:t>as the </a:t>
            </a:r>
            <a:r>
              <a:rPr lang="en-US" sz="1200" dirty="0">
                <a:latin typeface="Arial" pitchFamily="34" charset="0"/>
                <a:cs typeface="Arial" pitchFamily="34" charset="0"/>
              </a:rPr>
              <a:t>amount of heat required to raise the temperature of one gram of water </a:t>
            </a:r>
            <a:r>
              <a:rPr lang="en-US" sz="1200" i="1" dirty="0" smtClean="0">
                <a:latin typeface="Arial" pitchFamily="34" charset="0"/>
                <a:cs typeface="Arial" pitchFamily="34" charset="0"/>
              </a:rPr>
              <a:t>1</a:t>
            </a:r>
            <a:r>
              <a:rPr lang="en-US" sz="1200" i="1" baseline="30000" dirty="0" smtClean="0">
                <a:latin typeface="Arial" pitchFamily="34" charset="0"/>
                <a:cs typeface="Arial" pitchFamily="34" charset="0"/>
              </a:rPr>
              <a:t>o</a:t>
            </a:r>
            <a:r>
              <a:rPr lang="en-US" sz="1200" i="1" dirty="0" smtClean="0">
                <a:latin typeface="Arial" pitchFamily="34" charset="0"/>
                <a:cs typeface="Arial" pitchFamily="34" charset="0"/>
              </a:rPr>
              <a:t>C</a:t>
            </a:r>
            <a:r>
              <a:rPr lang="en-US" sz="1200" dirty="0" smtClean="0">
                <a:latin typeface="Arial" pitchFamily="34" charset="0"/>
                <a:cs typeface="Arial" pitchFamily="34" charset="0"/>
              </a:rPr>
              <a:t> the </a:t>
            </a:r>
            <a:r>
              <a:rPr lang="en-US" sz="1200" dirty="0">
                <a:latin typeface="Arial" pitchFamily="34" charset="0"/>
                <a:cs typeface="Arial" pitchFamily="34" charset="0"/>
              </a:rPr>
              <a:t>kilogram calorie, large calorie, food calorie, Calorie (capital C) or just calorie (lowercase c) is the amount of energy required to raise the temperature of one kilogram of water by one degree Celsius</a:t>
            </a:r>
          </a:p>
          <a:p>
            <a:pPr lvl="0"/>
            <a:endParaRPr lang="en-US" sz="1200" i="1" dirty="0" smtClean="0">
              <a:latin typeface="Arial" pitchFamily="34" charset="0"/>
              <a:cs typeface="Arial" pitchFamily="34" charset="0"/>
            </a:endParaRPr>
          </a:p>
          <a:p>
            <a:pPr lvl="0"/>
            <a:r>
              <a:rPr lang="en-US" sz="1200" i="1" dirty="0" smtClean="0">
                <a:latin typeface="Arial" pitchFamily="34" charset="0"/>
                <a:cs typeface="Arial" pitchFamily="34" charset="0"/>
              </a:rPr>
              <a:t>1 </a:t>
            </a:r>
            <a:r>
              <a:rPr lang="en-US" sz="1200" i="1" dirty="0">
                <a:latin typeface="Arial" pitchFamily="34" charset="0"/>
                <a:cs typeface="Arial" pitchFamily="34" charset="0"/>
              </a:rPr>
              <a:t>calorie (cal) = 1/860 international </a:t>
            </a:r>
            <a:r>
              <a:rPr lang="en-US" sz="1200" i="1" dirty="0" err="1">
                <a:latin typeface="Arial" pitchFamily="34" charset="0"/>
                <a:cs typeface="Arial" pitchFamily="34" charset="0"/>
              </a:rPr>
              <a:t>watthour</a:t>
            </a:r>
            <a:r>
              <a:rPr lang="en-US" sz="1200" i="1" dirty="0">
                <a:latin typeface="Arial" pitchFamily="34" charset="0"/>
                <a:cs typeface="Arial" pitchFamily="34" charset="0"/>
              </a:rPr>
              <a:t> (</a:t>
            </a:r>
            <a:r>
              <a:rPr lang="en-US" sz="1200" i="1" dirty="0" err="1">
                <a:latin typeface="Arial" pitchFamily="34" charset="0"/>
                <a:cs typeface="Arial" pitchFamily="34" charset="0"/>
              </a:rPr>
              <a:t>Wh</a:t>
            </a:r>
            <a:r>
              <a:rPr lang="en-US" sz="1200" i="1" dirty="0">
                <a:latin typeface="Arial" pitchFamily="34" charset="0"/>
                <a:cs typeface="Arial" pitchFamily="34" charset="0"/>
              </a:rPr>
              <a:t>)</a:t>
            </a:r>
            <a:endParaRPr lang="en-US" sz="1200" dirty="0">
              <a:latin typeface="Arial" pitchFamily="34" charset="0"/>
              <a:cs typeface="Arial" pitchFamily="34" charset="0"/>
            </a:endParaRPr>
          </a:p>
          <a:p>
            <a:pPr lvl="0"/>
            <a:r>
              <a:rPr lang="en-US" sz="1200" i="1" dirty="0">
                <a:latin typeface="Arial" pitchFamily="34" charset="0"/>
                <a:cs typeface="Arial" pitchFamily="34" charset="0"/>
              </a:rPr>
              <a:t>1 kcal = 4186.8 J = 426.9 </a:t>
            </a:r>
            <a:r>
              <a:rPr lang="en-US" sz="1200" i="1" dirty="0" err="1">
                <a:latin typeface="Arial" pitchFamily="34" charset="0"/>
                <a:cs typeface="Arial" pitchFamily="34" charset="0"/>
              </a:rPr>
              <a:t>kp</a:t>
            </a:r>
            <a:r>
              <a:rPr lang="en-US" sz="1200" i="1" dirty="0">
                <a:latin typeface="Arial" pitchFamily="34" charset="0"/>
                <a:cs typeface="Arial" pitchFamily="34" charset="0"/>
              </a:rPr>
              <a:t> m = 1.163 10</a:t>
            </a:r>
            <a:r>
              <a:rPr lang="en-US" sz="1200" i="1" baseline="30000" dirty="0">
                <a:latin typeface="Arial" pitchFamily="34" charset="0"/>
                <a:cs typeface="Arial" pitchFamily="34" charset="0"/>
              </a:rPr>
              <a:t>-3</a:t>
            </a:r>
            <a:r>
              <a:rPr lang="en-US" sz="1200" i="1" dirty="0">
                <a:latin typeface="Arial" pitchFamily="34" charset="0"/>
                <a:cs typeface="Arial" pitchFamily="34" charset="0"/>
              </a:rPr>
              <a:t> kWh = 3.088 ft </a:t>
            </a:r>
            <a:r>
              <a:rPr lang="en-US" sz="1200" i="1" dirty="0" err="1">
                <a:latin typeface="Arial" pitchFamily="34" charset="0"/>
                <a:cs typeface="Arial" pitchFamily="34" charset="0"/>
              </a:rPr>
              <a:t>lb</a:t>
            </a:r>
            <a:r>
              <a:rPr lang="en-US" sz="1200" i="1" baseline="-25000" dirty="0" err="1">
                <a:latin typeface="Arial" pitchFamily="34" charset="0"/>
                <a:cs typeface="Arial" pitchFamily="34" charset="0"/>
              </a:rPr>
              <a:t>f</a:t>
            </a:r>
            <a:r>
              <a:rPr lang="en-US" sz="1200" i="1" dirty="0">
                <a:latin typeface="Arial" pitchFamily="34" charset="0"/>
                <a:cs typeface="Arial" pitchFamily="34" charset="0"/>
              </a:rPr>
              <a:t> = 3.9683 Btu = 1000 cal</a:t>
            </a:r>
            <a:endParaRPr lang="en-US" sz="1200" dirty="0">
              <a:latin typeface="Arial" pitchFamily="34" charset="0"/>
              <a:cs typeface="Arial" pitchFamily="34" charset="0"/>
            </a:endParaRP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Joule</a:t>
            </a:r>
            <a:endParaRPr lang="en-US" sz="1200" dirty="0">
              <a:latin typeface="Arial" pitchFamily="34" charset="0"/>
              <a:cs typeface="Arial" pitchFamily="34" charset="0"/>
            </a:endParaRPr>
          </a:p>
          <a:p>
            <a:r>
              <a:rPr lang="en-US" sz="1200" dirty="0">
                <a:latin typeface="Arial" pitchFamily="34" charset="0"/>
                <a:cs typeface="Arial" pitchFamily="34" charset="0"/>
              </a:rPr>
              <a:t>The unit of heat in the SI-system the Joule is</a:t>
            </a:r>
          </a:p>
          <a:p>
            <a:pPr lvl="0"/>
            <a:r>
              <a:rPr lang="en-US" sz="1200" dirty="0">
                <a:latin typeface="Arial" pitchFamily="34" charset="0"/>
                <a:cs typeface="Arial" pitchFamily="34" charset="0"/>
              </a:rPr>
              <a:t>a unit of energy equal to the work done when a force of one </a:t>
            </a:r>
            <a:r>
              <a:rPr lang="en-US" sz="1200" dirty="0" err="1">
                <a:latin typeface="Arial" pitchFamily="34" charset="0"/>
                <a:cs typeface="Arial" pitchFamily="34" charset="0"/>
              </a:rPr>
              <a:t>newton</a:t>
            </a:r>
            <a:r>
              <a:rPr lang="en-US" sz="1200" dirty="0">
                <a:latin typeface="Arial" pitchFamily="34" charset="0"/>
                <a:cs typeface="Arial" pitchFamily="34" charset="0"/>
              </a:rPr>
              <a:t> acts through a distance of one </a:t>
            </a:r>
            <a:r>
              <a:rPr lang="en-US" sz="1200" dirty="0" smtClean="0">
                <a:latin typeface="Arial" pitchFamily="34" charset="0"/>
                <a:cs typeface="Arial" pitchFamily="34" charset="0"/>
              </a:rPr>
              <a:t>meter 4.184 </a:t>
            </a:r>
            <a:r>
              <a:rPr lang="en-US" sz="1200" dirty="0">
                <a:latin typeface="Arial" pitchFamily="34" charset="0"/>
                <a:cs typeface="Arial" pitchFamily="34" charset="0"/>
              </a:rPr>
              <a:t>joule of heat energy (or one calorie) is required to raise the temperature of a unit weight </a:t>
            </a:r>
            <a:r>
              <a:rPr lang="en-US" sz="1200" i="1" dirty="0">
                <a:latin typeface="Arial" pitchFamily="34" charset="0"/>
                <a:cs typeface="Arial" pitchFamily="34" charset="0"/>
              </a:rPr>
              <a:t>(1 g) </a:t>
            </a:r>
            <a:r>
              <a:rPr lang="en-US" sz="1200" dirty="0">
                <a:latin typeface="Arial" pitchFamily="34" charset="0"/>
                <a:cs typeface="Arial" pitchFamily="34" charset="0"/>
              </a:rPr>
              <a:t>of water from </a:t>
            </a:r>
            <a:r>
              <a:rPr lang="en-US" sz="1200" i="1" dirty="0">
                <a:latin typeface="Arial" pitchFamily="34" charset="0"/>
                <a:cs typeface="Arial" pitchFamily="34" charset="0"/>
              </a:rPr>
              <a:t>0</a:t>
            </a:r>
            <a:r>
              <a:rPr lang="en-US" sz="1200" i="1" baseline="30000" dirty="0">
                <a:latin typeface="Arial" pitchFamily="34" charset="0"/>
                <a:cs typeface="Arial" pitchFamily="34" charset="0"/>
              </a:rPr>
              <a:t>o</a:t>
            </a:r>
            <a:r>
              <a:rPr lang="en-US" sz="1200" i="1" dirty="0">
                <a:latin typeface="Arial" pitchFamily="34" charset="0"/>
                <a:cs typeface="Arial" pitchFamily="34" charset="0"/>
              </a:rPr>
              <a:t>C</a:t>
            </a:r>
            <a:r>
              <a:rPr lang="en-US" sz="1200" dirty="0">
                <a:latin typeface="Arial" pitchFamily="34" charset="0"/>
                <a:cs typeface="Arial" pitchFamily="34" charset="0"/>
              </a:rPr>
              <a:t> to </a:t>
            </a:r>
            <a:r>
              <a:rPr lang="en-US" sz="1200" i="1" dirty="0">
                <a:latin typeface="Arial" pitchFamily="34" charset="0"/>
                <a:cs typeface="Arial" pitchFamily="34" charset="0"/>
              </a:rPr>
              <a:t>1</a:t>
            </a:r>
            <a:r>
              <a:rPr lang="en-US" sz="1200" i="1" baseline="30000" dirty="0">
                <a:latin typeface="Arial" pitchFamily="34" charset="0"/>
                <a:cs typeface="Arial" pitchFamily="34" charset="0"/>
              </a:rPr>
              <a:t>o</a:t>
            </a:r>
            <a:r>
              <a:rPr lang="en-US" sz="1200" i="1" dirty="0">
                <a:latin typeface="Arial" pitchFamily="34" charset="0"/>
                <a:cs typeface="Arial" pitchFamily="34" charset="0"/>
              </a:rPr>
              <a:t>C</a:t>
            </a:r>
            <a:r>
              <a:rPr lang="en-US" sz="1200" dirty="0">
                <a:latin typeface="Arial" pitchFamily="34" charset="0"/>
                <a:cs typeface="Arial" pitchFamily="34" charset="0"/>
              </a:rPr>
              <a:t>, or from</a:t>
            </a:r>
            <a:r>
              <a:rPr lang="en-US" sz="1200" i="1" dirty="0">
                <a:latin typeface="Arial" pitchFamily="34" charset="0"/>
                <a:cs typeface="Arial" pitchFamily="34" charset="0"/>
              </a:rPr>
              <a:t> 32</a:t>
            </a:r>
            <a:r>
              <a:rPr lang="en-US" sz="1200" i="1" baseline="30000" dirty="0">
                <a:latin typeface="Arial" pitchFamily="34" charset="0"/>
                <a:cs typeface="Arial" pitchFamily="34" charset="0"/>
              </a:rPr>
              <a:t>o</a:t>
            </a:r>
            <a:r>
              <a:rPr lang="en-US" sz="1200" i="1" dirty="0">
                <a:latin typeface="Arial" pitchFamily="34" charset="0"/>
                <a:cs typeface="Arial" pitchFamily="34" charset="0"/>
              </a:rPr>
              <a:t>F to 33.8</a:t>
            </a:r>
            <a:r>
              <a:rPr lang="en-US" sz="1200" i="1" baseline="30000" dirty="0">
                <a:latin typeface="Arial" pitchFamily="34" charset="0"/>
                <a:cs typeface="Arial" pitchFamily="34" charset="0"/>
              </a:rPr>
              <a:t>o</a:t>
            </a:r>
            <a:r>
              <a:rPr lang="en-US" sz="1200" i="1" dirty="0">
                <a:latin typeface="Arial" pitchFamily="34" charset="0"/>
                <a:cs typeface="Arial" pitchFamily="34" charset="0"/>
              </a:rPr>
              <a:t>F</a:t>
            </a:r>
            <a:endParaRPr lang="en-US" sz="1200" dirty="0">
              <a:latin typeface="Arial" pitchFamily="34" charset="0"/>
              <a:cs typeface="Arial" pitchFamily="34" charset="0"/>
            </a:endParaRPr>
          </a:p>
          <a:p>
            <a:pPr lvl="0"/>
            <a:r>
              <a:rPr lang="en-US" sz="1200" i="1" dirty="0">
                <a:latin typeface="Arial" pitchFamily="34" charset="0"/>
                <a:cs typeface="Arial" pitchFamily="34" charset="0"/>
              </a:rPr>
              <a:t>1 J (Joule) = 0.1020 </a:t>
            </a:r>
            <a:r>
              <a:rPr lang="en-US" sz="1200" i="1" dirty="0" err="1">
                <a:latin typeface="Arial" pitchFamily="34" charset="0"/>
                <a:cs typeface="Arial" pitchFamily="34" charset="0"/>
              </a:rPr>
              <a:t>kpm</a:t>
            </a:r>
            <a:r>
              <a:rPr lang="en-US" sz="1200" i="1" dirty="0">
                <a:latin typeface="Arial" pitchFamily="34" charset="0"/>
                <a:cs typeface="Arial" pitchFamily="34" charset="0"/>
              </a:rPr>
              <a:t> = 2.778 10</a:t>
            </a:r>
            <a:r>
              <a:rPr lang="en-US" sz="1200" i="1" baseline="30000" dirty="0">
                <a:latin typeface="Arial" pitchFamily="34" charset="0"/>
                <a:cs typeface="Arial" pitchFamily="34" charset="0"/>
              </a:rPr>
              <a:t>-7</a:t>
            </a:r>
            <a:r>
              <a:rPr lang="en-US" sz="1200" i="1" dirty="0">
                <a:latin typeface="Arial" pitchFamily="34" charset="0"/>
                <a:cs typeface="Arial" pitchFamily="34" charset="0"/>
              </a:rPr>
              <a:t> kWh = 2.389 10</a:t>
            </a:r>
            <a:r>
              <a:rPr lang="en-US" sz="1200" i="1" baseline="30000" dirty="0">
                <a:latin typeface="Arial" pitchFamily="34" charset="0"/>
                <a:cs typeface="Arial" pitchFamily="34" charset="0"/>
              </a:rPr>
              <a:t>-4</a:t>
            </a:r>
            <a:r>
              <a:rPr lang="en-US" sz="1200" i="1" dirty="0">
                <a:latin typeface="Arial" pitchFamily="34" charset="0"/>
                <a:cs typeface="Arial" pitchFamily="34" charset="0"/>
              </a:rPr>
              <a:t> kcal = 0.7376 ft.lb</a:t>
            </a:r>
            <a:r>
              <a:rPr lang="en-US" sz="1200" i="1" baseline="-25000" dirty="0">
                <a:latin typeface="Arial" pitchFamily="34" charset="0"/>
                <a:cs typeface="Arial" pitchFamily="34" charset="0"/>
              </a:rPr>
              <a:t>f</a:t>
            </a:r>
            <a:r>
              <a:rPr lang="en-US" sz="1200" i="1" dirty="0">
                <a:latin typeface="Arial" pitchFamily="34" charset="0"/>
                <a:cs typeface="Arial" pitchFamily="34" charset="0"/>
              </a:rPr>
              <a:t> = 1 kg.m</a:t>
            </a:r>
            <a:r>
              <a:rPr lang="en-US" sz="1200" i="1" baseline="30000" dirty="0">
                <a:latin typeface="Arial" pitchFamily="34" charset="0"/>
                <a:cs typeface="Arial" pitchFamily="34" charset="0"/>
              </a:rPr>
              <a:t>2</a:t>
            </a:r>
            <a:r>
              <a:rPr lang="en-US" sz="1200" i="1" dirty="0">
                <a:latin typeface="Arial" pitchFamily="34" charset="0"/>
                <a:cs typeface="Arial" pitchFamily="34" charset="0"/>
              </a:rPr>
              <a:t>/s</a:t>
            </a:r>
            <a:r>
              <a:rPr lang="en-US" sz="1200" i="1" baseline="30000" dirty="0">
                <a:latin typeface="Arial" pitchFamily="34" charset="0"/>
                <a:cs typeface="Arial" pitchFamily="34" charset="0"/>
              </a:rPr>
              <a:t>2</a:t>
            </a:r>
            <a:r>
              <a:rPr lang="en-US" sz="1200" i="1" dirty="0">
                <a:latin typeface="Arial" pitchFamily="34" charset="0"/>
                <a:cs typeface="Arial" pitchFamily="34" charset="0"/>
              </a:rPr>
              <a:t> = 1 watt second = 1 Nm = 9.478 10</a:t>
            </a:r>
            <a:r>
              <a:rPr lang="en-US" sz="1200" i="1" baseline="30000" dirty="0">
                <a:latin typeface="Arial" pitchFamily="34" charset="0"/>
                <a:cs typeface="Arial" pitchFamily="34" charset="0"/>
              </a:rPr>
              <a:t>-4</a:t>
            </a:r>
            <a:r>
              <a:rPr lang="en-US" sz="1200" i="1" dirty="0">
                <a:latin typeface="Arial" pitchFamily="34" charset="0"/>
                <a:cs typeface="Arial" pitchFamily="34" charset="0"/>
              </a:rPr>
              <a:t> </a:t>
            </a:r>
            <a:r>
              <a:rPr lang="en-US" sz="1200" i="1" dirty="0" smtClean="0">
                <a:latin typeface="Arial" pitchFamily="34" charset="0"/>
                <a:cs typeface="Arial" pitchFamily="34" charset="0"/>
              </a:rPr>
              <a:t>Btu</a:t>
            </a:r>
          </a:p>
          <a:p>
            <a:pPr lvl="0"/>
            <a:endParaRPr lang="en-US" sz="1200" i="1" dirty="0">
              <a:latin typeface="Arial" pitchFamily="34" charset="0"/>
              <a:cs typeface="Arial" pitchFamily="34" charset="0"/>
            </a:endParaRPr>
          </a:p>
          <a:p>
            <a:r>
              <a:rPr lang="en-US" sz="1200" dirty="0">
                <a:latin typeface="Arial" pitchFamily="34" charset="0"/>
                <a:cs typeface="Arial" pitchFamily="34" charset="0"/>
              </a:rPr>
              <a:t>The heat value </a:t>
            </a:r>
            <a:r>
              <a:rPr lang="en-US" sz="1200" dirty="0" smtClean="0">
                <a:latin typeface="Arial" pitchFamily="34" charset="0"/>
                <a:cs typeface="Arial" pitchFamily="34" charset="0"/>
              </a:rPr>
              <a:t>is the </a:t>
            </a:r>
            <a:r>
              <a:rPr lang="en-US" sz="1200" dirty="0">
                <a:latin typeface="Arial" pitchFamily="34" charset="0"/>
                <a:cs typeface="Arial" pitchFamily="34" charset="0"/>
              </a:rPr>
              <a:t>amount of heat produced by combustion a unit quantity of a fuel</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Gross </a:t>
            </a:r>
            <a:r>
              <a:rPr lang="en-US" sz="1200" b="1" dirty="0">
                <a:latin typeface="Arial" pitchFamily="34" charset="0"/>
                <a:cs typeface="Arial" pitchFamily="34" charset="0"/>
              </a:rPr>
              <a:t>(or high, upper) Heating Value</a:t>
            </a:r>
            <a:endParaRPr lang="en-US" sz="1200" dirty="0">
              <a:latin typeface="Arial" pitchFamily="34" charset="0"/>
              <a:cs typeface="Arial" pitchFamily="34" charset="0"/>
            </a:endParaRPr>
          </a:p>
          <a:p>
            <a:r>
              <a:rPr lang="en-US" sz="1200" dirty="0">
                <a:latin typeface="Arial" pitchFamily="34" charset="0"/>
                <a:cs typeface="Arial" pitchFamily="34" charset="0"/>
              </a:rPr>
              <a:t>The gross or high heating value is the amount of heat produced by the complete combustion of a unit quantity of </a:t>
            </a:r>
            <a:r>
              <a:rPr lang="en-US" sz="1200" dirty="0" smtClean="0">
                <a:latin typeface="Arial" pitchFamily="34" charset="0"/>
                <a:cs typeface="Arial" pitchFamily="34" charset="0"/>
              </a:rPr>
              <a:t>fuel. The </a:t>
            </a:r>
            <a:r>
              <a:rPr lang="en-US" sz="1200" dirty="0">
                <a:latin typeface="Arial" pitchFamily="34" charset="0"/>
                <a:cs typeface="Arial" pitchFamily="34" charset="0"/>
              </a:rPr>
              <a:t>gross heating value is obtained </a:t>
            </a:r>
            <a:r>
              <a:rPr lang="en-US" sz="1200" dirty="0" smtClean="0">
                <a:latin typeface="Arial" pitchFamily="34" charset="0"/>
                <a:cs typeface="Arial" pitchFamily="34" charset="0"/>
              </a:rPr>
              <a:t>when all </a:t>
            </a:r>
            <a:r>
              <a:rPr lang="en-US" sz="1200" dirty="0">
                <a:latin typeface="Arial" pitchFamily="34" charset="0"/>
                <a:cs typeface="Arial" pitchFamily="34" charset="0"/>
              </a:rPr>
              <a:t>products of the combustion are cooled down to the temperature before the </a:t>
            </a:r>
            <a:r>
              <a:rPr lang="en-US" sz="1200" dirty="0" smtClean="0">
                <a:latin typeface="Arial" pitchFamily="34" charset="0"/>
                <a:cs typeface="Arial" pitchFamily="34" charset="0"/>
              </a:rPr>
              <a:t>combustion the </a:t>
            </a:r>
            <a:r>
              <a:rPr lang="en-US" sz="1200" dirty="0">
                <a:latin typeface="Arial" pitchFamily="34" charset="0"/>
                <a:cs typeface="Arial" pitchFamily="34" charset="0"/>
              </a:rPr>
              <a:t>water vapor formed during combustion is </a:t>
            </a:r>
            <a:r>
              <a:rPr lang="en-US" sz="1200" dirty="0" smtClean="0">
                <a:latin typeface="Arial" pitchFamily="34" charset="0"/>
                <a:cs typeface="Arial" pitchFamily="34" charset="0"/>
              </a:rPr>
              <a:t>condensed</a:t>
            </a:r>
          </a:p>
          <a:p>
            <a:endParaRPr lang="en-US" sz="1200" dirty="0">
              <a:latin typeface="Arial" pitchFamily="34" charset="0"/>
              <a:cs typeface="Arial" pitchFamily="34" charset="0"/>
            </a:endParaRPr>
          </a:p>
          <a:p>
            <a:r>
              <a:rPr lang="en-US" sz="1200" b="1" dirty="0">
                <a:latin typeface="Arial" pitchFamily="34" charset="0"/>
                <a:cs typeface="Arial" pitchFamily="34" charset="0"/>
              </a:rPr>
              <a:t>Net (or lower) Heating Value</a:t>
            </a:r>
            <a:endParaRPr lang="en-US" sz="1200" dirty="0">
              <a:latin typeface="Arial" pitchFamily="34" charset="0"/>
              <a:cs typeface="Arial" pitchFamily="34" charset="0"/>
            </a:endParaRPr>
          </a:p>
          <a:p>
            <a:r>
              <a:rPr lang="en-US" sz="1200" dirty="0">
                <a:latin typeface="Arial" pitchFamily="34" charset="0"/>
                <a:cs typeface="Arial" pitchFamily="34" charset="0"/>
              </a:rPr>
              <a:t>The net or lower heating value is obtained </a:t>
            </a:r>
            <a:r>
              <a:rPr lang="en-US" sz="1200" dirty="0" smtClean="0">
                <a:latin typeface="Arial" pitchFamily="34" charset="0"/>
                <a:cs typeface="Arial" pitchFamily="34" charset="0"/>
              </a:rPr>
              <a:t>by subtracting </a:t>
            </a:r>
            <a:r>
              <a:rPr lang="en-US" sz="1200" dirty="0">
                <a:latin typeface="Arial" pitchFamily="34" charset="0"/>
                <a:cs typeface="Arial" pitchFamily="34" charset="0"/>
              </a:rPr>
              <a:t>the latent heat of vaporization of the water vapor formed by the </a:t>
            </a:r>
            <a:r>
              <a:rPr lang="en-US" sz="1200" dirty="0" smtClean="0">
                <a:latin typeface="Arial" pitchFamily="34" charset="0"/>
                <a:cs typeface="Arial" pitchFamily="34" charset="0"/>
              </a:rPr>
              <a:t>combustion from </a:t>
            </a:r>
            <a:r>
              <a:rPr lang="en-US" sz="1200" dirty="0">
                <a:latin typeface="Arial" pitchFamily="34" charset="0"/>
                <a:cs typeface="Arial" pitchFamily="34" charset="0"/>
              </a:rPr>
              <a:t>the gross or higher heating value.</a:t>
            </a: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Common </a:t>
            </a:r>
            <a:r>
              <a:rPr lang="en-US" sz="1200" b="1" dirty="0">
                <a:latin typeface="Arial" pitchFamily="34" charset="0"/>
                <a:cs typeface="Arial" pitchFamily="34" charset="0"/>
              </a:rPr>
              <a:t>Units</a:t>
            </a:r>
            <a:endParaRPr lang="en-US" sz="1200" dirty="0">
              <a:latin typeface="Arial" pitchFamily="34" charset="0"/>
              <a:cs typeface="Arial" pitchFamily="34" charset="0"/>
            </a:endParaRPr>
          </a:p>
          <a:p>
            <a:r>
              <a:rPr lang="en-US" sz="1200" dirty="0">
                <a:latin typeface="Arial" pitchFamily="34" charset="0"/>
                <a:cs typeface="Arial" pitchFamily="34" charset="0"/>
              </a:rPr>
              <a:t>Common units for heating value:</a:t>
            </a:r>
          </a:p>
          <a:p>
            <a:pPr lvl="0"/>
            <a:r>
              <a:rPr lang="en-US" sz="1200" i="1" dirty="0">
                <a:latin typeface="Arial" pitchFamily="34" charset="0"/>
                <a:cs typeface="Arial" pitchFamily="34" charset="0"/>
              </a:rPr>
              <a:t>1 Btu/lb = 2326.1 J/kg = 0.55556 kcal/kg</a:t>
            </a:r>
            <a:endParaRPr lang="en-US" sz="1200" dirty="0">
              <a:latin typeface="Arial" pitchFamily="34" charset="0"/>
              <a:cs typeface="Arial" pitchFamily="34" charset="0"/>
            </a:endParaRPr>
          </a:p>
          <a:p>
            <a:pPr lvl="0"/>
            <a:r>
              <a:rPr lang="en-US" sz="1200" i="1" dirty="0">
                <a:latin typeface="Arial" pitchFamily="34" charset="0"/>
                <a:cs typeface="Arial" pitchFamily="34" charset="0"/>
              </a:rPr>
              <a:t>1 J/kg = 0.00043 Btu/lb = 2.39x10</a:t>
            </a:r>
            <a:r>
              <a:rPr lang="en-US" sz="1200" i="1" baseline="30000" dirty="0">
                <a:latin typeface="Arial" pitchFamily="34" charset="0"/>
                <a:cs typeface="Arial" pitchFamily="34" charset="0"/>
              </a:rPr>
              <a:t>-4</a:t>
            </a:r>
            <a:r>
              <a:rPr lang="en-US" sz="1200" i="1" dirty="0">
                <a:latin typeface="Arial" pitchFamily="34" charset="0"/>
                <a:cs typeface="Arial" pitchFamily="34" charset="0"/>
              </a:rPr>
              <a:t> kcal/kg</a:t>
            </a:r>
            <a:endParaRPr lang="en-US" sz="1200" dirty="0">
              <a:latin typeface="Arial" pitchFamily="34" charset="0"/>
              <a:cs typeface="Arial" pitchFamily="34" charset="0"/>
            </a:endParaRPr>
          </a:p>
          <a:p>
            <a:pPr lvl="0"/>
            <a:r>
              <a:rPr lang="en-US" sz="1200" i="1" dirty="0">
                <a:latin typeface="Arial" pitchFamily="34" charset="0"/>
                <a:cs typeface="Arial" pitchFamily="34" charset="0"/>
              </a:rPr>
              <a:t>1 kcal/kg = 1.80 Btu/lb = 4187 </a:t>
            </a:r>
            <a:r>
              <a:rPr lang="en-US" sz="1200" i="1" dirty="0" smtClean="0">
                <a:latin typeface="Arial" pitchFamily="34" charset="0"/>
                <a:cs typeface="Arial" pitchFamily="34" charset="0"/>
              </a:rPr>
              <a:t>J/kg</a:t>
            </a:r>
            <a:endParaRPr lang="en-US" sz="1200" dirty="0">
              <a:latin typeface="Arial" pitchFamily="34" charset="0"/>
              <a:cs typeface="Arial" pitchFamily="34" charset="0"/>
            </a:endParaRPr>
          </a:p>
        </p:txBody>
      </p:sp>
      <p:sp>
        <p:nvSpPr>
          <p:cNvPr id="5" name="TextBox 4"/>
          <p:cNvSpPr txBox="1"/>
          <p:nvPr/>
        </p:nvSpPr>
        <p:spPr>
          <a:xfrm>
            <a:off x="7162800" y="9753600"/>
            <a:ext cx="256802" cy="261610"/>
          </a:xfrm>
          <a:prstGeom prst="rect">
            <a:avLst/>
          </a:prstGeom>
          <a:noFill/>
        </p:spPr>
        <p:txBody>
          <a:bodyPr wrap="none" rtlCol="0">
            <a:spAutoFit/>
          </a:bodyPr>
          <a:lstStyle/>
          <a:p>
            <a:r>
              <a:rPr lang="en-US" sz="1100" dirty="0" smtClean="0"/>
              <a:t>1</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1500" t="34000" r="31500" b="21333"/>
          <a:stretch>
            <a:fillRect/>
          </a:stretch>
        </p:blipFill>
        <p:spPr bwMode="auto">
          <a:xfrm>
            <a:off x="228600" y="609600"/>
            <a:ext cx="7390263" cy="4343400"/>
          </a:xfrm>
          <a:prstGeom prst="rect">
            <a:avLst/>
          </a:prstGeom>
          <a:noFill/>
          <a:ln w="9525">
            <a:noFill/>
            <a:miter lim="800000"/>
            <a:headEnd/>
            <a:tailEnd/>
          </a:ln>
        </p:spPr>
      </p:pic>
      <p:sp>
        <p:nvSpPr>
          <p:cNvPr id="6" name="TextBox 5"/>
          <p:cNvSpPr txBox="1"/>
          <p:nvPr/>
        </p:nvSpPr>
        <p:spPr>
          <a:xfrm>
            <a:off x="7162800" y="9753600"/>
            <a:ext cx="256802" cy="261610"/>
          </a:xfrm>
          <a:prstGeom prst="rect">
            <a:avLst/>
          </a:prstGeom>
          <a:noFill/>
        </p:spPr>
        <p:txBody>
          <a:bodyPr wrap="none" rtlCol="0">
            <a:spAutoFit/>
          </a:bodyPr>
          <a:lstStyle/>
          <a:p>
            <a:r>
              <a:rPr lang="en-US" sz="1100" dirty="0"/>
              <a:t>2</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4800" y="685800"/>
            <a:ext cx="7162800" cy="8763000"/>
            <a:chOff x="304800" y="685800"/>
            <a:chExt cx="7162800" cy="8763000"/>
          </a:xfrm>
        </p:grpSpPr>
        <p:grpSp>
          <p:nvGrpSpPr>
            <p:cNvPr id="6" name="Group 5"/>
            <p:cNvGrpSpPr/>
            <p:nvPr/>
          </p:nvGrpSpPr>
          <p:grpSpPr>
            <a:xfrm>
              <a:off x="304800" y="685800"/>
              <a:ext cx="7162800" cy="7010400"/>
              <a:chOff x="-609600" y="1524000"/>
              <a:chExt cx="8686800" cy="8382000"/>
            </a:xfrm>
          </p:grpSpPr>
          <p:pic>
            <p:nvPicPr>
              <p:cNvPr id="2050" name="Picture 2"/>
              <p:cNvPicPr>
                <a:picLocks noChangeAspect="1" noChangeArrowheads="1"/>
              </p:cNvPicPr>
              <p:nvPr/>
            </p:nvPicPr>
            <p:blipFill>
              <a:blip r:embed="rId2" cstate="print"/>
              <a:srcRect/>
              <a:stretch>
                <a:fillRect/>
              </a:stretch>
            </p:blipFill>
            <p:spPr bwMode="auto">
              <a:xfrm>
                <a:off x="-609600" y="1524000"/>
                <a:ext cx="8686800" cy="3886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9600" y="5410200"/>
                <a:ext cx="8686800" cy="4495800"/>
              </a:xfrm>
              <a:prstGeom prst="rect">
                <a:avLst/>
              </a:prstGeom>
              <a:noFill/>
              <a:ln w="9525">
                <a:noFill/>
                <a:miter lim="800000"/>
                <a:headEnd/>
                <a:tailEnd/>
              </a:ln>
            </p:spPr>
          </p:pic>
        </p:grpSp>
        <p:pic>
          <p:nvPicPr>
            <p:cNvPr id="2052" name="Picture 4"/>
            <p:cNvPicPr>
              <a:picLocks noChangeAspect="1" noChangeArrowheads="1"/>
            </p:cNvPicPr>
            <p:nvPr/>
          </p:nvPicPr>
          <p:blipFill>
            <a:blip r:embed="rId4" cstate="print"/>
            <a:srcRect l="11500" t="46667" r="26000" b="35333"/>
            <a:stretch>
              <a:fillRect/>
            </a:stretch>
          </p:blipFill>
          <p:spPr bwMode="auto">
            <a:xfrm>
              <a:off x="304800" y="7901635"/>
              <a:ext cx="7162800" cy="1547165"/>
            </a:xfrm>
            <a:prstGeom prst="rect">
              <a:avLst/>
            </a:prstGeom>
            <a:noFill/>
            <a:ln w="9525">
              <a:noFill/>
              <a:miter lim="800000"/>
              <a:headEnd/>
              <a:tailEnd/>
            </a:ln>
          </p:spPr>
        </p:pic>
      </p:grpSp>
      <p:sp>
        <p:nvSpPr>
          <p:cNvPr id="9" name="TextBox 8"/>
          <p:cNvSpPr txBox="1"/>
          <p:nvPr/>
        </p:nvSpPr>
        <p:spPr>
          <a:xfrm>
            <a:off x="7162800" y="9753600"/>
            <a:ext cx="256802" cy="261610"/>
          </a:xfrm>
          <a:prstGeom prst="rect">
            <a:avLst/>
          </a:prstGeom>
          <a:noFill/>
        </p:spPr>
        <p:txBody>
          <a:bodyPr wrap="none" rtlCol="0">
            <a:spAutoFit/>
          </a:bodyPr>
          <a:lstStyle/>
          <a:p>
            <a:r>
              <a:rPr lang="en-US" sz="1100" dirty="0"/>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11000" t="16000" r="28000" b="16000"/>
          <a:stretch>
            <a:fillRect/>
          </a:stretch>
        </p:blipFill>
        <p:spPr bwMode="auto">
          <a:xfrm>
            <a:off x="228600" y="304800"/>
            <a:ext cx="7239000" cy="6052278"/>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11500" t="45333" r="32000" b="10667"/>
          <a:stretch>
            <a:fillRect/>
          </a:stretch>
        </p:blipFill>
        <p:spPr bwMode="auto">
          <a:xfrm>
            <a:off x="609600" y="6400800"/>
            <a:ext cx="5870863" cy="3429000"/>
          </a:xfrm>
          <a:prstGeom prst="rect">
            <a:avLst/>
          </a:prstGeom>
          <a:noFill/>
          <a:ln w="9525">
            <a:noFill/>
            <a:miter lim="800000"/>
            <a:headEnd/>
            <a:tailEnd/>
          </a:ln>
        </p:spPr>
      </p:pic>
      <p:sp>
        <p:nvSpPr>
          <p:cNvPr id="8" name="TextBox 7"/>
          <p:cNvSpPr txBox="1"/>
          <p:nvPr/>
        </p:nvSpPr>
        <p:spPr>
          <a:xfrm>
            <a:off x="7162800" y="9753600"/>
            <a:ext cx="256802" cy="261610"/>
          </a:xfrm>
          <a:prstGeom prst="rect">
            <a:avLst/>
          </a:prstGeom>
          <a:noFill/>
        </p:spPr>
        <p:txBody>
          <a:bodyPr wrap="none" rtlCol="0">
            <a:spAutoFit/>
          </a:bodyPr>
          <a:lstStyle/>
          <a:p>
            <a:r>
              <a:rPr lang="en-US" sz="1100" dirty="0"/>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6000" t="36000" r="30500" b="42667"/>
          <a:stretch>
            <a:fillRect/>
          </a:stretch>
        </p:blipFill>
        <p:spPr bwMode="auto">
          <a:xfrm>
            <a:off x="457200" y="990600"/>
            <a:ext cx="7010400" cy="209656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l="10000" t="33333" r="36500" b="10000"/>
          <a:stretch>
            <a:fillRect/>
          </a:stretch>
        </p:blipFill>
        <p:spPr bwMode="auto">
          <a:xfrm>
            <a:off x="457200" y="3352800"/>
            <a:ext cx="6810487" cy="5410200"/>
          </a:xfrm>
          <a:prstGeom prst="rect">
            <a:avLst/>
          </a:prstGeom>
          <a:noFill/>
          <a:ln w="9525">
            <a:noFill/>
            <a:miter lim="800000"/>
            <a:headEnd/>
            <a:tailEnd/>
          </a:ln>
        </p:spPr>
      </p:pic>
      <p:sp>
        <p:nvSpPr>
          <p:cNvPr id="6" name="TextBox 5"/>
          <p:cNvSpPr txBox="1"/>
          <p:nvPr/>
        </p:nvSpPr>
        <p:spPr>
          <a:xfrm>
            <a:off x="7162800" y="9753600"/>
            <a:ext cx="256802" cy="261610"/>
          </a:xfrm>
          <a:prstGeom prst="rect">
            <a:avLst/>
          </a:prstGeom>
          <a:noFill/>
        </p:spPr>
        <p:txBody>
          <a:bodyPr wrap="none" rtlCol="0">
            <a:spAutoFit/>
          </a:bodyPr>
          <a:lstStyle/>
          <a:p>
            <a:r>
              <a:rPr lang="en-US" sz="1100" dirty="0"/>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685800"/>
            <a:ext cx="7116304" cy="7239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11000" t="26000" r="36500" b="58000"/>
          <a:stretch>
            <a:fillRect/>
          </a:stretch>
        </p:blipFill>
        <p:spPr bwMode="auto">
          <a:xfrm>
            <a:off x="228600" y="8077200"/>
            <a:ext cx="7391400" cy="1689463"/>
          </a:xfrm>
          <a:prstGeom prst="rect">
            <a:avLst/>
          </a:prstGeom>
          <a:noFill/>
          <a:ln w="9525">
            <a:noFill/>
            <a:miter lim="800000"/>
            <a:headEnd/>
            <a:tailEnd/>
          </a:ln>
        </p:spPr>
      </p:pic>
      <p:sp>
        <p:nvSpPr>
          <p:cNvPr id="6" name="TextBox 5"/>
          <p:cNvSpPr txBox="1"/>
          <p:nvPr/>
        </p:nvSpPr>
        <p:spPr>
          <a:xfrm>
            <a:off x="7162800" y="9753600"/>
            <a:ext cx="256802" cy="261610"/>
          </a:xfrm>
          <a:prstGeom prst="rect">
            <a:avLst/>
          </a:prstGeom>
          <a:noFill/>
        </p:spPr>
        <p:txBody>
          <a:bodyPr wrap="none" rtlCol="0">
            <a:spAutoFit/>
          </a:bodyPr>
          <a:lstStyle/>
          <a:p>
            <a:r>
              <a:rPr lang="en-US" sz="1100" dirty="0"/>
              <a:t>6</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504</Words>
  <Application>Microsoft Office PowerPoint</Application>
  <PresentationFormat>Custom</PresentationFormat>
  <Paragraphs>44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Western Oregon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UCS</dc:creator>
  <cp:lastModifiedBy>UCS</cp:lastModifiedBy>
  <cp:revision>12</cp:revision>
  <dcterms:created xsi:type="dcterms:W3CDTF">2017-01-10T19:42:36Z</dcterms:created>
  <dcterms:modified xsi:type="dcterms:W3CDTF">2017-01-10T20:51:29Z</dcterms:modified>
</cp:coreProperties>
</file>