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29" r:id="rId3"/>
    <p:sldId id="330" r:id="rId4"/>
    <p:sldId id="322" r:id="rId5"/>
    <p:sldId id="331" r:id="rId6"/>
    <p:sldId id="328" r:id="rId7"/>
    <p:sldId id="323" r:id="rId8"/>
    <p:sldId id="296" r:id="rId9"/>
    <p:sldId id="333" r:id="rId10"/>
    <p:sldId id="282" r:id="rId11"/>
    <p:sldId id="300" r:id="rId12"/>
    <p:sldId id="302" r:id="rId13"/>
    <p:sldId id="336" r:id="rId14"/>
    <p:sldId id="338" r:id="rId15"/>
    <p:sldId id="337" r:id="rId16"/>
    <p:sldId id="339" r:id="rId17"/>
    <p:sldId id="334" r:id="rId18"/>
    <p:sldId id="335" r:id="rId19"/>
    <p:sldId id="321" r:id="rId20"/>
    <p:sldId id="297" r:id="rId21"/>
    <p:sldId id="298" r:id="rId22"/>
    <p:sldId id="299" r:id="rId23"/>
    <p:sldId id="301" r:id="rId24"/>
    <p:sldId id="325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26" r:id="rId35"/>
    <p:sldId id="312" r:id="rId36"/>
    <p:sldId id="324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73" autoAdjust="0"/>
  </p:normalViewPr>
  <p:slideViewPr>
    <p:cSldViewPr>
      <p:cViewPr varScale="1">
        <p:scale>
          <a:sx n="63" d="100"/>
          <a:sy n="63" d="100"/>
        </p:scale>
        <p:origin x="13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CA08-6FC4-4304-81F1-926A26E79A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Sedimentary Basins and Petroleum System</a:t>
            </a:r>
          </a:p>
        </p:txBody>
      </p:sp>
    </p:spTree>
    <p:extLst>
      <p:ext uri="{BB962C8B-B14F-4D97-AF65-F5344CB8AC3E}">
        <p14:creationId xmlns:p14="http://schemas.microsoft.com/office/powerpoint/2010/main" val="171342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Sedimentary Basin Models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230" y="152400"/>
            <a:ext cx="389475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320" y="1371600"/>
            <a:ext cx="4781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47067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76300"/>
            <a:ext cx="798914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F273-EA5F-4CD9-AA32-D85B8239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Cratonic</a:t>
            </a:r>
            <a:r>
              <a:rPr lang="en-US" dirty="0"/>
              <a:t> (Interior Continent) Basin</a:t>
            </a:r>
          </a:p>
        </p:txBody>
      </p:sp>
      <p:pic>
        <p:nvPicPr>
          <p:cNvPr id="14338" name="Picture 2" descr="ORIGIN OF RIFTED CRATONIC BASINS: TESTING THE SLOW STRETCHING MODEL">
            <a:extLst>
              <a:ext uri="{FF2B5EF4-FFF2-40B4-BE49-F238E27FC236}">
                <a16:creationId xmlns:a16="http://schemas.microsoft.com/office/drawing/2014/main" id="{9E30EB3E-5A2E-46EB-8466-70494934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4920"/>
            <a:ext cx="4870099" cy="28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 sketch map of cratonic tectonic differentiation. | Download Scientific  Diagram">
            <a:extLst>
              <a:ext uri="{FF2B5EF4-FFF2-40B4-BE49-F238E27FC236}">
                <a16:creationId xmlns:a16="http://schemas.microsoft.com/office/drawing/2014/main" id="{691C007C-C599-4B4B-97C7-9AE8CB2F4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99" y="2762884"/>
            <a:ext cx="3599180" cy="359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27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1DB2-E53F-463E-88C3-D0F56B388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78"/>
            <a:ext cx="8229600" cy="1143000"/>
          </a:xfrm>
        </p:spPr>
        <p:txBody>
          <a:bodyPr/>
          <a:lstStyle/>
          <a:p>
            <a:r>
              <a:rPr lang="en-US" dirty="0"/>
              <a:t>Passive Margin Basin</a:t>
            </a:r>
          </a:p>
        </p:txBody>
      </p:sp>
      <p:pic>
        <p:nvPicPr>
          <p:cNvPr id="16386" name="Picture 2" descr="Types of sedimentary basins">
            <a:extLst>
              <a:ext uri="{FF2B5EF4-FFF2-40B4-BE49-F238E27FC236}">
                <a16:creationId xmlns:a16="http://schemas.microsoft.com/office/drawing/2014/main" id="{F72E32AF-CB8F-49FF-9C31-6BBF48D0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6567573" cy="27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layer.slideplayer.com/80/13338996/slides/slide_4.jpg">
            <a:extLst>
              <a:ext uri="{FF2B5EF4-FFF2-40B4-BE49-F238E27FC236}">
                <a16:creationId xmlns:a16="http://schemas.microsoft.com/office/drawing/2014/main" id="{014CB261-5F33-46DD-B3A6-A3E9C3155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20463"/>
          <a:stretch/>
        </p:blipFill>
        <p:spPr bwMode="auto">
          <a:xfrm>
            <a:off x="2362200" y="3885882"/>
            <a:ext cx="6705600" cy="27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1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B1FA-2A24-4A8D-B60D-D95671C2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Rift (Extension) Basins</a:t>
            </a:r>
          </a:p>
        </p:txBody>
      </p:sp>
      <p:pic>
        <p:nvPicPr>
          <p:cNvPr id="15362" name="Picture 2" descr="Types of sedimentary basins">
            <a:extLst>
              <a:ext uri="{FF2B5EF4-FFF2-40B4-BE49-F238E27FC236}">
                <a16:creationId xmlns:a16="http://schemas.microsoft.com/office/drawing/2014/main" id="{85838B79-6449-46C2-9305-25FEF606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" y="829469"/>
            <a:ext cx="52863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ast Africa's Great Rift Valley: A Complex Rift System">
            <a:extLst>
              <a:ext uri="{FF2B5EF4-FFF2-40B4-BE49-F238E27FC236}">
                <a16:creationId xmlns:a16="http://schemas.microsoft.com/office/drawing/2014/main" id="{62966976-1930-4E91-8E3D-787CD5A2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06" y="2133600"/>
            <a:ext cx="3636414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Big crack is evidence that East Africa could be splitting in two">
            <a:extLst>
              <a:ext uri="{FF2B5EF4-FFF2-40B4-BE49-F238E27FC236}">
                <a16:creationId xmlns:a16="http://schemas.microsoft.com/office/drawing/2014/main" id="{94DFE9FA-B0EC-44A7-BD5E-96D23E942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12703"/>
            <a:ext cx="48006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84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2485-4193-443D-8E2D-F3C15188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 Arc (Subduction) Basin</a:t>
            </a:r>
          </a:p>
        </p:txBody>
      </p:sp>
      <p:pic>
        <p:nvPicPr>
          <p:cNvPr id="17410" name="Picture 2" descr="Variation in Forearc Basin Configuration and Basin-filling Depositional  Systems as a Function of Trench Slope Break Development and Strike-Slip  Movement: Examples from the Cenozoic Ishikari–Sanriku-Oki and  Tokai-Oki–Kumano-Nada Forearc Basins, Japan ...">
            <a:extLst>
              <a:ext uri="{FF2B5EF4-FFF2-40B4-BE49-F238E27FC236}">
                <a16:creationId xmlns:a16="http://schemas.microsoft.com/office/drawing/2014/main" id="{5846FF7B-A8E7-4BB8-8FBF-5DA78B6B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204913"/>
            <a:ext cx="90582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3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0136-4A0E-468E-A9DC-5FDFCC2A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Foreland Basin (Thrust Compression)</a:t>
            </a:r>
          </a:p>
        </p:txBody>
      </p:sp>
      <p:pic>
        <p:nvPicPr>
          <p:cNvPr id="12290" name="Picture 2" descr="a) Schematic cross-section of the foreland basin system at time of... |  Download Scientific Diagram">
            <a:extLst>
              <a:ext uri="{FF2B5EF4-FFF2-40B4-BE49-F238E27FC236}">
                <a16:creationId xmlns:a16="http://schemas.microsoft.com/office/drawing/2014/main" id="{5F635C23-2729-4EF1-B484-5C62127C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804987"/>
            <a:ext cx="80962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02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trike-slip basin Diagram | Quizlet">
            <a:extLst>
              <a:ext uri="{FF2B5EF4-FFF2-40B4-BE49-F238E27FC236}">
                <a16:creationId xmlns:a16="http://schemas.microsoft.com/office/drawing/2014/main" id="{24F15AC5-2869-47CA-A703-05650A69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21455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6A4725-6FDE-4114-9BBB-F448D559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0798"/>
            <a:ext cx="8229600" cy="1143000"/>
          </a:xfrm>
        </p:spPr>
        <p:txBody>
          <a:bodyPr/>
          <a:lstStyle/>
          <a:p>
            <a:r>
              <a:rPr lang="en-US" dirty="0"/>
              <a:t>Strike-Slip Basin</a:t>
            </a:r>
          </a:p>
        </p:txBody>
      </p:sp>
      <p:pic>
        <p:nvPicPr>
          <p:cNvPr id="13314" name="Picture 2" descr="Sketch Showing A Transtensional State Of A Rock - Strike Slip Fault Pull  Apart Basin , Transparent Cartoon - Jing.fm">
            <a:extLst>
              <a:ext uri="{FF2B5EF4-FFF2-40B4-BE49-F238E27FC236}">
                <a16:creationId xmlns:a16="http://schemas.microsoft.com/office/drawing/2014/main" id="{0A46E62D-8739-40BA-98A7-A865BE85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73798"/>
            <a:ext cx="7061200" cy="27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3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50332"/>
            <a:ext cx="8388064" cy="58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288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Oil production vs. Basin Type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11.bigcommerce.com/s-efflhiii/images/stencil/2048x2048/products/1286/926/pennwell_2269_43770622__71183.1398098174.gif?c=2">
            <a:extLst>
              <a:ext uri="{FF2B5EF4-FFF2-40B4-BE49-F238E27FC236}">
                <a16:creationId xmlns:a16="http://schemas.microsoft.com/office/drawing/2014/main" id="{FFF31E65-82E3-42CA-8B80-74E0BF9C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7655"/>
            <a:ext cx="8763000" cy="61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B52221-282C-4B32-B1FD-CB7910727746}"/>
              </a:ext>
            </a:extLst>
          </p:cNvPr>
          <p:cNvSpPr txBox="1"/>
          <p:nvPr/>
        </p:nvSpPr>
        <p:spPr>
          <a:xfrm>
            <a:off x="609600" y="228600"/>
            <a:ext cx="267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Sedimentary Basins</a:t>
            </a:r>
          </a:p>
        </p:txBody>
      </p:sp>
    </p:spTree>
    <p:extLst>
      <p:ext uri="{BB962C8B-B14F-4D97-AF65-F5344CB8AC3E}">
        <p14:creationId xmlns:p14="http://schemas.microsoft.com/office/powerpoint/2010/main" val="395577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523875"/>
            <a:ext cx="71530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463290"/>
            <a:ext cx="5830198" cy="28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799396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746487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672684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layer.slideplayer.com/80/13338996/slides/slide_5.jpg">
            <a:extLst>
              <a:ext uri="{FF2B5EF4-FFF2-40B4-BE49-F238E27FC236}">
                <a16:creationId xmlns:a16="http://schemas.microsoft.com/office/drawing/2014/main" id="{3BD4418B-6A88-4353-BDA0-EB6824C1D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988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02"/>
            <a:ext cx="4800600" cy="638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50" y="914400"/>
            <a:ext cx="81460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379723"/>
            <a:ext cx="6629400" cy="609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71500"/>
            <a:ext cx="764843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665110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jor offshore sedimentary basins around the world (green). ">
            <a:extLst>
              <a:ext uri="{FF2B5EF4-FFF2-40B4-BE49-F238E27FC236}">
                <a16:creationId xmlns:a16="http://schemas.microsoft.com/office/drawing/2014/main" id="{97E76870-68B3-4F62-8A68-9C6BB7AB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36116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AC939-98B9-43E8-90D7-7E18E638513D}"/>
              </a:ext>
            </a:extLst>
          </p:cNvPr>
          <p:cNvSpPr txBox="1"/>
          <p:nvPr/>
        </p:nvSpPr>
        <p:spPr>
          <a:xfrm>
            <a:off x="457200" y="685800"/>
            <a:ext cx="349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Offshore Sedimentary Basins</a:t>
            </a:r>
          </a:p>
        </p:txBody>
      </p:sp>
    </p:spTree>
    <p:extLst>
      <p:ext uri="{BB962C8B-B14F-4D97-AF65-F5344CB8AC3E}">
        <p14:creationId xmlns:p14="http://schemas.microsoft.com/office/powerpoint/2010/main" val="334325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7215"/>
            <a:ext cx="6248400" cy="661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3500"/>
            <a:ext cx="6477000" cy="65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1724"/>
            <a:ext cx="6477000" cy="637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410200" cy="6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layer.slideplayer.com/80/13338996/slides/slide_6.jpg">
            <a:extLst>
              <a:ext uri="{FF2B5EF4-FFF2-40B4-BE49-F238E27FC236}">
                <a16:creationId xmlns:a16="http://schemas.microsoft.com/office/drawing/2014/main" id="{39033CAC-58B5-4149-81CB-ACD56C09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54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57085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105B2E-66B2-4DAD-ABED-6FA81611048A}"/>
              </a:ext>
            </a:extLst>
          </p:cNvPr>
          <p:cNvSpPr txBox="1"/>
          <p:nvPr/>
        </p:nvSpPr>
        <p:spPr>
          <a:xfrm>
            <a:off x="685800" y="228600"/>
            <a:ext cx="418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FORELAND BASINS – Thrust Fault Tectonics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layer.slideplayer.com/80/13338996/slides/slide_7.jpg">
            <a:extLst>
              <a:ext uri="{FF2B5EF4-FFF2-40B4-BE49-F238E27FC236}">
                <a16:creationId xmlns:a16="http://schemas.microsoft.com/office/drawing/2014/main" id="{B39A0C28-5C29-44DD-BB68-A7DED383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19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-152400"/>
            <a:ext cx="5522274" cy="678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52400"/>
            <a:ext cx="688156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52400"/>
            <a:ext cx="730446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geoexpro.com/uploads/b8355e01-fd56-423e-86bf-e86499d5fa7e/Petroleum_Geology_What_Is_A_Super_Basin_Oil_Gas_IHS_Markit_Global_Super_Basins_1.jpg">
            <a:extLst>
              <a:ext uri="{FF2B5EF4-FFF2-40B4-BE49-F238E27FC236}">
                <a16:creationId xmlns:a16="http://schemas.microsoft.com/office/drawing/2014/main" id="{4BF2A51E-B6A5-440B-92D3-B6A5660CF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92"/>
            <a:ext cx="9144000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EFA2EF-C3F7-4E01-B592-167471A0C9DC}"/>
              </a:ext>
            </a:extLst>
          </p:cNvPr>
          <p:cNvSpPr txBox="1"/>
          <p:nvPr/>
        </p:nvSpPr>
        <p:spPr>
          <a:xfrm>
            <a:off x="76200" y="35560"/>
            <a:ext cx="646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Sedimentary Basins with Significant Hydrocarbon Production</a:t>
            </a:r>
          </a:p>
        </p:txBody>
      </p:sp>
      <p:pic>
        <p:nvPicPr>
          <p:cNvPr id="1028" name="Picture 4" descr="Maps - Niger Delta – Oil economy - Diercke International Atlas">
            <a:extLst>
              <a:ext uri="{FF2B5EF4-FFF2-40B4-BE49-F238E27FC236}">
                <a16:creationId xmlns:a16="http://schemas.microsoft.com/office/drawing/2014/main" id="{C350C406-5DE9-43E1-8742-64385EC3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4441590"/>
            <a:ext cx="2966720" cy="235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,571 Niger Delta Photos and Premium High Res Pictures - Getty Images">
            <a:extLst>
              <a:ext uri="{FF2B5EF4-FFF2-40B4-BE49-F238E27FC236}">
                <a16:creationId xmlns:a16="http://schemas.microsoft.com/office/drawing/2014/main" id="{150336F1-C1A4-4F02-B36A-D2C41EC5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4800600"/>
            <a:ext cx="2885440" cy="19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69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4648200" cy="653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9690" y="457200"/>
            <a:ext cx="5768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12518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-123039"/>
            <a:ext cx="5486400" cy="69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59"/>
            <a:ext cx="5257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877501"/>
            <a:ext cx="51911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010400" cy="663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dimentary Basins with Oil &amp; Gas Producing Areas">
            <a:extLst>
              <a:ext uri="{FF2B5EF4-FFF2-40B4-BE49-F238E27FC236}">
                <a16:creationId xmlns:a16="http://schemas.microsoft.com/office/drawing/2014/main" id="{61F411DE-AA9A-4FD4-83D2-37A4BFEF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01" y="1219200"/>
            <a:ext cx="8100598" cy="5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8B5CC9-8B3B-41CB-A5D9-755BD7904FB7}"/>
              </a:ext>
            </a:extLst>
          </p:cNvPr>
          <p:cNvSpPr txBox="1"/>
          <p:nvPr/>
        </p:nvSpPr>
        <p:spPr>
          <a:xfrm>
            <a:off x="762000" y="762000"/>
            <a:ext cx="5301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Major Sedimentary Basins with Oil and Gas Production</a:t>
            </a:r>
          </a:p>
        </p:txBody>
      </p:sp>
    </p:spTree>
    <p:extLst>
      <p:ext uri="{BB962C8B-B14F-4D97-AF65-F5344CB8AC3E}">
        <p14:creationId xmlns:p14="http://schemas.microsoft.com/office/powerpoint/2010/main" val="234938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/MapPorn - Sedimentary Basins for Continental United States and Adjacent Areas.">
            <a:extLst>
              <a:ext uri="{FF2B5EF4-FFF2-40B4-BE49-F238E27FC236}">
                <a16:creationId xmlns:a16="http://schemas.microsoft.com/office/drawing/2014/main" id="{56CBB2B0-23F0-4D27-B078-8BE4ECA2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-76200"/>
            <a:ext cx="8872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8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140106ogjxga01">
            <a:extLst>
              <a:ext uri="{FF2B5EF4-FFF2-40B4-BE49-F238E27FC236}">
                <a16:creationId xmlns:a16="http://schemas.microsoft.com/office/drawing/2014/main" id="{A12F6744-0EDD-4675-B4E5-3DD980EB4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2" y="990600"/>
            <a:ext cx="840259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8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838200"/>
            <a:ext cx="778583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425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Sedimentary Basin Type vs. Tectonic Setting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8000-89C1-49F5-858E-5322E051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Basin Subsidence and Deposition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8137C-E99D-436E-828A-170D71C88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Isostatic Loading (Passive margin)</a:t>
            </a:r>
          </a:p>
          <a:p>
            <a:r>
              <a:rPr lang="en-US" dirty="0"/>
              <a:t>Thermal Cooling / Contraction</a:t>
            </a:r>
          </a:p>
          <a:p>
            <a:r>
              <a:rPr lang="en-US" dirty="0"/>
              <a:t>Active Tectonic Extension / Rifting</a:t>
            </a:r>
          </a:p>
          <a:p>
            <a:r>
              <a:rPr lang="en-US" dirty="0"/>
              <a:t>Convergent Zone Forearc / </a:t>
            </a:r>
            <a:r>
              <a:rPr lang="en-US" dirty="0" err="1"/>
              <a:t>Backarc</a:t>
            </a:r>
            <a:r>
              <a:rPr lang="en-US" dirty="0"/>
              <a:t> Basins</a:t>
            </a:r>
          </a:p>
          <a:p>
            <a:r>
              <a:rPr lang="en-US" dirty="0"/>
              <a:t>Strike-Slip (transform) Pull-Apart Basins</a:t>
            </a:r>
          </a:p>
          <a:p>
            <a:r>
              <a:rPr lang="en-US" dirty="0"/>
              <a:t>Thrust – Foreland Basins</a:t>
            </a:r>
          </a:p>
        </p:txBody>
      </p:sp>
    </p:spTree>
    <p:extLst>
      <p:ext uri="{BB962C8B-B14F-4D97-AF65-F5344CB8AC3E}">
        <p14:creationId xmlns:p14="http://schemas.microsoft.com/office/powerpoint/2010/main" val="354413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112</Words>
  <Application>Microsoft Office PowerPoint</Application>
  <PresentationFormat>On-screen Show (4:3)</PresentationFormat>
  <Paragraphs>22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Sedimentary Basins and Petroleum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Basin Subsidence and Deposition</vt:lpstr>
      <vt:lpstr>PowerPoint Presentation</vt:lpstr>
      <vt:lpstr>PowerPoint Presentation</vt:lpstr>
      <vt:lpstr>PowerPoint Presentation</vt:lpstr>
      <vt:lpstr>Cratonic (Interior Continent) Basin</vt:lpstr>
      <vt:lpstr>Passive Margin Basin</vt:lpstr>
      <vt:lpstr>Rift (Extension) Basins</vt:lpstr>
      <vt:lpstr>Fore Arc (Subduction) Basin</vt:lpstr>
      <vt:lpstr>Foreland Basin (Thrust Compression)</vt:lpstr>
      <vt:lpstr>Strike-Slip Basin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Steve Taylor</cp:lastModifiedBy>
  <cp:revision>34</cp:revision>
  <dcterms:created xsi:type="dcterms:W3CDTF">2014-12-01T21:10:52Z</dcterms:created>
  <dcterms:modified xsi:type="dcterms:W3CDTF">2021-03-01T23:36:49Z</dcterms:modified>
</cp:coreProperties>
</file>