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2" r:id="rId5"/>
    <p:sldId id="288" r:id="rId6"/>
    <p:sldId id="289" r:id="rId7"/>
    <p:sldId id="291" r:id="rId8"/>
    <p:sldId id="290" r:id="rId9"/>
    <p:sldId id="286" r:id="rId10"/>
    <p:sldId id="292" r:id="rId11"/>
    <p:sldId id="287" r:id="rId12"/>
    <p:sldId id="293" r:id="rId13"/>
    <p:sldId id="285" r:id="rId14"/>
    <p:sldId id="273" r:id="rId15"/>
    <p:sldId id="274" r:id="rId16"/>
    <p:sldId id="275" r:id="rId17"/>
    <p:sldId id="276" r:id="rId18"/>
    <p:sldId id="277" r:id="rId19"/>
    <p:sldId id="278" r:id="rId20"/>
    <p:sldId id="270" r:id="rId21"/>
    <p:sldId id="284" r:id="rId22"/>
    <p:sldId id="281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6" y="246742"/>
            <a:ext cx="8690430" cy="6375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59877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D6CB-1CBC-4E99-AC0B-14390A670ECE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315325" cy="484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105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Kerogen</a:t>
            </a:r>
            <a:r>
              <a:rPr lang="en-US" dirty="0" smtClean="0"/>
              <a:t> – insoluble organic (C-H-O compounds) matter derived from tissues of dead organisms</a:t>
            </a:r>
          </a:p>
          <a:p>
            <a:r>
              <a:rPr lang="en-US" dirty="0" smtClean="0"/>
              <a:t>Bitumen – soluble organic (C-H-O compounds) matter derived from tissues of dead organisms</a:t>
            </a:r>
          </a:p>
          <a:p>
            <a:endParaRPr lang="en-US" dirty="0" smtClean="0"/>
          </a:p>
          <a:p>
            <a:r>
              <a:rPr lang="en-US" dirty="0" smtClean="0"/>
              <a:t>HYDROCARBON MATURATION PROCESS: Living Organisms (Carbohydrates, Proteins, Lipids, </a:t>
            </a:r>
            <a:r>
              <a:rPr lang="en-US" dirty="0" err="1" smtClean="0"/>
              <a:t>Lignins</a:t>
            </a:r>
            <a:r>
              <a:rPr lang="en-US" dirty="0" smtClean="0"/>
              <a:t>) ----</a:t>
            </a:r>
            <a:r>
              <a:rPr lang="en-US" dirty="0" err="1" smtClean="0"/>
              <a:t>Kerogen</a:t>
            </a:r>
            <a:r>
              <a:rPr lang="en-US" dirty="0" smtClean="0"/>
              <a:t>----Shallow </a:t>
            </a:r>
            <a:r>
              <a:rPr lang="en-US" dirty="0" err="1" smtClean="0"/>
              <a:t>Anerobic</a:t>
            </a:r>
            <a:r>
              <a:rPr lang="en-US" dirty="0" smtClean="0"/>
              <a:t>/Biogenic Gas Production-----Deep </a:t>
            </a:r>
            <a:r>
              <a:rPr lang="en-US" dirty="0" err="1" smtClean="0"/>
              <a:t>Thermogenic</a:t>
            </a:r>
            <a:r>
              <a:rPr lang="en-US" dirty="0" smtClean="0"/>
              <a:t> Oil /Gas Production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76200"/>
            <a:ext cx="754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Composition and Abundance of Organic Matter in Sedimentary Rocks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14-29_diving_on_a_c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114800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>
                <a:latin typeface="Tahoma" charset="0"/>
                <a:ea typeface="ＭＳ Ｐゴシック" charset="0"/>
                <a:cs typeface="ＭＳ Ｐゴシック" charset="0"/>
              </a:rPr>
              <a:t>Reefs: Marine Sediment Factories</a:t>
            </a:r>
            <a:endParaRPr lang="en-US" sz="3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3" descr="f14-08_zooxanthellae_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5573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53000" y="3352800"/>
            <a:ext cx="4191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>Symbiosis of coral and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>zooxanthellae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dirty="0">
                <a:latin typeface="Arial" charset="0"/>
                <a:ea typeface="ＭＳ Ｐゴシック" charset="0"/>
                <a:cs typeface="ＭＳ Ｐゴシック" charset="0"/>
              </a:rPr>
              <a:t>Upwelling: West coast of North America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8" t="10988" r="10988" b="18378"/>
          <a:stretch>
            <a:fillRect/>
          </a:stretch>
        </p:blipFill>
        <p:spPr bwMode="auto">
          <a:xfrm>
            <a:off x="1447800" y="914400"/>
            <a:ext cx="5867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029200"/>
            <a:ext cx="8458200" cy="119660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Cold, nutrient rich water rises to the surface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Prolific biomass production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clio.com/web/ul/7030.9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029575" cy="5334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0"/>
            <a:ext cx="89123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Non-Marine </a:t>
            </a:r>
            <a:r>
              <a:rPr lang="en-US" sz="2600" b="1" dirty="0" err="1" smtClean="0"/>
              <a:t>BioMass</a:t>
            </a:r>
            <a:r>
              <a:rPr lang="en-US" sz="2600" b="1" dirty="0" smtClean="0"/>
              <a:t> Production – Subtropical / </a:t>
            </a:r>
          </a:p>
          <a:p>
            <a:r>
              <a:rPr lang="en-US" sz="2600" b="1" dirty="0" smtClean="0"/>
              <a:t>Tropical Marginal Marine Settings (Delta, Coastal Plain, Estuary)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248400"/>
            <a:ext cx="686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Okefenokee Swamp, Florida – Modern Day Analog for a “Coal Swamp”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6152" r="16549" b="15517"/>
          <a:stretch>
            <a:fillRect/>
          </a:stretch>
        </p:blipFill>
        <p:spPr bwMode="auto">
          <a:xfrm>
            <a:off x="533400" y="685800"/>
            <a:ext cx="24881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690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STEP 2: Accumulation and Preservation of Organic Matter in Sedimentary Basins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09600"/>
            <a:ext cx="442659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Anoxic / Anaerobic </a:t>
            </a:r>
            <a:r>
              <a:rPr lang="en-US" dirty="0" smtClean="0"/>
              <a:t>Environments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Limited Oxygenation and </a:t>
            </a:r>
            <a:r>
              <a:rPr lang="en-US" dirty="0" smtClean="0"/>
              <a:t>Circulation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Minimize Aerobic Bacterial </a:t>
            </a:r>
            <a:r>
              <a:rPr lang="en-US" dirty="0" smtClean="0"/>
              <a:t>Decay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Minimize Burrowing Organisms / </a:t>
            </a:r>
            <a:r>
              <a:rPr lang="en-US" dirty="0" smtClean="0"/>
              <a:t>Scavenging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Thermal Stratification of </a:t>
            </a:r>
            <a:r>
              <a:rPr lang="en-US" dirty="0" smtClean="0"/>
              <a:t>Water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Rapid Sediment / Organic </a:t>
            </a:r>
            <a:r>
              <a:rPr lang="en-US" dirty="0" smtClean="0"/>
              <a:t>Accumulation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 Permeability</a:t>
            </a:r>
          </a:p>
          <a:p>
            <a:endParaRPr lang="en-US" dirty="0" smtClean="0"/>
          </a:p>
          <a:p>
            <a:r>
              <a:rPr lang="en-US" dirty="0" smtClean="0"/>
              <a:t>IDEAL ENVIRONMENTS: Quiet water,</a:t>
            </a:r>
          </a:p>
          <a:p>
            <a:r>
              <a:rPr lang="en-US" dirty="0" smtClean="0"/>
              <a:t>“black stinking </a:t>
            </a:r>
            <a:r>
              <a:rPr lang="en-US" dirty="0" err="1" smtClean="0"/>
              <a:t>muds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	Restricted Marine Basins</a:t>
            </a:r>
          </a:p>
          <a:p>
            <a:r>
              <a:rPr lang="en-US" dirty="0" smtClean="0"/>
              <a:t>	Delta Settings</a:t>
            </a:r>
          </a:p>
          <a:p>
            <a:r>
              <a:rPr lang="en-US" dirty="0" smtClean="0"/>
              <a:t>	Lakes</a:t>
            </a:r>
          </a:p>
          <a:p>
            <a:r>
              <a:rPr lang="en-US" dirty="0" smtClean="0"/>
              <a:t>	Deep Water Basins</a:t>
            </a:r>
            <a:endParaRPr lang="en-US" dirty="0"/>
          </a:p>
        </p:txBody>
      </p:sp>
      <p:pic>
        <p:nvPicPr>
          <p:cNvPr id="22532" name="Picture 4" descr="http://eoimages.gsfc.nasa.gov/images/imagerecords/78000/78705/blacksea_amo_2012197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3276600"/>
            <a:ext cx="3619499" cy="289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6324600"/>
            <a:ext cx="3229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Black Sea (Ukraine, Russia, Romania)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701735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651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Distribution of Oil and Gas versus </a:t>
            </a:r>
            <a:r>
              <a:rPr lang="en-US" b="1" dirty="0" err="1" smtClean="0"/>
              <a:t>Stratigraphic</a:t>
            </a:r>
            <a:r>
              <a:rPr lang="en-US" b="1" dirty="0" smtClean="0"/>
              <a:t> Age of Host Rock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1828800"/>
            <a:ext cx="123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Cretaceous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3200400"/>
            <a:ext cx="1526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Extinction Event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484148" y="1447800"/>
            <a:ext cx="1526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Extinction Event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343400"/>
            <a:ext cx="2767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</a:p>
          <a:p>
            <a:endParaRPr lang="en-US" dirty="0" smtClean="0"/>
          </a:p>
          <a:p>
            <a:r>
              <a:rPr lang="en-US" dirty="0" smtClean="0"/>
              <a:t>Old rocks are less abundant</a:t>
            </a:r>
          </a:p>
          <a:p>
            <a:r>
              <a:rPr lang="en-US" dirty="0" smtClean="0"/>
              <a:t>Due to Tectonic Recycling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2633246"/>
            <a:ext cx="396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NOTE: Oldest Rocks on Seafloor ~200 M.Y. old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8861"/>
          <a:stretch>
            <a:fillRect/>
          </a:stretch>
        </p:blipFill>
        <p:spPr bwMode="auto">
          <a:xfrm>
            <a:off x="533400" y="685800"/>
            <a:ext cx="618985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904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Thermal Maturation Process of Hydrocarbons from Source to </a:t>
            </a:r>
            <a:r>
              <a:rPr lang="en-US" sz="2000" b="1" dirty="0" err="1" smtClean="0"/>
              <a:t>Kerogen</a:t>
            </a:r>
            <a:r>
              <a:rPr lang="en-US" sz="2000" b="1" dirty="0" smtClean="0"/>
              <a:t> to Petroleum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265872"/>
            <a:ext cx="39471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Depth of Burial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Geothermal Temperature Increase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Pressure Increase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3276600"/>
            <a:ext cx="1762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Shallow Biogenic</a:t>
            </a:r>
          </a:p>
          <a:p>
            <a:r>
              <a:rPr lang="en-US" dirty="0" smtClean="0"/>
              <a:t>Gas Production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648200"/>
            <a:ext cx="196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 </a:t>
            </a:r>
            <a:r>
              <a:rPr lang="en-US" dirty="0" err="1" smtClean="0"/>
              <a:t>Thermogenic</a:t>
            </a:r>
            <a:endParaRPr lang="en-US" dirty="0" smtClean="0"/>
          </a:p>
          <a:p>
            <a:r>
              <a:rPr lang="en-US" dirty="0" smtClean="0"/>
              <a:t>Oil/Gas Production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5638800"/>
            <a:ext cx="250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Graphite Metamorphism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019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depth and temperature: hydrogen and oxygen decrease (expelled as water), carbon content increases; complexity and molecular wt. of hydrocarbons increases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123732" y="3219669"/>
            <a:ext cx="330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</a:t>
            </a:r>
            <a:r>
              <a:rPr lang="en-US" dirty="0" err="1" smtClean="0"/>
              <a:t>Carbon:Hydrogen</a:t>
            </a:r>
            <a:r>
              <a:rPr lang="en-US" dirty="0" smtClean="0"/>
              <a:t> Ratios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400" y="50292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742801"/>
            <a:ext cx="1740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Pure Carbon as Graphite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669840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81300"/>
            <a:ext cx="50387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505200"/>
            <a:ext cx="4089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Kerogen</a:t>
            </a:r>
            <a:r>
              <a:rPr lang="en-US" b="1" dirty="0" smtClean="0"/>
              <a:t> Types</a:t>
            </a:r>
          </a:p>
          <a:p>
            <a:r>
              <a:rPr lang="en-US" b="1" dirty="0" smtClean="0"/>
              <a:t>	Type I Algal ---- Oil</a:t>
            </a:r>
          </a:p>
          <a:p>
            <a:r>
              <a:rPr lang="en-US" b="1" dirty="0" smtClean="0"/>
              <a:t>	Type II </a:t>
            </a:r>
            <a:r>
              <a:rPr lang="en-US" b="1" dirty="0" err="1" smtClean="0"/>
              <a:t>Liptinitic</a:t>
            </a:r>
            <a:r>
              <a:rPr lang="en-US" b="1" dirty="0" smtClean="0"/>
              <a:t> ---- Oil and Gas</a:t>
            </a:r>
          </a:p>
          <a:p>
            <a:r>
              <a:rPr lang="en-US" b="1" dirty="0" smtClean="0"/>
              <a:t>	Type III </a:t>
            </a:r>
            <a:r>
              <a:rPr lang="en-US" b="1" dirty="0" err="1" smtClean="0"/>
              <a:t>Humic</a:t>
            </a:r>
            <a:r>
              <a:rPr lang="en-US" b="1" dirty="0" smtClean="0"/>
              <a:t>  ---- </a:t>
            </a:r>
            <a:r>
              <a:rPr lang="en-US" b="1" dirty="0" err="1" smtClean="0"/>
              <a:t>Gase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228600"/>
            <a:ext cx="223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Kerogen</a:t>
            </a:r>
            <a:r>
              <a:rPr lang="en-US" b="1" dirty="0" smtClean="0"/>
              <a:t> Composition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99622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791200"/>
            <a:ext cx="706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Depositional Settings versus Organic Source Material and </a:t>
            </a:r>
            <a:r>
              <a:rPr lang="en-US" b="1" dirty="0" err="1" smtClean="0"/>
              <a:t>Kerogen</a:t>
            </a:r>
            <a:r>
              <a:rPr lang="en-US" b="1" dirty="0" smtClean="0"/>
              <a:t> Types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267200" cy="41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87595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229350"/>
            <a:ext cx="50863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533400"/>
            <a:ext cx="3984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Thermal Maturation of Hydrocarbons</a:t>
            </a:r>
          </a:p>
          <a:p>
            <a:r>
              <a:rPr lang="en-US" b="1" dirty="0" smtClean="0"/>
              <a:t>as a Function of Depth and Temperature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45369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increasing depth and temperature</a:t>
            </a:r>
          </a:p>
          <a:p>
            <a:endParaRPr lang="en-US" dirty="0" smtClean="0"/>
          </a:p>
          <a:p>
            <a:r>
              <a:rPr lang="en-US" dirty="0" smtClean="0"/>
              <a:t>Hydrogen and oxygen are expelled as water</a:t>
            </a:r>
          </a:p>
          <a:p>
            <a:endParaRPr lang="en-US" dirty="0" smtClean="0"/>
          </a:p>
          <a:p>
            <a:r>
              <a:rPr lang="en-US" dirty="0" smtClean="0"/>
              <a:t>Carbon content in organic molecules increases</a:t>
            </a:r>
          </a:p>
          <a:p>
            <a:endParaRPr lang="en-US" dirty="0" smtClean="0"/>
          </a:p>
          <a:p>
            <a:r>
              <a:rPr lang="en-US" dirty="0" smtClean="0"/>
              <a:t>Higher order / higher molecular weight</a:t>
            </a:r>
          </a:p>
          <a:p>
            <a:r>
              <a:rPr lang="en-US" dirty="0" smtClean="0"/>
              <a:t>Hydrocarbons are produced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96225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53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Hydrocarbon Maturation as a Function of Time and Geothermal Temperature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4605"/>
          <a:stretch>
            <a:fillRect/>
          </a:stretch>
        </p:blipFill>
        <p:spPr bwMode="auto">
          <a:xfrm>
            <a:off x="533400" y="152400"/>
            <a:ext cx="8058150" cy="473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76800"/>
            <a:ext cx="835358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519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ORGANIC SOURCE MATERIAL – Basis of Carbon Cycle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533400"/>
            <a:ext cx="792347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655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Idealized Thermal Maturation of Hydrocarbon with Depth of Burial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698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3: MIGRATION OF HYDROCARBONS FROM SOURCE TO RESERVOIR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143000"/>
            <a:ext cx="778095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19255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600700"/>
            <a:ext cx="31337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6200000">
            <a:off x="581053" y="2924148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1000’s of Feet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295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 Phase, Shallow, Biogenic Gas Production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3505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Mature Phase, Deep, </a:t>
            </a:r>
            <a:r>
              <a:rPr lang="en-US" dirty="0" err="1" smtClean="0"/>
              <a:t>Thermogenic</a:t>
            </a:r>
            <a:r>
              <a:rPr lang="en-US" dirty="0" smtClean="0"/>
              <a:t> Hydrocarbon Production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28600"/>
            <a:ext cx="8001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Petroleum Production in Context of Sedimentary Basin Subsidence Model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57671"/>
            <a:ext cx="5429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increasing depth of burial, porosity decreases,</a:t>
            </a:r>
          </a:p>
          <a:p>
            <a:r>
              <a:rPr lang="en-US" dirty="0" smtClean="0"/>
              <a:t>Temperature increases, clays dewater, hydrogen-oxygen</a:t>
            </a:r>
          </a:p>
          <a:p>
            <a:r>
              <a:rPr lang="en-US" dirty="0" smtClean="0"/>
              <a:t>Expelled as water, H-C ratio decreases, higher molecular</a:t>
            </a:r>
          </a:p>
          <a:p>
            <a:r>
              <a:rPr lang="en-US" dirty="0" smtClean="0"/>
              <a:t>weight hydrocarbons produced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3657600" cy="643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85800"/>
            <a:ext cx="3429000" cy="9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2133600"/>
            <a:ext cx="38357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Shale Compaction Curves</a:t>
            </a:r>
          </a:p>
          <a:p>
            <a:endParaRPr lang="en-US" dirty="0" smtClean="0"/>
          </a:p>
          <a:p>
            <a:r>
              <a:rPr lang="en-US" dirty="0" smtClean="0"/>
              <a:t>With increasing depth of burial = </a:t>
            </a:r>
          </a:p>
          <a:p>
            <a:endParaRPr lang="en-US" dirty="0" smtClean="0"/>
          </a:p>
          <a:p>
            <a:r>
              <a:rPr lang="en-US" dirty="0" smtClean="0"/>
              <a:t>-Decreased porosity</a:t>
            </a:r>
          </a:p>
          <a:p>
            <a:r>
              <a:rPr lang="en-US" dirty="0" smtClean="0"/>
              <a:t>-Water </a:t>
            </a:r>
            <a:r>
              <a:rPr lang="en-US" dirty="0" err="1" smtClean="0"/>
              <a:t>explusion</a:t>
            </a:r>
            <a:endParaRPr lang="en-US" dirty="0" smtClean="0"/>
          </a:p>
          <a:p>
            <a:r>
              <a:rPr lang="en-US" dirty="0" smtClean="0"/>
              <a:t>-Increasing pore pressure</a:t>
            </a:r>
          </a:p>
          <a:p>
            <a:r>
              <a:rPr lang="en-US" dirty="0" smtClean="0"/>
              <a:t>-Increasing Temperature</a:t>
            </a:r>
          </a:p>
          <a:p>
            <a:endParaRPr lang="en-US" dirty="0" smtClean="0"/>
          </a:p>
          <a:p>
            <a:r>
              <a:rPr lang="en-US" dirty="0" smtClean="0"/>
              <a:t>-Increased hydrocarbon maturation</a:t>
            </a:r>
          </a:p>
          <a:p>
            <a:r>
              <a:rPr lang="en-US" dirty="0" smtClean="0"/>
              <a:t>(&lt;H, &lt;O, &gt;Carbon and &gt; Molecular Wt.)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6" y="1600200"/>
            <a:ext cx="878374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739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Shale Migration Paradox Issue: comparison of organic molecule diameter to</a:t>
            </a:r>
          </a:p>
          <a:p>
            <a:r>
              <a:rPr lang="en-US" b="1" dirty="0" smtClean="0"/>
              <a:t>pore-throat opening diameters in fractured </a:t>
            </a:r>
            <a:r>
              <a:rPr lang="en-US" b="1" dirty="0" err="1" smtClean="0"/>
              <a:t>shales</a:t>
            </a:r>
            <a:r>
              <a:rPr lang="en-US" b="1" dirty="0" smtClean="0"/>
              <a:t> and primary sediment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410200"/>
            <a:ext cx="777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to squeeze petroleum drops through a fine-mess, low permeability sieve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353" y="304800"/>
            <a:ext cx="712264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Shallow, Low T,</a:t>
            </a:r>
          </a:p>
          <a:p>
            <a:r>
              <a:rPr lang="en-US" dirty="0" smtClean="0"/>
              <a:t>Low P, </a:t>
            </a:r>
            <a:r>
              <a:rPr lang="en-US" dirty="0" err="1" smtClean="0"/>
              <a:t>Anerobic</a:t>
            </a:r>
            <a:r>
              <a:rPr lang="en-US" dirty="0" smtClean="0"/>
              <a:t>, Biogenic Gas Production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Deep, Higher T,</a:t>
            </a:r>
          </a:p>
          <a:p>
            <a:r>
              <a:rPr lang="en-US" dirty="0" smtClean="0"/>
              <a:t>Higher P </a:t>
            </a:r>
            <a:r>
              <a:rPr lang="en-US" dirty="0" err="1" smtClean="0"/>
              <a:t>Thermogenic</a:t>
            </a:r>
            <a:r>
              <a:rPr lang="en-US" dirty="0" smtClean="0"/>
              <a:t> Gas Production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00400" y="2286000"/>
            <a:ext cx="1219200" cy="2286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6172200"/>
            <a:ext cx="5734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Idealized Petroleum System (Source-Migration-Trap)</a:t>
            </a: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6131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43000"/>
            <a:ext cx="488635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7244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Organic Components of Living Organisms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Proteins – amino acids (animals primarily)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Carbohydrates – sugars (animals and plants)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Lignin – aromatics (higher order plants)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Lipids – insoluble fats (animals and plants)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17905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689704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618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1: Biomass Production and Creation of Organic Sediments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14400"/>
          </a:xfrm>
        </p:spPr>
        <p:txBody>
          <a:bodyPr/>
          <a:lstStyle/>
          <a:p>
            <a:pPr algn="ctr"/>
            <a:r>
              <a:rPr lang="en-US" sz="3200" dirty="0" smtClean="0"/>
              <a:t>Marine </a:t>
            </a:r>
            <a:r>
              <a:rPr lang="en-US" sz="3200" dirty="0" err="1" smtClean="0"/>
              <a:t>BioMass</a:t>
            </a:r>
            <a:r>
              <a:rPr lang="en-US" sz="3200" dirty="0" smtClean="0"/>
              <a:t> Production</a:t>
            </a:r>
            <a:endParaRPr lang="en-US" sz="3200" dirty="0" smtClean="0"/>
          </a:p>
        </p:txBody>
      </p:sp>
      <p:pic>
        <p:nvPicPr>
          <p:cNvPr id="1536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263" y="914400"/>
            <a:ext cx="6038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91400" y="1371600"/>
            <a:ext cx="15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Marine </a:t>
            </a:r>
            <a:r>
              <a:rPr lang="en-US" sz="3600" dirty="0" smtClean="0"/>
              <a:t>food </a:t>
            </a:r>
            <a:r>
              <a:rPr lang="en-US" sz="3600" dirty="0" smtClean="0"/>
              <a:t>web (</a:t>
            </a:r>
            <a:r>
              <a:rPr lang="en-US" sz="3600" dirty="0" smtClean="0"/>
              <a:t>simplified)</a:t>
            </a:r>
          </a:p>
        </p:txBody>
      </p:sp>
      <p:pic>
        <p:nvPicPr>
          <p:cNvPr id="19458" name="Picture 4" descr="f15-04_a_simplified_e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04850"/>
            <a:ext cx="67056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048000" cy="838200"/>
          </a:xfrm>
        </p:spPr>
        <p:txBody>
          <a:bodyPr/>
          <a:lstStyle/>
          <a:p>
            <a:pPr algn="l" eaLnBrk="1" hangingPunct="1"/>
            <a:r>
              <a:rPr lang="en-US" sz="3400" dirty="0" smtClean="0"/>
              <a:t>Phytoplankton</a:t>
            </a:r>
            <a:endParaRPr lang="en-US" sz="34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32004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Free-floating photosynthetic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Bacteria </a:t>
            </a:r>
            <a:r>
              <a:rPr lang="en-US" sz="2000" dirty="0" smtClean="0"/>
              <a:t>and </a:t>
            </a:r>
            <a:r>
              <a:rPr lang="en-US" sz="2000" dirty="0" err="1" smtClean="0"/>
              <a:t>Archaea</a:t>
            </a:r>
            <a:endParaRPr lang="en-US" sz="2000" dirty="0" smtClean="0"/>
          </a:p>
        </p:txBody>
      </p:sp>
      <p:pic>
        <p:nvPicPr>
          <p:cNvPr id="21507" name="Picture 4" descr="f5-02_three_cells_of_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1"/>
            <a:ext cx="152162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f5-04_an_archaeaum_c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1395413" cy="141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15-3a_diatoms_have_s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05000"/>
            <a:ext cx="1899584" cy="129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19_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828800"/>
            <a:ext cx="2057400" cy="151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3581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smtClean="0">
                <a:latin typeface="+mj-lt"/>
                <a:ea typeface="+mj-ea"/>
                <a:cs typeface="+mj-cs"/>
              </a:rPr>
              <a:t>Zooplankton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0" y="1219200"/>
            <a:ext cx="3124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Photosynthetic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Protista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76800" y="32766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Diatoms</a:t>
            </a:r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934200" y="32766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Dynoflagellates</a:t>
            </a:r>
            <a:endParaRPr lang="en-US" dirty="0"/>
          </a:p>
        </p:txBody>
      </p:sp>
      <p:pic>
        <p:nvPicPr>
          <p:cNvPr id="15" name="Picture 4" descr="f15-07_a_the_mouthpar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419600"/>
            <a:ext cx="4724400" cy="23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248400" y="4572000"/>
            <a:ext cx="2743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Copepods - key modern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crustacean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zooplankters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smtClean="0"/>
              <a:t>Where are the highest rates of primary production in the ocean?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828800"/>
            <a:ext cx="6705600" cy="4732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46063"/>
            <a:ext cx="8458200" cy="25733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-111" charset="2"/>
              <a:buChar char="§"/>
              <a:defRPr/>
            </a:pPr>
            <a:r>
              <a:rPr lang="en-US" b="1" dirty="0"/>
              <a:t>Primary production is generally correlated with nutrient levels</a:t>
            </a:r>
          </a:p>
          <a:p>
            <a:pPr lvl="1">
              <a:buFont typeface="Arial" pitchFamily="-111" charset="0"/>
              <a:buChar char="•"/>
              <a:defRPr/>
            </a:pPr>
            <a:r>
              <a:rPr lang="en-US" dirty="0"/>
              <a:t>Community composition (species present) depends upon specific nutrients available as well as other aspects of the </a:t>
            </a:r>
            <a:r>
              <a:rPr lang="en-US" dirty="0" smtClean="0"/>
              <a:t>environment (</a:t>
            </a:r>
            <a:r>
              <a:rPr lang="en-US" dirty="0" err="1" smtClean="0"/>
              <a:t>Biomolecule</a:t>
            </a:r>
            <a:r>
              <a:rPr lang="en-US" dirty="0" smtClean="0"/>
              <a:t> Synthesis).</a:t>
            </a:r>
          </a:p>
          <a:p>
            <a:pPr lvl="1">
              <a:buFont typeface="Arial" pitchFamily="-111" charset="0"/>
              <a:buChar char="•"/>
              <a:defRPr/>
            </a:pPr>
            <a:r>
              <a:rPr lang="en-US" dirty="0" smtClean="0"/>
              <a:t>Nutrients: N, P, Si, Fe, Dissolved Organic Material</a:t>
            </a:r>
          </a:p>
          <a:p>
            <a:pPr lvl="1">
              <a:buFont typeface="Arial" pitchFamily="-111" charset="0"/>
              <a:buChar char="•"/>
              <a:defRPr/>
            </a:pPr>
            <a:endParaRPr lang="en-US" dirty="0"/>
          </a:p>
        </p:txBody>
      </p:sp>
      <p:pic>
        <p:nvPicPr>
          <p:cNvPr id="34819" name="Picture 2" descr="Figure 02.39                                                   000000F7&#10;KM ZIP-019                     AB89E6CB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t="4762" r="52499" b="60715"/>
          <a:stretch>
            <a:fillRect/>
          </a:stretch>
        </p:blipFill>
        <p:spPr bwMode="auto">
          <a:xfrm>
            <a:off x="1905000" y="2895600"/>
            <a:ext cx="5946046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2514600" y="62484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Nybakken Fig. 2.41a, March – May,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680</Words>
  <Application>Microsoft Office PowerPoint</Application>
  <PresentationFormat>On-screen Show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Marine BioMass Production</vt:lpstr>
      <vt:lpstr>Marine food web (simplified)</vt:lpstr>
      <vt:lpstr>Phytoplankton</vt:lpstr>
      <vt:lpstr>Where are the highest rates of primary production in the ocean?</vt:lpstr>
      <vt:lpstr>Slide 9</vt:lpstr>
      <vt:lpstr>Reefs: Marine Sediment Factories</vt:lpstr>
      <vt:lpstr>Upwelling: West coast of North America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34</cp:revision>
  <dcterms:created xsi:type="dcterms:W3CDTF">2014-12-01T21:10:52Z</dcterms:created>
  <dcterms:modified xsi:type="dcterms:W3CDTF">2015-02-03T01:43:03Z</dcterms:modified>
</cp:coreProperties>
</file>