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5" r:id="rId4"/>
    <p:sldId id="301" r:id="rId5"/>
    <p:sldId id="257" r:id="rId6"/>
    <p:sldId id="305" r:id="rId7"/>
    <p:sldId id="258" r:id="rId8"/>
    <p:sldId id="306" r:id="rId9"/>
    <p:sldId id="307" r:id="rId10"/>
    <p:sldId id="294" r:id="rId11"/>
    <p:sldId id="300" r:id="rId12"/>
    <p:sldId id="302" r:id="rId13"/>
    <p:sldId id="303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D6CB-1CBC-4E99-AC0B-14390A670EC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830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INTRODUCTION TO PETROLEUM GEOLOGY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209800"/>
            <a:ext cx="6934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Application of </a:t>
            </a:r>
            <a:r>
              <a:rPr lang="en-US" sz="2600" dirty="0" err="1" smtClean="0"/>
              <a:t>Geoscience</a:t>
            </a:r>
            <a:r>
              <a:rPr lang="en-US" sz="2600" dirty="0" smtClean="0"/>
              <a:t> to the exploration and development of oil and natural gas</a:t>
            </a:r>
          </a:p>
          <a:p>
            <a:endParaRPr lang="en-US" sz="2600" dirty="0" smtClean="0"/>
          </a:p>
          <a:p>
            <a:r>
              <a:rPr lang="en-US" sz="2600" dirty="0" smtClean="0"/>
              <a:t>Oil and Gas = Naturally Occurring Hydrocarbon compounds derived from biogenic sediment</a:t>
            </a:r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572250" cy="37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534526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458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Elemental composition of crude oil by weight%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24200"/>
            <a:ext cx="5924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1750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Hydrocarbon Compounds in Petroleum:</a:t>
            </a:r>
          </a:p>
          <a:p>
            <a:endParaRPr lang="en-US" sz="2600" dirty="0" smtClean="0"/>
          </a:p>
          <a:p>
            <a:r>
              <a:rPr lang="en-US" sz="2600" dirty="0" smtClean="0"/>
              <a:t>	&gt; 200 organic carbon-based compounds </a:t>
            </a:r>
          </a:p>
          <a:p>
            <a:endParaRPr lang="en-US" sz="2600" dirty="0" smtClean="0"/>
          </a:p>
          <a:p>
            <a:pPr marL="342900" indent="-342900">
              <a:buAutoNum type="arabicPeriod"/>
            </a:pPr>
            <a:r>
              <a:rPr lang="en-US" sz="2600" dirty="0" err="1" smtClean="0"/>
              <a:t>Paraffins</a:t>
            </a:r>
            <a:r>
              <a:rPr lang="en-US" sz="2600" dirty="0" smtClean="0"/>
              <a:t>: gaseous at surface temperatures</a:t>
            </a:r>
          </a:p>
          <a:p>
            <a:pPr marL="342900" indent="-342900">
              <a:buAutoNum type="arabicPeriod"/>
            </a:pPr>
            <a:r>
              <a:rPr lang="en-US" sz="2600" dirty="0" err="1" smtClean="0"/>
              <a:t>Napthenes</a:t>
            </a:r>
            <a:r>
              <a:rPr lang="en-US" sz="2600" dirty="0" smtClean="0"/>
              <a:t>: liquid at surface temperatures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Aromatics: ring-based compounds</a:t>
            </a:r>
          </a:p>
          <a:p>
            <a:pPr marL="342900" indent="-342900">
              <a:buAutoNum type="arabicPeriod"/>
            </a:pPr>
            <a:r>
              <a:rPr lang="en-US" sz="2600" dirty="0" err="1" smtClean="0"/>
              <a:t>Asphaltics</a:t>
            </a:r>
            <a:r>
              <a:rPr lang="en-US" sz="2600" dirty="0" smtClean="0"/>
              <a:t>: heavy oil and tar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91000"/>
            <a:ext cx="57769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168" y="2133600"/>
            <a:ext cx="46308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867400" cy="28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0602"/>
          <a:stretch>
            <a:fillRect/>
          </a:stretch>
        </p:blipFill>
        <p:spPr bwMode="auto">
          <a:xfrm>
            <a:off x="685800" y="3200400"/>
            <a:ext cx="329747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5149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4099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http://www.epa.gov/esd/cmb/GeophysicsWebsite/pages/reference/_img/NewImages/Marine/Marine%20Seismic%20Cart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3133725" cy="2625554"/>
          </a:xfrm>
          <a:prstGeom prst="rect">
            <a:avLst/>
          </a:prstGeom>
          <a:noFill/>
        </p:spPr>
      </p:pic>
      <p:pic>
        <p:nvPicPr>
          <p:cNvPr id="23561" name="Picture 9" descr="Oil Field Image Galle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96824"/>
            <a:ext cx="3352800" cy="224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1"/>
            <a:ext cx="6734175" cy="570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Organic Sediment: Marine vs. Non-Marine</a:t>
            </a:r>
          </a:p>
          <a:p>
            <a:endParaRPr lang="en-US" sz="1200" dirty="0" smtClean="0"/>
          </a:p>
          <a:p>
            <a:r>
              <a:rPr lang="en-US" sz="2600" dirty="0" smtClean="0"/>
              <a:t>	Bitumen – soluble organic matter</a:t>
            </a:r>
          </a:p>
          <a:p>
            <a:r>
              <a:rPr lang="en-US" sz="2600" dirty="0" smtClean="0"/>
              <a:t>	</a:t>
            </a:r>
            <a:r>
              <a:rPr lang="en-US" sz="2600" dirty="0" err="1" smtClean="0"/>
              <a:t>Kerogen</a:t>
            </a:r>
            <a:r>
              <a:rPr lang="en-US" sz="2600" dirty="0" smtClean="0"/>
              <a:t> – insoluble organic matter</a:t>
            </a:r>
          </a:p>
          <a:p>
            <a:endParaRPr lang="en-US" sz="1200" dirty="0" smtClean="0"/>
          </a:p>
          <a:p>
            <a:r>
              <a:rPr lang="en-US" sz="2600" dirty="0" smtClean="0"/>
              <a:t>Marine Organics: algal, soft parts, petroleum generation</a:t>
            </a:r>
          </a:p>
          <a:p>
            <a:r>
              <a:rPr lang="en-US" sz="2600" dirty="0" smtClean="0"/>
              <a:t>Terrestrial Organics: woody plants, gas generation</a:t>
            </a:r>
          </a:p>
          <a:p>
            <a:r>
              <a:rPr lang="en-US" sz="2600" dirty="0" smtClean="0"/>
              <a:t>Mixed Marine-Terrestrial: waxy oil-gas mix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77021" y="3276600"/>
            <a:ext cx="886697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Conditions for petroleum accumulation:</a:t>
            </a:r>
          </a:p>
          <a:p>
            <a:endParaRPr lang="en-US" sz="2600" dirty="0" smtClean="0"/>
          </a:p>
          <a:p>
            <a:pPr marL="342900" indent="-342900">
              <a:buAutoNum type="arabicPeriod"/>
            </a:pPr>
            <a:r>
              <a:rPr lang="en-US" sz="2600" dirty="0" smtClean="0"/>
              <a:t>Organic source rock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Sediment burial and thermal maturation (heating over time)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Permeable and Porous reservoir rock to store fluids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Cap rock or impermeable seal to contain buoyant fluids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Favorable geometric arrangement between reservoir and seal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3152775" cy="367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467029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1600200"/>
            <a:ext cx="186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 Tool Drilling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539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exploration method: drill the creeks and anticlines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436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Historical Perspectives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1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1859 “Drakes Well” Titusville, Pennsylvania</a:t>
            </a:r>
            <a:endParaRPr lang="en-US" dirty="0"/>
          </a:p>
        </p:txBody>
      </p:sp>
      <p:pic>
        <p:nvPicPr>
          <p:cNvPr id="2" name="Picture 2" descr="Drake Well, August 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43000"/>
            <a:ext cx="2634573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19800" y="3200400"/>
            <a:ext cx="273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“Venango Sands Reservoir”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72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Greeks &amp; Europeans through 17</a:t>
            </a:r>
            <a:r>
              <a:rPr lang="en-US" baseline="30000" dirty="0" smtClean="0"/>
              <a:t>th</a:t>
            </a:r>
            <a:r>
              <a:rPr lang="en-US" dirty="0" smtClean="0"/>
              <a:t> century; petroleum collections at seeps and springs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639050" cy="495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8382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058150" cy="44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5867400" cy="60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2438400" y="76200"/>
            <a:ext cx="4343400" cy="670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131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19</cp:revision>
  <dcterms:created xsi:type="dcterms:W3CDTF">2014-12-01T21:10:52Z</dcterms:created>
  <dcterms:modified xsi:type="dcterms:W3CDTF">2015-01-09T23:49:06Z</dcterms:modified>
</cp:coreProperties>
</file>