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67" r:id="rId2"/>
  </p:sldIdLst>
  <p:sldSz cx="36576000" cy="28346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7" d="100"/>
          <a:sy n="27" d="100"/>
        </p:scale>
        <p:origin x="1794"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E:\College%20Classes\0-Current%20Classes%20(Winter%202018)\ES476%20Hydrology\Hydro%20Project%20Presentation\PNW%20climate%20changes%2021st%20century.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E:\College%20Classes\0-Current%20Classes%20(Winter%202018)\ES476%20Hydrology\Hydro%20Project%20Presentation\PNW%20climate%20changes%2021st%20century.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0" i="0" u="none" strike="noStrike" kern="1200" spc="0" baseline="0">
                <a:solidFill>
                  <a:schemeClr val="tx1">
                    <a:lumMod val="65000"/>
                    <a:lumOff val="35000"/>
                  </a:schemeClr>
                </a:solidFill>
                <a:latin typeface="+mn-lt"/>
                <a:ea typeface="+mn-ea"/>
                <a:cs typeface="+mn-cs"/>
              </a:defRPr>
            </a:pPr>
            <a:r>
              <a:rPr lang="en-US" sz="3600" dirty="0"/>
              <a:t>Projected </a:t>
            </a:r>
            <a:r>
              <a:rPr lang="en-US" sz="3600" dirty="0" smtClean="0"/>
              <a:t>Change </a:t>
            </a:r>
            <a:r>
              <a:rPr lang="en-US" sz="3600" dirty="0"/>
              <a:t>in </a:t>
            </a:r>
            <a:r>
              <a:rPr lang="en-US" sz="3600" dirty="0" smtClean="0"/>
              <a:t>Degrees Celsius</a:t>
            </a:r>
            <a:endParaRPr lang="en-US" sz="3600" dirty="0"/>
          </a:p>
        </c:rich>
      </c:tx>
      <c:layout/>
      <c:overlay val="0"/>
      <c:spPr>
        <a:noFill/>
        <a:ln>
          <a:noFill/>
        </a:ln>
        <a:effectLst/>
      </c:spPr>
      <c:txPr>
        <a:bodyPr rot="0" spcFirstLastPara="1" vertOverflow="ellipsis" vert="horz" wrap="square" anchor="ctr" anchorCtr="1"/>
        <a:lstStyle/>
        <a:p>
          <a:pPr>
            <a:defRPr sz="3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Sheet1!$V$25</c:f>
              <c:strCache>
                <c:ptCount val="1"/>
                <c:pt idx="0">
                  <c:v>Winter Mean</c:v>
                </c:pt>
              </c:strCache>
            </c:strRef>
          </c:tx>
          <c:spPr>
            <a:ln w="28575" cap="rnd">
              <a:solidFill>
                <a:schemeClr val="accent1"/>
              </a:solidFill>
              <a:round/>
            </a:ln>
            <a:effectLst/>
          </c:spPr>
          <c:marker>
            <c:symbol val="none"/>
          </c:marker>
          <c:cat>
            <c:numRef>
              <c:f>Sheet1!$W$24:$Z$24</c:f>
              <c:numCache>
                <c:formatCode>General</c:formatCode>
                <c:ptCount val="4"/>
                <c:pt idx="0">
                  <c:v>2000</c:v>
                </c:pt>
                <c:pt idx="1">
                  <c:v>2025</c:v>
                </c:pt>
                <c:pt idx="2">
                  <c:v>2045</c:v>
                </c:pt>
                <c:pt idx="3">
                  <c:v>2085</c:v>
                </c:pt>
              </c:numCache>
            </c:numRef>
          </c:cat>
          <c:val>
            <c:numRef>
              <c:f>Sheet1!$W$25:$Z$25</c:f>
              <c:numCache>
                <c:formatCode>0.0</c:formatCode>
                <c:ptCount val="4"/>
                <c:pt idx="0">
                  <c:v>0</c:v>
                </c:pt>
                <c:pt idx="1">
                  <c:v>1.1499999999999999</c:v>
                </c:pt>
                <c:pt idx="2">
                  <c:v>1.75</c:v>
                </c:pt>
                <c:pt idx="3">
                  <c:v>3</c:v>
                </c:pt>
              </c:numCache>
            </c:numRef>
          </c:val>
          <c:smooth val="0"/>
          <c:extLst xmlns:c16r2="http://schemas.microsoft.com/office/drawing/2015/06/chart">
            <c:ext xmlns:c16="http://schemas.microsoft.com/office/drawing/2014/chart" uri="{C3380CC4-5D6E-409C-BE32-E72D297353CC}">
              <c16:uniqueId val="{00000000-EE62-4E61-8679-D97A5FF4C06B}"/>
            </c:ext>
          </c:extLst>
        </c:ser>
        <c:ser>
          <c:idx val="1"/>
          <c:order val="1"/>
          <c:tx>
            <c:strRef>
              <c:f>Sheet1!$V$26</c:f>
              <c:strCache>
                <c:ptCount val="1"/>
                <c:pt idx="0">
                  <c:v>Spring Mean</c:v>
                </c:pt>
              </c:strCache>
            </c:strRef>
          </c:tx>
          <c:spPr>
            <a:ln w="28575" cap="rnd" cmpd="sng">
              <a:solidFill>
                <a:schemeClr val="accent6"/>
              </a:solidFill>
              <a:round/>
            </a:ln>
            <a:effectLst/>
          </c:spPr>
          <c:marker>
            <c:symbol val="none"/>
          </c:marker>
          <c:cat>
            <c:numRef>
              <c:f>Sheet1!$W$24:$Z$24</c:f>
              <c:numCache>
                <c:formatCode>General</c:formatCode>
                <c:ptCount val="4"/>
                <c:pt idx="0">
                  <c:v>2000</c:v>
                </c:pt>
                <c:pt idx="1">
                  <c:v>2025</c:v>
                </c:pt>
                <c:pt idx="2">
                  <c:v>2045</c:v>
                </c:pt>
                <c:pt idx="3">
                  <c:v>2085</c:v>
                </c:pt>
              </c:numCache>
            </c:numRef>
          </c:cat>
          <c:val>
            <c:numRef>
              <c:f>Sheet1!$W$26:$Z$26</c:f>
              <c:numCache>
                <c:formatCode>0.0</c:formatCode>
                <c:ptCount val="4"/>
                <c:pt idx="0">
                  <c:v>0</c:v>
                </c:pt>
                <c:pt idx="1">
                  <c:v>1</c:v>
                </c:pt>
                <c:pt idx="2">
                  <c:v>1.5499999999999998</c:v>
                </c:pt>
                <c:pt idx="3">
                  <c:v>2.4500000000000002</c:v>
                </c:pt>
              </c:numCache>
            </c:numRef>
          </c:val>
          <c:smooth val="0"/>
          <c:extLst xmlns:c16r2="http://schemas.microsoft.com/office/drawing/2015/06/chart">
            <c:ext xmlns:c16="http://schemas.microsoft.com/office/drawing/2014/chart" uri="{C3380CC4-5D6E-409C-BE32-E72D297353CC}">
              <c16:uniqueId val="{00000001-EE62-4E61-8679-D97A5FF4C06B}"/>
            </c:ext>
          </c:extLst>
        </c:ser>
        <c:ser>
          <c:idx val="2"/>
          <c:order val="2"/>
          <c:tx>
            <c:strRef>
              <c:f>Sheet1!$V$27</c:f>
              <c:strCache>
                <c:ptCount val="1"/>
                <c:pt idx="0">
                  <c:v>Summer Mean</c:v>
                </c:pt>
              </c:strCache>
            </c:strRef>
          </c:tx>
          <c:spPr>
            <a:ln w="28575" cap="rnd">
              <a:solidFill>
                <a:srgbClr val="C00000"/>
              </a:solidFill>
              <a:round/>
            </a:ln>
            <a:effectLst>
              <a:softEdge rad="0"/>
            </a:effectLst>
          </c:spPr>
          <c:marker>
            <c:symbol val="none"/>
          </c:marker>
          <c:cat>
            <c:numRef>
              <c:f>Sheet1!$W$24:$Z$24</c:f>
              <c:numCache>
                <c:formatCode>General</c:formatCode>
                <c:ptCount val="4"/>
                <c:pt idx="0">
                  <c:v>2000</c:v>
                </c:pt>
                <c:pt idx="1">
                  <c:v>2025</c:v>
                </c:pt>
                <c:pt idx="2">
                  <c:v>2045</c:v>
                </c:pt>
                <c:pt idx="3">
                  <c:v>2085</c:v>
                </c:pt>
              </c:numCache>
            </c:numRef>
          </c:cat>
          <c:val>
            <c:numRef>
              <c:f>Sheet1!$W$27:$Z$27</c:f>
              <c:numCache>
                <c:formatCode>0.0</c:formatCode>
                <c:ptCount val="4"/>
                <c:pt idx="0">
                  <c:v>0</c:v>
                </c:pt>
                <c:pt idx="1">
                  <c:v>1.5</c:v>
                </c:pt>
                <c:pt idx="2">
                  <c:v>2.2999999999999998</c:v>
                </c:pt>
                <c:pt idx="3">
                  <c:v>3.75</c:v>
                </c:pt>
              </c:numCache>
            </c:numRef>
          </c:val>
          <c:smooth val="0"/>
          <c:extLst xmlns:c16r2="http://schemas.microsoft.com/office/drawing/2015/06/chart">
            <c:ext xmlns:c16="http://schemas.microsoft.com/office/drawing/2014/chart" uri="{C3380CC4-5D6E-409C-BE32-E72D297353CC}">
              <c16:uniqueId val="{00000002-EE62-4E61-8679-D97A5FF4C06B}"/>
            </c:ext>
          </c:extLst>
        </c:ser>
        <c:ser>
          <c:idx val="3"/>
          <c:order val="3"/>
          <c:tx>
            <c:strRef>
              <c:f>Sheet1!$V$28</c:f>
              <c:strCache>
                <c:ptCount val="1"/>
                <c:pt idx="0">
                  <c:v>Fall Mean</c:v>
                </c:pt>
              </c:strCache>
            </c:strRef>
          </c:tx>
          <c:spPr>
            <a:ln w="28575" cap="rnd">
              <a:solidFill>
                <a:schemeClr val="accent2"/>
              </a:solidFill>
              <a:prstDash val="solid"/>
              <a:round/>
            </a:ln>
            <a:effectLst/>
          </c:spPr>
          <c:marker>
            <c:symbol val="none"/>
          </c:marker>
          <c:cat>
            <c:numRef>
              <c:f>Sheet1!$W$24:$Z$24</c:f>
              <c:numCache>
                <c:formatCode>General</c:formatCode>
                <c:ptCount val="4"/>
                <c:pt idx="0">
                  <c:v>2000</c:v>
                </c:pt>
                <c:pt idx="1">
                  <c:v>2025</c:v>
                </c:pt>
                <c:pt idx="2">
                  <c:v>2045</c:v>
                </c:pt>
                <c:pt idx="3">
                  <c:v>2085</c:v>
                </c:pt>
              </c:numCache>
            </c:numRef>
          </c:cat>
          <c:val>
            <c:numRef>
              <c:f>Sheet1!$W$28:$Z$28</c:f>
              <c:numCache>
                <c:formatCode>0.0</c:formatCode>
                <c:ptCount val="4"/>
                <c:pt idx="0">
                  <c:v>0</c:v>
                </c:pt>
                <c:pt idx="1">
                  <c:v>1.05</c:v>
                </c:pt>
                <c:pt idx="2">
                  <c:v>1.75</c:v>
                </c:pt>
                <c:pt idx="3">
                  <c:v>2.9</c:v>
                </c:pt>
              </c:numCache>
            </c:numRef>
          </c:val>
          <c:smooth val="0"/>
          <c:extLst xmlns:c16r2="http://schemas.microsoft.com/office/drawing/2015/06/chart">
            <c:ext xmlns:c16="http://schemas.microsoft.com/office/drawing/2014/chart" uri="{C3380CC4-5D6E-409C-BE32-E72D297353CC}">
              <c16:uniqueId val="{00000003-EE62-4E61-8679-D97A5FF4C06B}"/>
            </c:ext>
          </c:extLst>
        </c:ser>
        <c:ser>
          <c:idx val="4"/>
          <c:order val="4"/>
          <c:tx>
            <c:strRef>
              <c:f>Sheet1!$V$29</c:f>
              <c:strCache>
                <c:ptCount val="1"/>
              </c:strCache>
            </c:strRef>
          </c:tx>
          <c:spPr>
            <a:ln w="28575" cap="rnd">
              <a:solidFill>
                <a:schemeClr val="accent5"/>
              </a:solidFill>
              <a:round/>
            </a:ln>
            <a:effectLst/>
          </c:spPr>
          <c:marker>
            <c:symbol val="none"/>
          </c:marker>
          <c:cat>
            <c:numRef>
              <c:f>Sheet1!$W$24:$Z$24</c:f>
              <c:numCache>
                <c:formatCode>General</c:formatCode>
                <c:ptCount val="4"/>
                <c:pt idx="0">
                  <c:v>2000</c:v>
                </c:pt>
                <c:pt idx="1">
                  <c:v>2025</c:v>
                </c:pt>
                <c:pt idx="2">
                  <c:v>2045</c:v>
                </c:pt>
                <c:pt idx="3">
                  <c:v>2085</c:v>
                </c:pt>
              </c:numCache>
            </c:numRef>
          </c:cat>
          <c:val>
            <c:numRef>
              <c:f>Sheet1!$W$29:$Z$29</c:f>
              <c:numCache>
                <c:formatCode>General</c:formatCode>
                <c:ptCount val="4"/>
              </c:numCache>
            </c:numRef>
          </c:val>
          <c:smooth val="0"/>
          <c:extLst xmlns:c16r2="http://schemas.microsoft.com/office/drawing/2015/06/chart">
            <c:ext xmlns:c16="http://schemas.microsoft.com/office/drawing/2014/chart" uri="{C3380CC4-5D6E-409C-BE32-E72D297353CC}">
              <c16:uniqueId val="{00000004-EE62-4E61-8679-D97A5FF4C06B}"/>
            </c:ext>
          </c:extLst>
        </c:ser>
        <c:dLbls>
          <c:showLegendKey val="0"/>
          <c:showVal val="0"/>
          <c:showCatName val="0"/>
          <c:showSerName val="0"/>
          <c:showPercent val="0"/>
          <c:showBubbleSize val="0"/>
        </c:dLbls>
        <c:smooth val="0"/>
        <c:axId val="235590640"/>
        <c:axId val="235592320"/>
      </c:lineChart>
      <c:dateAx>
        <c:axId val="235590640"/>
        <c:scaling>
          <c:orientation val="minMax"/>
        </c:scaling>
        <c:delete val="0"/>
        <c:axPos val="b"/>
        <c:title>
          <c:tx>
            <c:rich>
              <a:bodyPr rot="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r>
                  <a:rPr lang="en-US"/>
                  <a:t>Year</a:t>
                </a:r>
              </a:p>
            </c:rich>
          </c:tx>
          <c:layout/>
          <c:overlay val="0"/>
          <c:spPr>
            <a:noFill/>
            <a:ln>
              <a:noFill/>
            </a:ln>
            <a:effectLst/>
          </c:spPr>
          <c:txPr>
            <a:bodyPr rot="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235592320"/>
        <c:crosses val="autoZero"/>
        <c:auto val="0"/>
        <c:lblOffset val="100"/>
        <c:baseTimeUnit val="days"/>
      </c:dateAx>
      <c:valAx>
        <c:axId val="23559232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r>
                  <a:rPr lang="en-US"/>
                  <a:t>Increase in degrees Celcius</a:t>
                </a:r>
              </a:p>
            </c:rich>
          </c:tx>
          <c:layout/>
          <c:overlay val="0"/>
          <c:spPr>
            <a:noFill/>
            <a:ln>
              <a:noFill/>
            </a:ln>
            <a:effectLst/>
          </c:spPr>
          <c:txPr>
            <a:bodyPr rot="-54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crossAx val="235590640"/>
        <c:crossesAt val="2000"/>
        <c:crossBetween val="between"/>
      </c:valAx>
      <c:spPr>
        <a:noFill/>
        <a:ln>
          <a:noFill/>
        </a:ln>
        <a:effectLst/>
      </c:spPr>
    </c:plotArea>
    <c:legend>
      <c:legendPos val="b"/>
      <c:legendEntry>
        <c:idx val="4"/>
        <c:delete val="1"/>
      </c:legendEntry>
      <c:layout/>
      <c:overlay val="0"/>
      <c:spPr>
        <a:noFill/>
        <a:ln>
          <a:noFill/>
        </a:ln>
        <a:effectLst/>
      </c:spPr>
      <c:txPr>
        <a:bodyPr rot="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lumMod val="95000"/>
      </a:schemeClr>
    </a:solidFill>
    <a:ln>
      <a:solidFill>
        <a:schemeClr val="tx1"/>
      </a:solidFill>
    </a:ln>
    <a:effectLst/>
  </c:spPr>
  <c:txPr>
    <a:bodyPr/>
    <a:lstStyle/>
    <a:p>
      <a:pPr>
        <a:defRPr sz="32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360" b="0" i="0" u="none" strike="noStrike" kern="1200" spc="0" baseline="0">
                <a:solidFill>
                  <a:schemeClr val="tx1">
                    <a:lumMod val="65000"/>
                    <a:lumOff val="35000"/>
                  </a:schemeClr>
                </a:solidFill>
                <a:latin typeface="+mn-lt"/>
                <a:ea typeface="+mn-ea"/>
                <a:cs typeface="+mn-cs"/>
              </a:defRPr>
            </a:pPr>
            <a:r>
              <a:rPr lang="en-US" dirty="0"/>
              <a:t>Projected </a:t>
            </a:r>
            <a:r>
              <a:rPr lang="en-US" dirty="0" smtClean="0"/>
              <a:t>Change </a:t>
            </a:r>
            <a:r>
              <a:rPr lang="en-US" dirty="0"/>
              <a:t>in Percent </a:t>
            </a:r>
            <a:r>
              <a:rPr lang="en-US" dirty="0" smtClean="0"/>
              <a:t>Precipitation</a:t>
            </a:r>
            <a:endParaRPr lang="en-US" dirty="0"/>
          </a:p>
        </c:rich>
      </c:tx>
      <c:layout/>
      <c:overlay val="0"/>
      <c:spPr>
        <a:noFill/>
        <a:ln>
          <a:noFill/>
        </a:ln>
        <a:effectLst/>
      </c:spPr>
      <c:txPr>
        <a:bodyPr rot="0" spcFirstLastPara="1" vertOverflow="ellipsis" vert="horz" wrap="square" anchor="ctr" anchorCtr="1"/>
        <a:lstStyle/>
        <a:p>
          <a:pPr>
            <a:defRPr sz="336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Sheet1!$V$42</c:f>
              <c:strCache>
                <c:ptCount val="1"/>
                <c:pt idx="0">
                  <c:v>Winter Mean</c:v>
                </c:pt>
              </c:strCache>
            </c:strRef>
          </c:tx>
          <c:spPr>
            <a:ln w="28575" cap="rnd">
              <a:solidFill>
                <a:schemeClr val="accent1"/>
              </a:solidFill>
              <a:round/>
            </a:ln>
            <a:effectLst/>
          </c:spPr>
          <c:marker>
            <c:symbol val="none"/>
          </c:marker>
          <c:cat>
            <c:numRef>
              <c:f>Sheet1!$W$41:$Z$41</c:f>
              <c:numCache>
                <c:formatCode>General</c:formatCode>
                <c:ptCount val="4"/>
                <c:pt idx="0">
                  <c:v>2000</c:v>
                </c:pt>
                <c:pt idx="1">
                  <c:v>2025</c:v>
                </c:pt>
                <c:pt idx="2">
                  <c:v>2045</c:v>
                </c:pt>
                <c:pt idx="3">
                  <c:v>2085</c:v>
                </c:pt>
              </c:numCache>
            </c:numRef>
          </c:cat>
          <c:val>
            <c:numRef>
              <c:f>Sheet1!$W$42:$Z$42</c:f>
              <c:numCache>
                <c:formatCode>0.0</c:formatCode>
                <c:ptCount val="4"/>
                <c:pt idx="0">
                  <c:v>0</c:v>
                </c:pt>
                <c:pt idx="1">
                  <c:v>1.4500000000000002</c:v>
                </c:pt>
                <c:pt idx="2">
                  <c:v>3.25</c:v>
                </c:pt>
                <c:pt idx="3">
                  <c:v>7.6</c:v>
                </c:pt>
              </c:numCache>
            </c:numRef>
          </c:val>
          <c:smooth val="0"/>
          <c:extLst xmlns:c16r2="http://schemas.microsoft.com/office/drawing/2015/06/chart">
            <c:ext xmlns:c16="http://schemas.microsoft.com/office/drawing/2014/chart" uri="{C3380CC4-5D6E-409C-BE32-E72D297353CC}">
              <c16:uniqueId val="{00000000-7E8E-4304-BE82-DB23942F9048}"/>
            </c:ext>
          </c:extLst>
        </c:ser>
        <c:ser>
          <c:idx val="1"/>
          <c:order val="1"/>
          <c:tx>
            <c:strRef>
              <c:f>Sheet1!$V$43</c:f>
              <c:strCache>
                <c:ptCount val="1"/>
                <c:pt idx="0">
                  <c:v>Spring Mean</c:v>
                </c:pt>
              </c:strCache>
            </c:strRef>
          </c:tx>
          <c:spPr>
            <a:ln w="28575" cap="rnd">
              <a:solidFill>
                <a:schemeClr val="accent6"/>
              </a:solidFill>
              <a:round/>
            </a:ln>
            <a:effectLst/>
          </c:spPr>
          <c:marker>
            <c:symbol val="none"/>
          </c:marker>
          <c:cat>
            <c:numRef>
              <c:f>Sheet1!$W$41:$Z$41</c:f>
              <c:numCache>
                <c:formatCode>General</c:formatCode>
                <c:ptCount val="4"/>
                <c:pt idx="0">
                  <c:v>2000</c:v>
                </c:pt>
                <c:pt idx="1">
                  <c:v>2025</c:v>
                </c:pt>
                <c:pt idx="2">
                  <c:v>2045</c:v>
                </c:pt>
                <c:pt idx="3">
                  <c:v>2085</c:v>
                </c:pt>
              </c:numCache>
            </c:numRef>
          </c:cat>
          <c:val>
            <c:numRef>
              <c:f>Sheet1!$W$43:$Z$43</c:f>
              <c:numCache>
                <c:formatCode>0.0</c:formatCode>
                <c:ptCount val="4"/>
                <c:pt idx="0">
                  <c:v>0</c:v>
                </c:pt>
                <c:pt idx="1">
                  <c:v>1.65</c:v>
                </c:pt>
                <c:pt idx="2">
                  <c:v>5.4499999999999993</c:v>
                </c:pt>
                <c:pt idx="3">
                  <c:v>7.65</c:v>
                </c:pt>
              </c:numCache>
            </c:numRef>
          </c:val>
          <c:smooth val="0"/>
          <c:extLst xmlns:c16r2="http://schemas.microsoft.com/office/drawing/2015/06/chart">
            <c:ext xmlns:c16="http://schemas.microsoft.com/office/drawing/2014/chart" uri="{C3380CC4-5D6E-409C-BE32-E72D297353CC}">
              <c16:uniqueId val="{00000001-7E8E-4304-BE82-DB23942F9048}"/>
            </c:ext>
          </c:extLst>
        </c:ser>
        <c:ser>
          <c:idx val="2"/>
          <c:order val="2"/>
          <c:tx>
            <c:strRef>
              <c:f>Sheet1!$V$44</c:f>
              <c:strCache>
                <c:ptCount val="1"/>
                <c:pt idx="0">
                  <c:v>Summer Mean</c:v>
                </c:pt>
              </c:strCache>
            </c:strRef>
          </c:tx>
          <c:spPr>
            <a:ln w="28575" cap="rnd">
              <a:solidFill>
                <a:srgbClr val="C00000"/>
              </a:solidFill>
              <a:round/>
            </a:ln>
            <a:effectLst/>
          </c:spPr>
          <c:marker>
            <c:symbol val="none"/>
          </c:marker>
          <c:cat>
            <c:numRef>
              <c:f>Sheet1!$W$41:$Z$41</c:f>
              <c:numCache>
                <c:formatCode>General</c:formatCode>
                <c:ptCount val="4"/>
                <c:pt idx="0">
                  <c:v>2000</c:v>
                </c:pt>
                <c:pt idx="1">
                  <c:v>2025</c:v>
                </c:pt>
                <c:pt idx="2">
                  <c:v>2045</c:v>
                </c:pt>
                <c:pt idx="3">
                  <c:v>2085</c:v>
                </c:pt>
              </c:numCache>
            </c:numRef>
          </c:cat>
          <c:val>
            <c:numRef>
              <c:f>Sheet1!$W$44:$Z$44</c:f>
              <c:numCache>
                <c:formatCode>0.0</c:formatCode>
                <c:ptCount val="4"/>
                <c:pt idx="0">
                  <c:v>0</c:v>
                </c:pt>
                <c:pt idx="1">
                  <c:v>-5.5</c:v>
                </c:pt>
                <c:pt idx="2">
                  <c:v>-8.1499999999999986</c:v>
                </c:pt>
                <c:pt idx="3">
                  <c:v>-12.8</c:v>
                </c:pt>
              </c:numCache>
            </c:numRef>
          </c:val>
          <c:smooth val="0"/>
          <c:extLst xmlns:c16r2="http://schemas.microsoft.com/office/drawing/2015/06/chart">
            <c:ext xmlns:c16="http://schemas.microsoft.com/office/drawing/2014/chart" uri="{C3380CC4-5D6E-409C-BE32-E72D297353CC}">
              <c16:uniqueId val="{00000002-7E8E-4304-BE82-DB23942F9048}"/>
            </c:ext>
          </c:extLst>
        </c:ser>
        <c:ser>
          <c:idx val="3"/>
          <c:order val="3"/>
          <c:tx>
            <c:strRef>
              <c:f>Sheet1!$V$45</c:f>
              <c:strCache>
                <c:ptCount val="1"/>
                <c:pt idx="0">
                  <c:v>Fall Mean</c:v>
                </c:pt>
              </c:strCache>
            </c:strRef>
          </c:tx>
          <c:spPr>
            <a:ln w="28575" cap="rnd">
              <a:solidFill>
                <a:schemeClr val="accent2"/>
              </a:solidFill>
              <a:round/>
            </a:ln>
            <a:effectLst/>
          </c:spPr>
          <c:marker>
            <c:symbol val="none"/>
          </c:marker>
          <c:cat>
            <c:numRef>
              <c:f>Sheet1!$W$41:$Z$41</c:f>
              <c:numCache>
                <c:formatCode>General</c:formatCode>
                <c:ptCount val="4"/>
                <c:pt idx="0">
                  <c:v>2000</c:v>
                </c:pt>
                <c:pt idx="1">
                  <c:v>2025</c:v>
                </c:pt>
                <c:pt idx="2">
                  <c:v>2045</c:v>
                </c:pt>
                <c:pt idx="3">
                  <c:v>2085</c:v>
                </c:pt>
              </c:numCache>
            </c:numRef>
          </c:cat>
          <c:val>
            <c:numRef>
              <c:f>Sheet1!$W$45:$Z$45</c:f>
              <c:numCache>
                <c:formatCode>0.0</c:formatCode>
                <c:ptCount val="4"/>
                <c:pt idx="0">
                  <c:v>0</c:v>
                </c:pt>
                <c:pt idx="1">
                  <c:v>3.8499999999999996</c:v>
                </c:pt>
                <c:pt idx="2">
                  <c:v>4.2</c:v>
                </c:pt>
                <c:pt idx="3">
                  <c:v>6.4</c:v>
                </c:pt>
              </c:numCache>
            </c:numRef>
          </c:val>
          <c:smooth val="0"/>
          <c:extLst xmlns:c16r2="http://schemas.microsoft.com/office/drawing/2015/06/chart">
            <c:ext xmlns:c16="http://schemas.microsoft.com/office/drawing/2014/chart" uri="{C3380CC4-5D6E-409C-BE32-E72D297353CC}">
              <c16:uniqueId val="{00000003-7E8E-4304-BE82-DB23942F9048}"/>
            </c:ext>
          </c:extLst>
        </c:ser>
        <c:dLbls>
          <c:showLegendKey val="0"/>
          <c:showVal val="0"/>
          <c:showCatName val="0"/>
          <c:showSerName val="0"/>
          <c:showPercent val="0"/>
          <c:showBubbleSize val="0"/>
        </c:dLbls>
        <c:smooth val="0"/>
        <c:axId val="235596240"/>
        <c:axId val="235596800"/>
      </c:lineChart>
      <c:dateAx>
        <c:axId val="235596240"/>
        <c:scaling>
          <c:orientation val="minMax"/>
        </c:scaling>
        <c:delete val="0"/>
        <c:axPos val="b"/>
        <c:title>
          <c:tx>
            <c:rich>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r>
                  <a:rPr lang="en-US"/>
                  <a:t>Year</a:t>
                </a:r>
              </a:p>
            </c:rich>
          </c:tx>
          <c:layout/>
          <c:overlay val="0"/>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235596800"/>
        <c:crosses val="autoZero"/>
        <c:auto val="0"/>
        <c:lblOffset val="100"/>
        <c:baseTimeUnit val="days"/>
      </c:dateAx>
      <c:valAx>
        <c:axId val="23559680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r>
                  <a:rPr lang="en-US"/>
                  <a:t>Percent increase in perciptation</a:t>
                </a:r>
              </a:p>
            </c:rich>
          </c:tx>
          <c:layout/>
          <c:overlay val="0"/>
          <c:spPr>
            <a:noFill/>
            <a:ln>
              <a:noFill/>
            </a:ln>
            <a:effectLst/>
          </c:spPr>
          <c:txPr>
            <a:bodyPr rot="-54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crossAx val="23559624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lumMod val="95000"/>
      </a:schemeClr>
    </a:solidFill>
    <a:ln>
      <a:solidFill>
        <a:schemeClr val="tx1"/>
      </a:solidFill>
    </a:ln>
    <a:effectLst/>
  </c:spPr>
  <c:txPr>
    <a:bodyPr/>
    <a:lstStyle/>
    <a:p>
      <a:pPr>
        <a:defRPr sz="2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numCol="1"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numCol="1" rtlCol="0"/>
          <a:lstStyle>
            <a:lvl1pPr algn="r">
              <a:defRPr sz="1200"/>
            </a:lvl1pPr>
          </a:lstStyle>
          <a:p>
            <a:fld id="{645EDD05-42B7-4AE9-AEAE-8CBC4D415CAB}" type="datetimeFigureOut">
              <a:rPr lang="en-US" smtClean="0"/>
              <a:t>2/27/2018</a:t>
            </a:fld>
            <a:endParaRPr lang="en-US"/>
          </a:p>
        </p:txBody>
      </p:sp>
      <p:sp>
        <p:nvSpPr>
          <p:cNvPr id="4" name="Slide Image Placeholder 3"/>
          <p:cNvSpPr>
            <a:spLocks noGrp="1" noRot="1" noChangeAspect="1"/>
          </p:cNvSpPr>
          <p:nvPr>
            <p:ph type="sldImg" idx="2"/>
          </p:nvPr>
        </p:nvSpPr>
        <p:spPr>
          <a:xfrm>
            <a:off x="1438275" y="1143000"/>
            <a:ext cx="3981450" cy="3086100"/>
          </a:xfrm>
          <a:prstGeom prst="rect">
            <a:avLst/>
          </a:prstGeom>
          <a:noFill/>
          <a:ln w="12700">
            <a:solidFill>
              <a:prstClr val="black"/>
            </a:solidFill>
          </a:ln>
        </p:spPr>
        <p:txBody>
          <a:bodyPr vert="horz" lIns="91440" tIns="45720" rIns="91440" bIns="45720" numCol="1"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numCol="1"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numCol="1"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numCol="1" rtlCol="0" anchor="b"/>
          <a:lstStyle>
            <a:lvl1pPr algn="r">
              <a:defRPr sz="1200"/>
            </a:lvl1pPr>
          </a:lstStyle>
          <a:p>
            <a:fld id="{5C667857-2747-41C7-8515-6F21E7B3324D}" type="slidenum">
              <a:rPr lang="en-US" smtClean="0"/>
              <a:t>‹#›</a:t>
            </a:fld>
            <a:endParaRPr lang="en-US"/>
          </a:p>
        </p:txBody>
      </p:sp>
    </p:spTree>
    <p:extLst>
      <p:ext uri="{BB962C8B-B14F-4D97-AF65-F5344CB8AC3E}">
        <p14:creationId xmlns:p14="http://schemas.microsoft.com/office/powerpoint/2010/main" val="3736047244"/>
      </p:ext>
    </p:extLst>
  </p:cSld>
  <p:clrMap bg1="lt1" tx1="dk1" bg2="lt2" tx2="dk2" accent1="accent1" accent2="accent2" accent3="accent3" accent4="accent4" accent5="accent5" accent6="accent6" hlink="hlink" folHlink="folHlink"/>
  <p:notesStyle>
    <a:lvl1pPr marL="0" algn="l" defTabSz="3160166" rtl="0" eaLnBrk="1" latinLnBrk="0" hangingPunct="1">
      <a:defRPr sz="4147" kern="1200">
        <a:solidFill>
          <a:schemeClr val="tx1"/>
        </a:solidFill>
        <a:latin typeface="+mn-lt"/>
        <a:ea typeface="+mn-ea"/>
        <a:cs typeface="+mn-cs"/>
      </a:defRPr>
    </a:lvl1pPr>
    <a:lvl2pPr marL="1580083" algn="l" defTabSz="3160166" rtl="0" eaLnBrk="1" latinLnBrk="0" hangingPunct="1">
      <a:defRPr sz="4147" kern="1200">
        <a:solidFill>
          <a:schemeClr val="tx1"/>
        </a:solidFill>
        <a:latin typeface="+mn-lt"/>
        <a:ea typeface="+mn-ea"/>
        <a:cs typeface="+mn-cs"/>
      </a:defRPr>
    </a:lvl2pPr>
    <a:lvl3pPr marL="3160166" algn="l" defTabSz="3160166" rtl="0" eaLnBrk="1" latinLnBrk="0" hangingPunct="1">
      <a:defRPr sz="4147" kern="1200">
        <a:solidFill>
          <a:schemeClr val="tx1"/>
        </a:solidFill>
        <a:latin typeface="+mn-lt"/>
        <a:ea typeface="+mn-ea"/>
        <a:cs typeface="+mn-cs"/>
      </a:defRPr>
    </a:lvl3pPr>
    <a:lvl4pPr marL="4740250" algn="l" defTabSz="3160166" rtl="0" eaLnBrk="1" latinLnBrk="0" hangingPunct="1">
      <a:defRPr sz="4147" kern="1200">
        <a:solidFill>
          <a:schemeClr val="tx1"/>
        </a:solidFill>
        <a:latin typeface="+mn-lt"/>
        <a:ea typeface="+mn-ea"/>
        <a:cs typeface="+mn-cs"/>
      </a:defRPr>
    </a:lvl4pPr>
    <a:lvl5pPr marL="6320333" algn="l" defTabSz="3160166" rtl="0" eaLnBrk="1" latinLnBrk="0" hangingPunct="1">
      <a:defRPr sz="4147" kern="1200">
        <a:solidFill>
          <a:schemeClr val="tx1"/>
        </a:solidFill>
        <a:latin typeface="+mn-lt"/>
        <a:ea typeface="+mn-ea"/>
        <a:cs typeface="+mn-cs"/>
      </a:defRPr>
    </a:lvl5pPr>
    <a:lvl6pPr marL="7900416" algn="l" defTabSz="3160166" rtl="0" eaLnBrk="1" latinLnBrk="0" hangingPunct="1">
      <a:defRPr sz="4147" kern="1200">
        <a:solidFill>
          <a:schemeClr val="tx1"/>
        </a:solidFill>
        <a:latin typeface="+mn-lt"/>
        <a:ea typeface="+mn-ea"/>
        <a:cs typeface="+mn-cs"/>
      </a:defRPr>
    </a:lvl6pPr>
    <a:lvl7pPr marL="9480499" algn="l" defTabSz="3160166" rtl="0" eaLnBrk="1" latinLnBrk="0" hangingPunct="1">
      <a:defRPr sz="4147" kern="1200">
        <a:solidFill>
          <a:schemeClr val="tx1"/>
        </a:solidFill>
        <a:latin typeface="+mn-lt"/>
        <a:ea typeface="+mn-ea"/>
        <a:cs typeface="+mn-cs"/>
      </a:defRPr>
    </a:lvl7pPr>
    <a:lvl8pPr marL="11060582" algn="l" defTabSz="3160166" rtl="0" eaLnBrk="1" latinLnBrk="0" hangingPunct="1">
      <a:defRPr sz="4147" kern="1200">
        <a:solidFill>
          <a:schemeClr val="tx1"/>
        </a:solidFill>
        <a:latin typeface="+mn-lt"/>
        <a:ea typeface="+mn-ea"/>
        <a:cs typeface="+mn-cs"/>
      </a:defRPr>
    </a:lvl8pPr>
    <a:lvl9pPr marL="12640666" algn="l" defTabSz="3160166" rtl="0" eaLnBrk="1" latinLnBrk="0" hangingPunct="1">
      <a:defRPr sz="414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639100"/>
            <a:ext cx="31089600" cy="9868747"/>
          </a:xfrm>
        </p:spPr>
        <p:txBody>
          <a:bodyPr anchor="b"/>
          <a:lstStyle>
            <a:lvl1pPr algn="ctr">
              <a:defRPr sz="24000"/>
            </a:lvl1pPr>
          </a:lstStyle>
          <a:p>
            <a:r>
              <a:rPr lang="en-US" smtClean="0"/>
              <a:t>Click to edit Master title style</a:t>
            </a:r>
            <a:endParaRPr lang="en-US" dirty="0"/>
          </a:p>
        </p:txBody>
      </p:sp>
      <p:sp>
        <p:nvSpPr>
          <p:cNvPr id="3" name="Subtitle 2"/>
          <p:cNvSpPr>
            <a:spLocks noGrp="1"/>
          </p:cNvSpPr>
          <p:nvPr>
            <p:ph type="subTitle" idx="1"/>
          </p:nvPr>
        </p:nvSpPr>
        <p:spPr>
          <a:xfrm>
            <a:off x="4572000" y="14888424"/>
            <a:ext cx="27432000" cy="6843816"/>
          </a:xfrm>
        </p:spPr>
        <p:txBody>
          <a:bodyPr/>
          <a:lstStyle>
            <a:lvl1pPr marL="0" indent="0" algn="ctr">
              <a:buNone/>
              <a:defRPr sz="9600"/>
            </a:lvl1pPr>
            <a:lvl2pPr marL="1828800" indent="0" algn="ctr">
              <a:buNone/>
              <a:defRPr sz="8000"/>
            </a:lvl2pPr>
            <a:lvl3pPr marL="3657600" indent="0" algn="ctr">
              <a:buNone/>
              <a:defRPr sz="7200"/>
            </a:lvl3pPr>
            <a:lvl4pPr marL="5486400" indent="0" algn="ctr">
              <a:buNone/>
              <a:defRPr sz="6400"/>
            </a:lvl4pPr>
            <a:lvl5pPr marL="7315200" indent="0" algn="ctr">
              <a:buNone/>
              <a:defRPr sz="6400"/>
            </a:lvl5pPr>
            <a:lvl6pPr marL="9144000" indent="0" algn="ctr">
              <a:buNone/>
              <a:defRPr sz="6400"/>
            </a:lvl6pPr>
            <a:lvl7pPr marL="10972800" indent="0" algn="ctr">
              <a:buNone/>
              <a:defRPr sz="6400"/>
            </a:lvl7pPr>
            <a:lvl8pPr marL="12801600" indent="0" algn="ctr">
              <a:buNone/>
              <a:defRPr sz="6400"/>
            </a:lvl8pPr>
            <a:lvl9pPr marL="14630400" indent="0" algn="ctr">
              <a:buNone/>
              <a:defRPr sz="64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26EEBB0-5F22-46EF-B9D2-84992ACEAEAF}" type="datetimeFigureOut">
              <a:rPr lang="en-US" smtClean="0"/>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AA0274-33CD-4EC8-9F0D-68056BB53229}" type="slidenum">
              <a:rPr lang="en-US" smtClean="0"/>
              <a:t>‹#›</a:t>
            </a:fld>
            <a:endParaRPr lang="en-US"/>
          </a:p>
        </p:txBody>
      </p:sp>
    </p:spTree>
    <p:extLst>
      <p:ext uri="{BB962C8B-B14F-4D97-AF65-F5344CB8AC3E}">
        <p14:creationId xmlns:p14="http://schemas.microsoft.com/office/powerpoint/2010/main" val="1173953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6EEBB0-5F22-46EF-B9D2-84992ACEAEAF}" type="datetimeFigureOut">
              <a:rPr lang="en-US" smtClean="0"/>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AA0274-33CD-4EC8-9F0D-68056BB53229}" type="slidenum">
              <a:rPr lang="en-US" smtClean="0"/>
              <a:t>‹#›</a:t>
            </a:fld>
            <a:endParaRPr lang="en-US"/>
          </a:p>
        </p:txBody>
      </p:sp>
    </p:spTree>
    <p:extLst>
      <p:ext uri="{BB962C8B-B14F-4D97-AF65-F5344CB8AC3E}">
        <p14:creationId xmlns:p14="http://schemas.microsoft.com/office/powerpoint/2010/main" val="465311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509183"/>
            <a:ext cx="7886700" cy="2402226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14602" y="1509183"/>
            <a:ext cx="23202900" cy="2402226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6EEBB0-5F22-46EF-B9D2-84992ACEAEAF}" type="datetimeFigureOut">
              <a:rPr lang="en-US" smtClean="0"/>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AA0274-33CD-4EC8-9F0D-68056BB53229}" type="slidenum">
              <a:rPr lang="en-US" smtClean="0"/>
              <a:t>‹#›</a:t>
            </a:fld>
            <a:endParaRPr lang="en-US"/>
          </a:p>
        </p:txBody>
      </p:sp>
    </p:spTree>
    <p:extLst>
      <p:ext uri="{BB962C8B-B14F-4D97-AF65-F5344CB8AC3E}">
        <p14:creationId xmlns:p14="http://schemas.microsoft.com/office/powerpoint/2010/main" val="2160172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6EEBB0-5F22-46EF-B9D2-84992ACEAEAF}" type="datetimeFigureOut">
              <a:rPr lang="en-US" smtClean="0"/>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AA0274-33CD-4EC8-9F0D-68056BB53229}" type="slidenum">
              <a:rPr lang="en-US" smtClean="0"/>
              <a:t>‹#›</a:t>
            </a:fld>
            <a:endParaRPr lang="en-US"/>
          </a:p>
        </p:txBody>
      </p:sp>
    </p:spTree>
    <p:extLst>
      <p:ext uri="{BB962C8B-B14F-4D97-AF65-F5344CB8AC3E}">
        <p14:creationId xmlns:p14="http://schemas.microsoft.com/office/powerpoint/2010/main" val="1716493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7066923"/>
            <a:ext cx="31546800" cy="11791313"/>
          </a:xfrm>
        </p:spPr>
        <p:txBody>
          <a:bodyPr anchor="b"/>
          <a:lstStyle>
            <a:lvl1pPr>
              <a:defRPr sz="24000"/>
            </a:lvl1pPr>
          </a:lstStyle>
          <a:p>
            <a:r>
              <a:rPr lang="en-US" smtClean="0"/>
              <a:t>Click to edit Master title style</a:t>
            </a:r>
            <a:endParaRPr lang="en-US" dirty="0"/>
          </a:p>
        </p:txBody>
      </p:sp>
      <p:sp>
        <p:nvSpPr>
          <p:cNvPr id="3" name="Text Placeholder 2"/>
          <p:cNvSpPr>
            <a:spLocks noGrp="1"/>
          </p:cNvSpPr>
          <p:nvPr>
            <p:ph type="body" idx="1"/>
          </p:nvPr>
        </p:nvSpPr>
        <p:spPr>
          <a:xfrm>
            <a:off x="2495552" y="18969787"/>
            <a:ext cx="31546800" cy="6200773"/>
          </a:xfrm>
        </p:spPr>
        <p:txBody>
          <a:bodyPr/>
          <a:lstStyle>
            <a:lvl1pPr marL="0" indent="0">
              <a:buNone/>
              <a:defRPr sz="9600">
                <a:solidFill>
                  <a:schemeClr val="tx1"/>
                </a:solidFill>
              </a:defRPr>
            </a:lvl1pPr>
            <a:lvl2pPr marL="1828800" indent="0">
              <a:buNone/>
              <a:defRPr sz="8000">
                <a:solidFill>
                  <a:schemeClr val="tx1">
                    <a:tint val="75000"/>
                  </a:schemeClr>
                </a:solidFill>
              </a:defRPr>
            </a:lvl2pPr>
            <a:lvl3pPr marL="3657600" indent="0">
              <a:buNone/>
              <a:defRPr sz="7200">
                <a:solidFill>
                  <a:schemeClr val="tx1">
                    <a:tint val="75000"/>
                  </a:schemeClr>
                </a:solidFill>
              </a:defRPr>
            </a:lvl3pPr>
            <a:lvl4pPr marL="5486400" indent="0">
              <a:buNone/>
              <a:defRPr sz="6400">
                <a:solidFill>
                  <a:schemeClr val="tx1">
                    <a:tint val="75000"/>
                  </a:schemeClr>
                </a:solidFill>
              </a:defRPr>
            </a:lvl4pPr>
            <a:lvl5pPr marL="7315200" indent="0">
              <a:buNone/>
              <a:defRPr sz="6400">
                <a:solidFill>
                  <a:schemeClr val="tx1">
                    <a:tint val="75000"/>
                  </a:schemeClr>
                </a:solidFill>
              </a:defRPr>
            </a:lvl5pPr>
            <a:lvl6pPr marL="9144000" indent="0">
              <a:buNone/>
              <a:defRPr sz="6400">
                <a:solidFill>
                  <a:schemeClr val="tx1">
                    <a:tint val="75000"/>
                  </a:schemeClr>
                </a:solidFill>
              </a:defRPr>
            </a:lvl6pPr>
            <a:lvl7pPr marL="10972800" indent="0">
              <a:buNone/>
              <a:defRPr sz="6400">
                <a:solidFill>
                  <a:schemeClr val="tx1">
                    <a:tint val="75000"/>
                  </a:schemeClr>
                </a:solidFill>
              </a:defRPr>
            </a:lvl7pPr>
            <a:lvl8pPr marL="12801600" indent="0">
              <a:buNone/>
              <a:defRPr sz="6400">
                <a:solidFill>
                  <a:schemeClr val="tx1">
                    <a:tint val="75000"/>
                  </a:schemeClr>
                </a:solidFill>
              </a:defRPr>
            </a:lvl8pPr>
            <a:lvl9pPr marL="14630400" indent="0">
              <a:buNone/>
              <a:defRPr sz="6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26EEBB0-5F22-46EF-B9D2-84992ACEAEAF}" type="datetimeFigureOut">
              <a:rPr lang="en-US" smtClean="0"/>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AA0274-33CD-4EC8-9F0D-68056BB53229}" type="slidenum">
              <a:rPr lang="en-US" smtClean="0"/>
              <a:t>‹#›</a:t>
            </a:fld>
            <a:endParaRPr lang="en-US"/>
          </a:p>
        </p:txBody>
      </p:sp>
    </p:spTree>
    <p:extLst>
      <p:ext uri="{BB962C8B-B14F-4D97-AF65-F5344CB8AC3E}">
        <p14:creationId xmlns:p14="http://schemas.microsoft.com/office/powerpoint/2010/main" val="300738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14600" y="7545917"/>
            <a:ext cx="15544800" cy="1798553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8516600" y="7545917"/>
            <a:ext cx="15544800" cy="1798553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26EEBB0-5F22-46EF-B9D2-84992ACEAEAF}" type="datetimeFigureOut">
              <a:rPr lang="en-US" smtClean="0"/>
              <a:t>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AA0274-33CD-4EC8-9F0D-68056BB53229}" type="slidenum">
              <a:rPr lang="en-US" smtClean="0"/>
              <a:t>‹#›</a:t>
            </a:fld>
            <a:endParaRPr lang="en-US"/>
          </a:p>
        </p:txBody>
      </p:sp>
    </p:spTree>
    <p:extLst>
      <p:ext uri="{BB962C8B-B14F-4D97-AF65-F5344CB8AC3E}">
        <p14:creationId xmlns:p14="http://schemas.microsoft.com/office/powerpoint/2010/main" val="3395271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509189"/>
            <a:ext cx="31546800" cy="547899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519368" y="6948807"/>
            <a:ext cx="15473360" cy="3405503"/>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smtClean="0"/>
              <a:t>Edit Master text styles</a:t>
            </a:r>
          </a:p>
        </p:txBody>
      </p:sp>
      <p:sp>
        <p:nvSpPr>
          <p:cNvPr id="4" name="Content Placeholder 3"/>
          <p:cNvSpPr>
            <a:spLocks noGrp="1"/>
          </p:cNvSpPr>
          <p:nvPr>
            <p:ph sz="half" idx="2"/>
          </p:nvPr>
        </p:nvSpPr>
        <p:spPr>
          <a:xfrm>
            <a:off x="2519368" y="10354310"/>
            <a:ext cx="15473360" cy="1522963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8516602" y="6948807"/>
            <a:ext cx="15549564" cy="3405503"/>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smtClean="0"/>
              <a:t>Edit Master text styles</a:t>
            </a:r>
          </a:p>
        </p:txBody>
      </p:sp>
      <p:sp>
        <p:nvSpPr>
          <p:cNvPr id="6" name="Content Placeholder 5"/>
          <p:cNvSpPr>
            <a:spLocks noGrp="1"/>
          </p:cNvSpPr>
          <p:nvPr>
            <p:ph sz="quarter" idx="4"/>
          </p:nvPr>
        </p:nvSpPr>
        <p:spPr>
          <a:xfrm>
            <a:off x="18516602" y="10354310"/>
            <a:ext cx="15549564" cy="1522963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26EEBB0-5F22-46EF-B9D2-84992ACEAEAF}" type="datetimeFigureOut">
              <a:rPr lang="en-US" smtClean="0"/>
              <a:t>2/27/2018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AA0274-33CD-4EC8-9F0D-68056BB53229}" type="slidenum">
              <a:rPr lang="en-US" smtClean="0"/>
              <a:t>‹#›</a:t>
            </a:fld>
            <a:endParaRPr lang="en-US"/>
          </a:p>
        </p:txBody>
      </p:sp>
    </p:spTree>
    <p:extLst>
      <p:ext uri="{BB962C8B-B14F-4D97-AF65-F5344CB8AC3E}">
        <p14:creationId xmlns:p14="http://schemas.microsoft.com/office/powerpoint/2010/main" val="2238708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26EEBB0-5F22-46EF-B9D2-84992ACEAEAF}" type="datetimeFigureOut">
              <a:rPr lang="en-US" smtClean="0"/>
              <a:t>2/27/2018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AA0274-33CD-4EC8-9F0D-68056BB53229}" type="slidenum">
              <a:rPr lang="en-US" smtClean="0"/>
              <a:t>‹#›</a:t>
            </a:fld>
            <a:endParaRPr lang="en-US"/>
          </a:p>
        </p:txBody>
      </p:sp>
    </p:spTree>
    <p:extLst>
      <p:ext uri="{BB962C8B-B14F-4D97-AF65-F5344CB8AC3E}">
        <p14:creationId xmlns:p14="http://schemas.microsoft.com/office/powerpoint/2010/main" val="3740449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6EEBB0-5F22-46EF-B9D2-84992ACEAEAF}" type="datetimeFigureOut">
              <a:rPr lang="en-US" smtClean="0"/>
              <a:t>2/27/2018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AA0274-33CD-4EC8-9F0D-68056BB53229}" type="slidenum">
              <a:rPr lang="en-US" smtClean="0"/>
              <a:t>‹#›</a:t>
            </a:fld>
            <a:endParaRPr lang="en-US"/>
          </a:p>
        </p:txBody>
      </p:sp>
    </p:spTree>
    <p:extLst>
      <p:ext uri="{BB962C8B-B14F-4D97-AF65-F5344CB8AC3E}">
        <p14:creationId xmlns:p14="http://schemas.microsoft.com/office/powerpoint/2010/main" val="4044806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889760"/>
            <a:ext cx="11796712" cy="6614160"/>
          </a:xfrm>
        </p:spPr>
        <p:txBody>
          <a:bodyPr anchor="b"/>
          <a:lstStyle>
            <a:lvl1pPr>
              <a:defRPr sz="12800"/>
            </a:lvl1pPr>
          </a:lstStyle>
          <a:p>
            <a:r>
              <a:rPr lang="en-US" smtClean="0"/>
              <a:t>Click to edit Master title style</a:t>
            </a:r>
            <a:endParaRPr lang="en-US" dirty="0"/>
          </a:p>
        </p:txBody>
      </p:sp>
      <p:sp>
        <p:nvSpPr>
          <p:cNvPr id="3" name="Content Placeholder 2"/>
          <p:cNvSpPr>
            <a:spLocks noGrp="1"/>
          </p:cNvSpPr>
          <p:nvPr>
            <p:ph idx="1"/>
          </p:nvPr>
        </p:nvSpPr>
        <p:spPr>
          <a:xfrm>
            <a:off x="15549564" y="4081363"/>
            <a:ext cx="18516600" cy="20144317"/>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19364" y="8503920"/>
            <a:ext cx="11796712" cy="15754564"/>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smtClean="0"/>
              <a:t>Edit Master text styles</a:t>
            </a:r>
          </a:p>
        </p:txBody>
      </p:sp>
      <p:sp>
        <p:nvSpPr>
          <p:cNvPr id="5" name="Date Placeholder 4"/>
          <p:cNvSpPr>
            <a:spLocks noGrp="1"/>
          </p:cNvSpPr>
          <p:nvPr>
            <p:ph type="dt" sz="half" idx="10"/>
          </p:nvPr>
        </p:nvSpPr>
        <p:spPr/>
        <p:txBody>
          <a:bodyPr/>
          <a:lstStyle/>
          <a:p>
            <a:fld id="{126EEBB0-5F22-46EF-B9D2-84992ACEAEAF}" type="datetimeFigureOut">
              <a:rPr lang="en-US" smtClean="0"/>
              <a:t>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AA0274-33CD-4EC8-9F0D-68056BB53229}" type="slidenum">
              <a:rPr lang="en-US" smtClean="0"/>
              <a:t>‹#›</a:t>
            </a:fld>
            <a:endParaRPr lang="en-US"/>
          </a:p>
        </p:txBody>
      </p:sp>
    </p:spTree>
    <p:extLst>
      <p:ext uri="{BB962C8B-B14F-4D97-AF65-F5344CB8AC3E}">
        <p14:creationId xmlns:p14="http://schemas.microsoft.com/office/powerpoint/2010/main" val="2956344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889760"/>
            <a:ext cx="11796712" cy="6614160"/>
          </a:xfrm>
        </p:spPr>
        <p:txBody>
          <a:bodyPr anchor="b"/>
          <a:lstStyle>
            <a:lvl1pPr>
              <a:defRPr sz="1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549564" y="4081363"/>
            <a:ext cx="18516600" cy="20144317"/>
          </a:xfrm>
        </p:spPr>
        <p:txBody>
          <a:bodyPr anchor="t"/>
          <a:lstStyle>
            <a:lvl1pPr marL="0" indent="0">
              <a:buNone/>
              <a:defRPr sz="12800"/>
            </a:lvl1pPr>
            <a:lvl2pPr marL="1828800" indent="0">
              <a:buNone/>
              <a:defRPr sz="11200"/>
            </a:lvl2pPr>
            <a:lvl3pPr marL="3657600" indent="0">
              <a:buNone/>
              <a:defRPr sz="9600"/>
            </a:lvl3pPr>
            <a:lvl4pPr marL="5486400" indent="0">
              <a:buNone/>
              <a:defRPr sz="8000"/>
            </a:lvl4pPr>
            <a:lvl5pPr marL="7315200" indent="0">
              <a:buNone/>
              <a:defRPr sz="8000"/>
            </a:lvl5pPr>
            <a:lvl6pPr marL="9144000" indent="0">
              <a:buNone/>
              <a:defRPr sz="8000"/>
            </a:lvl6pPr>
            <a:lvl7pPr marL="10972800" indent="0">
              <a:buNone/>
              <a:defRPr sz="8000"/>
            </a:lvl7pPr>
            <a:lvl8pPr marL="12801600" indent="0">
              <a:buNone/>
              <a:defRPr sz="8000"/>
            </a:lvl8pPr>
            <a:lvl9pPr marL="14630400" indent="0">
              <a:buNone/>
              <a:defRPr sz="8000"/>
            </a:lvl9pPr>
          </a:lstStyle>
          <a:p>
            <a:r>
              <a:rPr lang="en-US" smtClean="0"/>
              <a:t>Click icon to add picture</a:t>
            </a:r>
            <a:endParaRPr lang="en-US" dirty="0"/>
          </a:p>
        </p:txBody>
      </p:sp>
      <p:sp>
        <p:nvSpPr>
          <p:cNvPr id="4" name="Text Placeholder 3"/>
          <p:cNvSpPr>
            <a:spLocks noGrp="1"/>
          </p:cNvSpPr>
          <p:nvPr>
            <p:ph type="body" sz="half" idx="2"/>
          </p:nvPr>
        </p:nvSpPr>
        <p:spPr>
          <a:xfrm>
            <a:off x="2519364" y="8503920"/>
            <a:ext cx="11796712" cy="15754564"/>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smtClean="0"/>
              <a:t>Edit Master text styles</a:t>
            </a:r>
          </a:p>
        </p:txBody>
      </p:sp>
      <p:sp>
        <p:nvSpPr>
          <p:cNvPr id="5" name="Date Placeholder 4"/>
          <p:cNvSpPr>
            <a:spLocks noGrp="1"/>
          </p:cNvSpPr>
          <p:nvPr>
            <p:ph type="dt" sz="half" idx="10"/>
          </p:nvPr>
        </p:nvSpPr>
        <p:spPr/>
        <p:txBody>
          <a:bodyPr/>
          <a:lstStyle/>
          <a:p>
            <a:fld id="{126EEBB0-5F22-46EF-B9D2-84992ACEAEAF}" type="datetimeFigureOut">
              <a:rPr lang="en-US" smtClean="0"/>
              <a:t>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AA0274-33CD-4EC8-9F0D-68056BB53229}" type="slidenum">
              <a:rPr lang="en-US" smtClean="0"/>
              <a:t>‹#›</a:t>
            </a:fld>
            <a:endParaRPr lang="en-US"/>
          </a:p>
        </p:txBody>
      </p:sp>
    </p:spTree>
    <p:extLst>
      <p:ext uri="{BB962C8B-B14F-4D97-AF65-F5344CB8AC3E}">
        <p14:creationId xmlns:p14="http://schemas.microsoft.com/office/powerpoint/2010/main" val="1079303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509189"/>
            <a:ext cx="31546800" cy="547899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14600" y="7545917"/>
            <a:ext cx="31546800" cy="1798553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514600" y="26272920"/>
            <a:ext cx="8229600" cy="1509183"/>
          </a:xfrm>
          <a:prstGeom prst="rect">
            <a:avLst/>
          </a:prstGeom>
        </p:spPr>
        <p:txBody>
          <a:bodyPr vert="horz" lIns="91440" tIns="45720" rIns="91440" bIns="45720" rtlCol="0" anchor="ctr"/>
          <a:lstStyle>
            <a:lvl1pPr algn="l">
              <a:defRPr sz="4800">
                <a:solidFill>
                  <a:schemeClr val="tx1">
                    <a:tint val="75000"/>
                  </a:schemeClr>
                </a:solidFill>
              </a:defRPr>
            </a:lvl1pPr>
          </a:lstStyle>
          <a:p>
            <a:fld id="{126EEBB0-5F22-46EF-B9D2-84992ACEAEAF}" type="datetimeFigureOut">
              <a:rPr lang="en-US" smtClean="0"/>
              <a:t>2/27/2018</a:t>
            </a:fld>
            <a:endParaRPr lang="en-US"/>
          </a:p>
        </p:txBody>
      </p:sp>
      <p:sp>
        <p:nvSpPr>
          <p:cNvPr id="5" name="Footer Placeholder 4"/>
          <p:cNvSpPr>
            <a:spLocks noGrp="1"/>
          </p:cNvSpPr>
          <p:nvPr>
            <p:ph type="ftr" sz="quarter" idx="3"/>
          </p:nvPr>
        </p:nvSpPr>
        <p:spPr>
          <a:xfrm>
            <a:off x="12115800" y="26272920"/>
            <a:ext cx="12344400" cy="1509183"/>
          </a:xfrm>
          <a:prstGeom prst="rect">
            <a:avLst/>
          </a:prstGeom>
        </p:spPr>
        <p:txBody>
          <a:bodyPr vert="horz" lIns="91440" tIns="45720" rIns="91440" bIns="45720" rtlCol="0" anchor="ctr"/>
          <a:lstStyle>
            <a:lvl1pPr algn="ctr">
              <a:defRPr sz="4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5831800" y="26272920"/>
            <a:ext cx="8229600" cy="1509183"/>
          </a:xfrm>
          <a:prstGeom prst="rect">
            <a:avLst/>
          </a:prstGeom>
        </p:spPr>
        <p:txBody>
          <a:bodyPr vert="horz" lIns="91440" tIns="45720" rIns="91440" bIns="45720" rtlCol="0" anchor="ctr"/>
          <a:lstStyle>
            <a:lvl1pPr algn="r">
              <a:defRPr sz="4800">
                <a:solidFill>
                  <a:schemeClr val="tx1">
                    <a:tint val="75000"/>
                  </a:schemeClr>
                </a:solidFill>
              </a:defRPr>
            </a:lvl1pPr>
          </a:lstStyle>
          <a:p>
            <a:fld id="{E0AA0274-33CD-4EC8-9F0D-68056BB53229}" type="slidenum">
              <a:rPr lang="en-US" smtClean="0"/>
              <a:t>‹#›</a:t>
            </a:fld>
            <a:endParaRPr lang="en-US"/>
          </a:p>
        </p:txBody>
      </p:sp>
    </p:spTree>
    <p:extLst>
      <p:ext uri="{BB962C8B-B14F-4D97-AF65-F5344CB8AC3E}">
        <p14:creationId xmlns:p14="http://schemas.microsoft.com/office/powerpoint/2010/main" val="28292396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657600" rtl="0" eaLnBrk="1" latinLnBrk="0" hangingPunct="1">
        <a:lnSpc>
          <a:spcPct val="90000"/>
        </a:lnSpc>
        <a:spcBef>
          <a:spcPct val="0"/>
        </a:spcBef>
        <a:buNone/>
        <a:defRPr sz="17600" kern="1200">
          <a:solidFill>
            <a:schemeClr val="tx1"/>
          </a:solidFill>
          <a:latin typeface="+mj-lt"/>
          <a:ea typeface="+mj-ea"/>
          <a:cs typeface="+mj-cs"/>
        </a:defRPr>
      </a:lvl1pPr>
    </p:titleStyle>
    <p:bodyStyle>
      <a:lvl1pPr marL="914400" indent="-914400" algn="l" defTabSz="3657600" rtl="0" eaLnBrk="1" latinLnBrk="0" hangingPunct="1">
        <a:lnSpc>
          <a:spcPct val="90000"/>
        </a:lnSpc>
        <a:spcBef>
          <a:spcPts val="4000"/>
        </a:spcBef>
        <a:buFont typeface="Arial" panose="020B0604020202020204" pitchFamily="34" charset="0"/>
        <a:buChar char="•"/>
        <a:defRPr sz="11200" kern="1200">
          <a:solidFill>
            <a:schemeClr val="tx1"/>
          </a:solidFill>
          <a:latin typeface="+mn-lt"/>
          <a:ea typeface="+mn-ea"/>
          <a:cs typeface="+mn-cs"/>
        </a:defRPr>
      </a:lvl1pPr>
      <a:lvl2pPr marL="2743200" indent="-914400" algn="l" defTabSz="3657600" rtl="0" eaLnBrk="1" latinLnBrk="0" hangingPunct="1">
        <a:lnSpc>
          <a:spcPct val="90000"/>
        </a:lnSpc>
        <a:spcBef>
          <a:spcPts val="2000"/>
        </a:spcBef>
        <a:buFont typeface="Arial" panose="020B0604020202020204" pitchFamily="34" charset="0"/>
        <a:buChar char="•"/>
        <a:defRPr sz="9600" kern="1200">
          <a:solidFill>
            <a:schemeClr val="tx1"/>
          </a:solidFill>
          <a:latin typeface="+mn-lt"/>
          <a:ea typeface="+mn-ea"/>
          <a:cs typeface="+mn-cs"/>
        </a:defRPr>
      </a:lvl2pPr>
      <a:lvl3pPr marL="4572000" indent="-914400" algn="l" defTabSz="3657600" rtl="0" eaLnBrk="1" latinLnBrk="0" hangingPunct="1">
        <a:lnSpc>
          <a:spcPct val="90000"/>
        </a:lnSpc>
        <a:spcBef>
          <a:spcPts val="2000"/>
        </a:spcBef>
        <a:buFont typeface="Arial" panose="020B0604020202020204" pitchFamily="34" charset="0"/>
        <a:buChar char="•"/>
        <a:defRPr sz="8000" kern="1200">
          <a:solidFill>
            <a:schemeClr val="tx1"/>
          </a:solidFill>
          <a:latin typeface="+mn-lt"/>
          <a:ea typeface="+mn-ea"/>
          <a:cs typeface="+mn-cs"/>
        </a:defRPr>
      </a:lvl3pPr>
      <a:lvl4pPr marL="6400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4pPr>
      <a:lvl5pPr marL="82296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5pPr>
      <a:lvl6pPr marL="100584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72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60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p:bodyStyle>
    <p:other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111804" y="1963998"/>
            <a:ext cx="21946047" cy="2782597"/>
          </a:xfrm>
          <a:solidFill>
            <a:schemeClr val="accent4">
              <a:lumMod val="40000"/>
              <a:lumOff val="60000"/>
            </a:schemeClr>
          </a:solidFill>
          <a:ln>
            <a:solidFill>
              <a:schemeClr val="tx1"/>
            </a:solidFill>
          </a:ln>
        </p:spPr>
        <p:txBody>
          <a:bodyPr>
            <a:normAutofit/>
          </a:bodyPr>
          <a:lstStyle/>
          <a:p>
            <a:r>
              <a:rPr lang="en-US" sz="8000" dirty="0"/>
              <a:t>Projecting future climate of the Pacific </a:t>
            </a:r>
            <a:r>
              <a:rPr lang="en-US" sz="8000" dirty="0" smtClean="0"/>
              <a:t>Northwest</a:t>
            </a:r>
            <a:r>
              <a:rPr lang="en-US" sz="6000" dirty="0" smtClean="0"/>
              <a:t/>
            </a:r>
            <a:br>
              <a:rPr lang="en-US" sz="6000" dirty="0" smtClean="0"/>
            </a:br>
            <a:r>
              <a:rPr lang="en-US" sz="4800" dirty="0" smtClean="0"/>
              <a:t>Kyler </a:t>
            </a:r>
            <a:r>
              <a:rPr lang="en-US" sz="4800" dirty="0" err="1" smtClean="0"/>
              <a:t>Freilinger</a:t>
            </a:r>
            <a:r>
              <a:rPr lang="en-US" sz="4800" dirty="0" smtClean="0"/>
              <a:t>, Western Oregon University</a:t>
            </a:r>
            <a:br>
              <a:rPr lang="en-US" sz="4800" dirty="0" smtClean="0"/>
            </a:br>
            <a:r>
              <a:rPr lang="en-US" sz="4800" dirty="0" smtClean="0"/>
              <a:t>email: kyler.freilinger@gmail.com</a:t>
            </a:r>
            <a:endParaRPr lang="en-US" sz="4800" dirty="0"/>
          </a:p>
        </p:txBody>
      </p:sp>
      <p:grpSp>
        <p:nvGrpSpPr>
          <p:cNvPr id="9" name="Group 8"/>
          <p:cNvGrpSpPr/>
          <p:nvPr/>
        </p:nvGrpSpPr>
        <p:grpSpPr>
          <a:xfrm>
            <a:off x="1536192" y="6529836"/>
            <a:ext cx="10487508" cy="5312907"/>
            <a:chOff x="1207008" y="6676140"/>
            <a:chExt cx="10487508" cy="5312907"/>
          </a:xfrm>
        </p:grpSpPr>
        <p:sp>
          <p:nvSpPr>
            <p:cNvPr id="12" name="TextBox 11"/>
            <p:cNvSpPr txBox="1"/>
            <p:nvPr/>
          </p:nvSpPr>
          <p:spPr>
            <a:xfrm>
              <a:off x="1207008" y="6676140"/>
              <a:ext cx="10487508" cy="830997"/>
            </a:xfrm>
            <a:prstGeom prst="rect">
              <a:avLst/>
            </a:prstGeom>
            <a:solidFill>
              <a:schemeClr val="accent1">
                <a:lumMod val="20000"/>
                <a:lumOff val="80000"/>
              </a:schemeClr>
            </a:solidFill>
            <a:ln>
              <a:solidFill>
                <a:schemeClr val="tx1"/>
              </a:solidFill>
            </a:ln>
          </p:spPr>
          <p:txBody>
            <a:bodyPr wrap="square" rtlCol="0">
              <a:spAutoFit/>
            </a:bodyPr>
            <a:lstStyle/>
            <a:p>
              <a:r>
                <a:rPr lang="en-US" sz="4800" b="1" dirty="0" smtClean="0"/>
                <a:t>Introduction</a:t>
              </a:r>
              <a:endParaRPr lang="en-US" sz="4800" b="1" dirty="0"/>
            </a:p>
          </p:txBody>
        </p:sp>
        <p:sp>
          <p:nvSpPr>
            <p:cNvPr id="13" name="TextBox 12"/>
            <p:cNvSpPr txBox="1"/>
            <p:nvPr/>
          </p:nvSpPr>
          <p:spPr>
            <a:xfrm>
              <a:off x="1217016" y="7495819"/>
              <a:ext cx="10477500" cy="4493228"/>
            </a:xfrm>
            <a:prstGeom prst="rect">
              <a:avLst/>
            </a:prstGeom>
            <a:noFill/>
            <a:ln>
              <a:solidFill>
                <a:schemeClr val="tx1"/>
              </a:solidFill>
            </a:ln>
          </p:spPr>
          <p:txBody>
            <a:bodyPr wrap="square" rtlCol="0">
              <a:spAutoFit/>
            </a:bodyPr>
            <a:lstStyle/>
            <a:p>
              <a:r>
                <a:rPr lang="en-US" sz="4000" dirty="0" smtClean="0"/>
                <a:t>The </a:t>
              </a:r>
              <a:r>
                <a:rPr lang="en-US" sz="4000" dirty="0"/>
                <a:t>topic at hand is making future climate predictions. The predictions will be made using Global Climate Models (GCMs). The GMCs will be evaluated using detailed measurements. They will be used to predict the climatic condition of the Pacific Northwest (PNW) in the 21st century, using data from the 20th century</a:t>
              </a:r>
              <a:r>
                <a:rPr lang="en-US" sz="4000" dirty="0" smtClean="0"/>
                <a:t>.</a:t>
              </a:r>
              <a:endParaRPr lang="en-US" sz="4000" dirty="0"/>
            </a:p>
          </p:txBody>
        </p:sp>
      </p:grpSp>
      <p:grpSp>
        <p:nvGrpSpPr>
          <p:cNvPr id="11" name="Group 10"/>
          <p:cNvGrpSpPr/>
          <p:nvPr/>
        </p:nvGrpSpPr>
        <p:grpSpPr>
          <a:xfrm>
            <a:off x="12942774" y="6573556"/>
            <a:ext cx="10809573" cy="4092720"/>
            <a:chOff x="12942774" y="6573556"/>
            <a:chExt cx="10809573" cy="4092720"/>
          </a:xfrm>
        </p:grpSpPr>
        <p:sp>
          <p:nvSpPr>
            <p:cNvPr id="21" name="TextBox 20"/>
            <p:cNvSpPr txBox="1"/>
            <p:nvPr/>
          </p:nvSpPr>
          <p:spPr>
            <a:xfrm>
              <a:off x="12942774" y="6573556"/>
              <a:ext cx="10809573" cy="830996"/>
            </a:xfrm>
            <a:prstGeom prst="rect">
              <a:avLst/>
            </a:prstGeom>
            <a:solidFill>
              <a:schemeClr val="accent1">
                <a:lumMod val="20000"/>
                <a:lumOff val="80000"/>
              </a:schemeClr>
            </a:solidFill>
            <a:ln>
              <a:solidFill>
                <a:schemeClr val="tx1"/>
              </a:solidFill>
            </a:ln>
          </p:spPr>
          <p:txBody>
            <a:bodyPr wrap="square" rtlCol="0">
              <a:spAutoFit/>
            </a:bodyPr>
            <a:lstStyle/>
            <a:p>
              <a:r>
                <a:rPr lang="en-US" sz="4800" b="1" dirty="0"/>
                <a:t>Evaluating Global Climate Models</a:t>
              </a:r>
            </a:p>
          </p:txBody>
        </p:sp>
        <p:sp>
          <p:nvSpPr>
            <p:cNvPr id="22" name="TextBox 21"/>
            <p:cNvSpPr txBox="1"/>
            <p:nvPr/>
          </p:nvSpPr>
          <p:spPr>
            <a:xfrm>
              <a:off x="12942774" y="7373067"/>
              <a:ext cx="10809573" cy="3293209"/>
            </a:xfrm>
            <a:prstGeom prst="rect">
              <a:avLst/>
            </a:prstGeom>
            <a:noFill/>
            <a:ln>
              <a:solidFill>
                <a:schemeClr val="tx1"/>
              </a:solidFill>
            </a:ln>
          </p:spPr>
          <p:txBody>
            <a:bodyPr wrap="square" rtlCol="0">
              <a:spAutoFit/>
            </a:bodyPr>
            <a:lstStyle/>
            <a:p>
              <a:r>
                <a:rPr lang="en-US" sz="4000" dirty="0"/>
                <a:t>To evaluate models, the models are used to try and recreate a past </a:t>
              </a:r>
              <a:r>
                <a:rPr lang="en-US" sz="4000" dirty="0" smtClean="0"/>
                <a:t>climate. For </a:t>
              </a:r>
              <a:r>
                <a:rPr lang="en-US" sz="4000" dirty="0"/>
                <a:t>our purposes this is the climate of the PNW in the 20</a:t>
              </a:r>
              <a:r>
                <a:rPr lang="en-US" sz="4000" baseline="30000" dirty="0"/>
                <a:t>th</a:t>
              </a:r>
              <a:r>
                <a:rPr lang="en-US" sz="4000" dirty="0"/>
                <a:t> </a:t>
              </a:r>
              <a:r>
                <a:rPr lang="en-US" sz="4000" dirty="0" smtClean="0"/>
                <a:t>century. Some </a:t>
              </a:r>
              <a:r>
                <a:rPr lang="en-US" sz="4000" dirty="0"/>
                <a:t>of the metrics used </a:t>
              </a:r>
              <a:r>
                <a:rPr lang="en-US" sz="4000" dirty="0" smtClean="0"/>
                <a:t>include annual mean, seasonal mean, standard deviation, and overall trends.</a:t>
              </a:r>
              <a:r>
                <a:rPr lang="en-US" sz="4800" dirty="0" smtClean="0"/>
                <a:t> </a:t>
              </a:r>
              <a:endParaRPr lang="en-US" sz="4800" dirty="0"/>
            </a:p>
          </p:txBody>
        </p:sp>
      </p:grpSp>
      <p:grpSp>
        <p:nvGrpSpPr>
          <p:cNvPr id="8" name="Group 7"/>
          <p:cNvGrpSpPr/>
          <p:nvPr/>
        </p:nvGrpSpPr>
        <p:grpSpPr>
          <a:xfrm>
            <a:off x="24724431" y="6572113"/>
            <a:ext cx="10325102" cy="6443197"/>
            <a:chOff x="24980463" y="6754993"/>
            <a:chExt cx="10325102" cy="6443197"/>
          </a:xfrm>
        </p:grpSpPr>
        <p:sp>
          <p:nvSpPr>
            <p:cNvPr id="32" name="TextBox 31"/>
            <p:cNvSpPr txBox="1"/>
            <p:nvPr/>
          </p:nvSpPr>
          <p:spPr>
            <a:xfrm>
              <a:off x="24980463" y="6754993"/>
              <a:ext cx="10325102" cy="830997"/>
            </a:xfrm>
            <a:prstGeom prst="rect">
              <a:avLst/>
            </a:prstGeom>
            <a:solidFill>
              <a:schemeClr val="accent1">
                <a:lumMod val="20000"/>
                <a:lumOff val="80000"/>
              </a:schemeClr>
            </a:solidFill>
            <a:ln>
              <a:solidFill>
                <a:schemeClr val="tx1"/>
              </a:solidFill>
            </a:ln>
          </p:spPr>
          <p:txBody>
            <a:bodyPr wrap="square" rtlCol="0">
              <a:spAutoFit/>
            </a:bodyPr>
            <a:lstStyle/>
            <a:p>
              <a:r>
                <a:rPr lang="en-US" sz="4800" b="1" dirty="0" smtClean="0"/>
                <a:t>Results</a:t>
              </a:r>
            </a:p>
          </p:txBody>
        </p:sp>
        <p:sp>
          <p:nvSpPr>
            <p:cNvPr id="33" name="TextBox 32"/>
            <p:cNvSpPr txBox="1"/>
            <p:nvPr/>
          </p:nvSpPr>
          <p:spPr>
            <a:xfrm>
              <a:off x="24980463" y="7565879"/>
              <a:ext cx="10325102" cy="5632311"/>
            </a:xfrm>
            <a:prstGeom prst="rect">
              <a:avLst/>
            </a:prstGeom>
            <a:noFill/>
            <a:ln>
              <a:solidFill>
                <a:schemeClr val="tx1"/>
              </a:solidFill>
            </a:ln>
          </p:spPr>
          <p:txBody>
            <a:bodyPr wrap="square" rtlCol="0">
              <a:spAutoFit/>
            </a:bodyPr>
            <a:lstStyle/>
            <a:p>
              <a:pPr lvl="0"/>
              <a:r>
                <a:rPr lang="en-US" sz="4000" dirty="0"/>
                <a:t>Annual </a:t>
              </a:r>
              <a:r>
                <a:rPr lang="en-US" sz="4000" dirty="0" smtClean="0"/>
                <a:t>temperature and precipitation changes</a:t>
              </a:r>
            </a:p>
            <a:p>
              <a:pPr lvl="1"/>
              <a:r>
                <a:rPr lang="en-US" sz="4000" dirty="0" smtClean="0"/>
                <a:t>-Precipitation </a:t>
              </a:r>
              <a:r>
                <a:rPr lang="en-US" sz="4000" dirty="0" smtClean="0"/>
                <a:t>and temperature will increase</a:t>
              </a:r>
            </a:p>
            <a:p>
              <a:pPr lvl="1"/>
              <a:r>
                <a:rPr lang="en-US" sz="4000" dirty="0" smtClean="0"/>
                <a:t>-The </a:t>
              </a:r>
              <a:r>
                <a:rPr lang="en-US" sz="4000" dirty="0"/>
                <a:t>rate of increase will decline over </a:t>
              </a:r>
              <a:r>
                <a:rPr lang="en-US" sz="4000" dirty="0" smtClean="0"/>
                <a:t>time</a:t>
              </a:r>
            </a:p>
            <a:p>
              <a:pPr lvl="1"/>
              <a:endParaRPr lang="en-US" sz="4000" dirty="0"/>
            </a:p>
            <a:p>
              <a:r>
                <a:rPr lang="en-US" sz="4000" dirty="0"/>
                <a:t>Seasonal temperature and precipitation changes</a:t>
              </a:r>
            </a:p>
            <a:p>
              <a:pPr lvl="1"/>
              <a:r>
                <a:rPr lang="en-US" sz="4000" dirty="0" smtClean="0"/>
                <a:t>-Temperature </a:t>
              </a:r>
              <a:r>
                <a:rPr lang="en-US" sz="4000" dirty="0"/>
                <a:t>will increase in all </a:t>
              </a:r>
              <a:r>
                <a:rPr lang="en-US" sz="4000" dirty="0" smtClean="0"/>
                <a:t>seasons</a:t>
              </a:r>
            </a:p>
            <a:p>
              <a:pPr lvl="1"/>
              <a:r>
                <a:rPr lang="en-US" sz="4000" dirty="0" smtClean="0"/>
                <a:t>-Precipitation </a:t>
              </a:r>
              <a:r>
                <a:rPr lang="en-US" sz="4000" dirty="0"/>
                <a:t>will increase in Winter, Spring, </a:t>
              </a:r>
              <a:r>
                <a:rPr lang="en-US" sz="4000" dirty="0" smtClean="0"/>
                <a:t> and </a:t>
              </a:r>
              <a:r>
                <a:rPr lang="en-US" sz="4000" dirty="0" smtClean="0"/>
                <a:t>Fall. However, precipitation will decrease in Summer.</a:t>
              </a:r>
            </a:p>
          </p:txBody>
        </p:sp>
      </p:grpSp>
      <p:grpSp>
        <p:nvGrpSpPr>
          <p:cNvPr id="37" name="Group 36"/>
          <p:cNvGrpSpPr/>
          <p:nvPr/>
        </p:nvGrpSpPr>
        <p:grpSpPr>
          <a:xfrm>
            <a:off x="24724430" y="20413108"/>
            <a:ext cx="10325103" cy="6463308"/>
            <a:chOff x="5219700" y="5621697"/>
            <a:chExt cx="12394191" cy="4995575"/>
          </a:xfrm>
        </p:grpSpPr>
        <p:sp>
          <p:nvSpPr>
            <p:cNvPr id="38" name="TextBox 37"/>
            <p:cNvSpPr txBox="1"/>
            <p:nvPr/>
          </p:nvSpPr>
          <p:spPr>
            <a:xfrm>
              <a:off x="5219700" y="5621697"/>
              <a:ext cx="12394191" cy="642288"/>
            </a:xfrm>
            <a:prstGeom prst="rect">
              <a:avLst/>
            </a:prstGeom>
            <a:solidFill>
              <a:schemeClr val="accent1">
                <a:lumMod val="20000"/>
                <a:lumOff val="80000"/>
              </a:schemeClr>
            </a:solidFill>
            <a:ln>
              <a:solidFill>
                <a:schemeClr val="tx1"/>
              </a:solidFill>
            </a:ln>
          </p:spPr>
          <p:txBody>
            <a:bodyPr wrap="square" rtlCol="0">
              <a:spAutoFit/>
            </a:bodyPr>
            <a:lstStyle/>
            <a:p>
              <a:r>
                <a:rPr lang="en-US" sz="4800" b="1" dirty="0" smtClean="0"/>
                <a:t>References</a:t>
              </a:r>
            </a:p>
          </p:txBody>
        </p:sp>
        <p:sp>
          <p:nvSpPr>
            <p:cNvPr id="39" name="TextBox 38"/>
            <p:cNvSpPr txBox="1"/>
            <p:nvPr/>
          </p:nvSpPr>
          <p:spPr>
            <a:xfrm>
              <a:off x="5219700" y="6263985"/>
              <a:ext cx="12394191" cy="4353287"/>
            </a:xfrm>
            <a:prstGeom prst="rect">
              <a:avLst/>
            </a:prstGeom>
            <a:noFill/>
            <a:ln>
              <a:solidFill>
                <a:schemeClr val="tx1"/>
              </a:solidFill>
            </a:ln>
          </p:spPr>
          <p:txBody>
            <a:bodyPr wrap="square" rtlCol="0">
              <a:spAutoFit/>
            </a:bodyPr>
            <a:lstStyle/>
            <a:p>
              <a:r>
                <a:rPr lang="en-US" sz="4000" dirty="0"/>
                <a:t>Rupp DE, </a:t>
              </a:r>
              <a:r>
                <a:rPr lang="en-US" sz="4000" dirty="0" err="1"/>
                <a:t>Abatzoglou</a:t>
              </a:r>
              <a:r>
                <a:rPr lang="en-US" sz="4000" dirty="0"/>
                <a:t> JT, </a:t>
              </a:r>
              <a:r>
                <a:rPr lang="en-US" sz="4000" dirty="0" err="1"/>
                <a:t>Hegewisch</a:t>
              </a:r>
              <a:r>
                <a:rPr lang="en-US" sz="4000" dirty="0"/>
                <a:t> KC, Mote PW. 2013. </a:t>
              </a:r>
              <a:r>
                <a:rPr lang="en-US" sz="4000" b="1" u="sng" dirty="0"/>
                <a:t>Evaluation CMIP5 20</a:t>
              </a:r>
              <a:r>
                <a:rPr lang="en-US" sz="4000" b="1" u="sng" baseline="30000" dirty="0"/>
                <a:t>th</a:t>
              </a:r>
              <a:r>
                <a:rPr lang="en-US" sz="4000" b="1" u="sng" dirty="0"/>
                <a:t> century climate simulations for the Pacific Northwest USA</a:t>
              </a:r>
              <a:r>
                <a:rPr lang="en-US" sz="4000" u="sng" dirty="0"/>
                <a:t>.</a:t>
              </a:r>
              <a:r>
                <a:rPr lang="en-US" sz="4000" dirty="0"/>
                <a:t> Journal of Geophysical Research: Atmospheres. </a:t>
              </a:r>
              <a:r>
                <a:rPr lang="en-US" sz="4000" dirty="0" smtClean="0"/>
                <a:t>118:10,884-10,906</a:t>
              </a:r>
            </a:p>
            <a:p>
              <a:endParaRPr lang="en-US" sz="4000" dirty="0"/>
            </a:p>
            <a:p>
              <a:r>
                <a:rPr lang="en-US" sz="4000" dirty="0"/>
                <a:t>Mote PW, </a:t>
              </a:r>
              <a:r>
                <a:rPr lang="en-US" sz="4000" dirty="0" err="1"/>
                <a:t>Salathé</a:t>
              </a:r>
              <a:r>
                <a:rPr lang="en-US" sz="4000" dirty="0"/>
                <a:t> EP Jr., 2010. </a:t>
              </a:r>
              <a:r>
                <a:rPr lang="en-US" sz="4000" b="1" u="sng" dirty="0"/>
                <a:t>Future climate in the Pacific Northwest</a:t>
              </a:r>
              <a:r>
                <a:rPr lang="en-US" sz="4000" dirty="0"/>
                <a:t>. Climate Change, 102, 29-50</a:t>
              </a:r>
            </a:p>
          </p:txBody>
        </p:sp>
      </p:grpSp>
      <p:grpSp>
        <p:nvGrpSpPr>
          <p:cNvPr id="3" name="Group 2"/>
          <p:cNvGrpSpPr/>
          <p:nvPr/>
        </p:nvGrpSpPr>
        <p:grpSpPr>
          <a:xfrm>
            <a:off x="12978166" y="15503731"/>
            <a:ext cx="10809574" cy="11372685"/>
            <a:chOff x="7407105" y="4296479"/>
            <a:chExt cx="10809574" cy="10847727"/>
          </a:xfrm>
        </p:grpSpPr>
        <p:graphicFrame>
          <p:nvGraphicFramePr>
            <p:cNvPr id="23" name="Chart 22"/>
            <p:cNvGraphicFramePr>
              <a:graphicFrameLocks/>
            </p:cNvGraphicFramePr>
            <p:nvPr>
              <p:extLst>
                <p:ext uri="{D42A27DB-BD31-4B8C-83A1-F6EECF244321}">
                  <p14:modId xmlns:p14="http://schemas.microsoft.com/office/powerpoint/2010/main" val="1802390545"/>
                </p:ext>
              </p:extLst>
            </p:nvPr>
          </p:nvGraphicFramePr>
          <p:xfrm>
            <a:off x="7407106" y="4296479"/>
            <a:ext cx="10809573" cy="524689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5" name="Chart 24"/>
            <p:cNvGraphicFramePr>
              <a:graphicFrameLocks/>
            </p:cNvGraphicFramePr>
            <p:nvPr>
              <p:extLst>
                <p:ext uri="{D42A27DB-BD31-4B8C-83A1-F6EECF244321}">
                  <p14:modId xmlns:p14="http://schemas.microsoft.com/office/powerpoint/2010/main" val="1116236390"/>
                </p:ext>
              </p:extLst>
            </p:nvPr>
          </p:nvGraphicFramePr>
          <p:xfrm>
            <a:off x="7407105" y="9897314"/>
            <a:ext cx="10809573" cy="5246892"/>
          </p:xfrm>
          <a:graphic>
            <a:graphicData uri="http://schemas.openxmlformats.org/drawingml/2006/chart">
              <c:chart xmlns:c="http://schemas.openxmlformats.org/drawingml/2006/chart" xmlns:r="http://schemas.openxmlformats.org/officeDocument/2006/relationships" r:id="rId3"/>
            </a:graphicData>
          </a:graphic>
        </p:graphicFrame>
      </p:grpSp>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02258" y="19154040"/>
            <a:ext cx="10477498" cy="7722376"/>
          </a:xfrm>
          <a:prstGeom prst="rect">
            <a:avLst/>
          </a:prstGeom>
          <a:ln>
            <a:solidFill>
              <a:schemeClr val="tx1"/>
            </a:solidFill>
          </a:ln>
        </p:spPr>
      </p:pic>
      <p:grpSp>
        <p:nvGrpSpPr>
          <p:cNvPr id="10" name="Group 9"/>
          <p:cNvGrpSpPr/>
          <p:nvPr/>
        </p:nvGrpSpPr>
        <p:grpSpPr>
          <a:xfrm>
            <a:off x="1584300" y="12840614"/>
            <a:ext cx="10456080" cy="5239345"/>
            <a:chOff x="1255116" y="13206374"/>
            <a:chExt cx="10456080" cy="5239345"/>
          </a:xfrm>
        </p:grpSpPr>
        <p:sp>
          <p:nvSpPr>
            <p:cNvPr id="4" name="Rectangle 3"/>
            <p:cNvSpPr/>
            <p:nvPr/>
          </p:nvSpPr>
          <p:spPr>
            <a:xfrm>
              <a:off x="1255116" y="14044514"/>
              <a:ext cx="10456080" cy="4401205"/>
            </a:xfrm>
            <a:prstGeom prst="rect">
              <a:avLst/>
            </a:prstGeom>
            <a:ln>
              <a:solidFill>
                <a:schemeClr val="tx1"/>
              </a:solidFill>
            </a:ln>
          </p:spPr>
          <p:txBody>
            <a:bodyPr wrap="square">
              <a:spAutoFit/>
            </a:bodyPr>
            <a:lstStyle/>
            <a:p>
              <a:r>
                <a:rPr lang="en-US" sz="4000" dirty="0"/>
                <a:t>The PNW is defined as 41.5°N to 49.5°N and  124.5°W to </a:t>
              </a:r>
              <a:r>
                <a:rPr lang="en-US" sz="4000" dirty="0" smtClean="0"/>
                <a:t>111.5°W.</a:t>
              </a:r>
              <a:r>
                <a:rPr lang="en-US" sz="2400" dirty="0" smtClean="0"/>
                <a:t>. </a:t>
              </a:r>
              <a:r>
                <a:rPr lang="en-US" sz="4000" dirty="0" smtClean="0"/>
                <a:t>This is approximately 322870 square miles. Cells are used to quantize the data. On average, </a:t>
              </a:r>
              <a:r>
                <a:rPr lang="en-US" sz="4000" dirty="0"/>
                <a:t>cell sizes are 0.5°x0.5°. The </a:t>
              </a:r>
              <a:r>
                <a:rPr lang="en-US" sz="4000" dirty="0" smtClean="0"/>
                <a:t>area </a:t>
              </a:r>
              <a:r>
                <a:rPr lang="en-US" sz="4000" dirty="0"/>
                <a:t>of the PNW is </a:t>
              </a:r>
              <a:r>
                <a:rPr lang="en-US" sz="4000" dirty="0" smtClean="0"/>
                <a:t>416 cells. This is approximately 776 square miles per cell. One side of a cell is just over from WOU to OSU.</a:t>
              </a:r>
              <a:endParaRPr lang="en-US" sz="4000" dirty="0"/>
            </a:p>
          </p:txBody>
        </p:sp>
        <p:sp>
          <p:nvSpPr>
            <p:cNvPr id="5" name="TextBox 4"/>
            <p:cNvSpPr txBox="1"/>
            <p:nvPr/>
          </p:nvSpPr>
          <p:spPr>
            <a:xfrm>
              <a:off x="1255116" y="13206374"/>
              <a:ext cx="10456080" cy="830997"/>
            </a:xfrm>
            <a:prstGeom prst="rect">
              <a:avLst/>
            </a:prstGeom>
            <a:solidFill>
              <a:schemeClr val="accent1">
                <a:lumMod val="20000"/>
                <a:lumOff val="80000"/>
              </a:schemeClr>
            </a:solidFill>
            <a:ln>
              <a:solidFill>
                <a:schemeClr val="tx1"/>
              </a:solidFill>
            </a:ln>
          </p:spPr>
          <p:txBody>
            <a:bodyPr wrap="square" rtlCol="0">
              <a:spAutoFit/>
            </a:bodyPr>
            <a:lstStyle/>
            <a:p>
              <a:r>
                <a:rPr lang="en-US" sz="4800" b="1" dirty="0" smtClean="0"/>
                <a:t>Location and Study Area</a:t>
              </a:r>
              <a:endParaRPr lang="en-US" sz="4800" b="1" dirty="0"/>
            </a:p>
          </p:txBody>
        </p:sp>
      </p:grpSp>
      <p:grpSp>
        <p:nvGrpSpPr>
          <p:cNvPr id="61" name="Group 60"/>
          <p:cNvGrpSpPr/>
          <p:nvPr/>
        </p:nvGrpSpPr>
        <p:grpSpPr>
          <a:xfrm>
            <a:off x="12942774" y="11336357"/>
            <a:ext cx="10857346" cy="3385542"/>
            <a:chOff x="5219700" y="5689878"/>
            <a:chExt cx="12458700" cy="1806599"/>
          </a:xfrm>
        </p:grpSpPr>
        <p:sp>
          <p:nvSpPr>
            <p:cNvPr id="62" name="TextBox 61"/>
            <p:cNvSpPr txBox="1"/>
            <p:nvPr/>
          </p:nvSpPr>
          <p:spPr>
            <a:xfrm>
              <a:off x="5219700" y="5689878"/>
              <a:ext cx="12458700" cy="443438"/>
            </a:xfrm>
            <a:prstGeom prst="rect">
              <a:avLst/>
            </a:prstGeom>
            <a:solidFill>
              <a:schemeClr val="accent1">
                <a:lumMod val="20000"/>
                <a:lumOff val="80000"/>
              </a:schemeClr>
            </a:solidFill>
            <a:ln>
              <a:solidFill>
                <a:schemeClr val="tx1"/>
              </a:solidFill>
            </a:ln>
          </p:spPr>
          <p:txBody>
            <a:bodyPr wrap="square" rtlCol="0">
              <a:spAutoFit/>
            </a:bodyPr>
            <a:lstStyle/>
            <a:p>
              <a:r>
                <a:rPr lang="en-US" sz="4800" b="1" dirty="0" smtClean="0"/>
                <a:t>Data Acquisition</a:t>
              </a:r>
              <a:endParaRPr lang="en-US" sz="4800" b="1" dirty="0"/>
            </a:p>
          </p:txBody>
        </p:sp>
        <p:sp>
          <p:nvSpPr>
            <p:cNvPr id="63" name="TextBox 62"/>
            <p:cNvSpPr txBox="1"/>
            <p:nvPr/>
          </p:nvSpPr>
          <p:spPr>
            <a:xfrm>
              <a:off x="5219700" y="6133316"/>
              <a:ext cx="12458700" cy="1363161"/>
            </a:xfrm>
            <a:prstGeom prst="rect">
              <a:avLst/>
            </a:prstGeom>
            <a:noFill/>
            <a:ln>
              <a:solidFill>
                <a:schemeClr val="tx1"/>
              </a:solidFill>
            </a:ln>
          </p:spPr>
          <p:txBody>
            <a:bodyPr wrap="square" rtlCol="0">
              <a:spAutoFit/>
            </a:bodyPr>
            <a:lstStyle/>
            <a:p>
              <a:r>
                <a:rPr lang="en-US" sz="4000" dirty="0" smtClean="0"/>
                <a:t>Data was used from four periods 2000s,</a:t>
              </a:r>
              <a:r>
                <a:rPr lang="en-US" sz="4000" dirty="0"/>
                <a:t> </a:t>
              </a:r>
              <a:r>
                <a:rPr lang="en-US" sz="4000" dirty="0" smtClean="0"/>
                <a:t>2020s, 2040s, and 2080s. The data from these periods were then compared to the conditions of the 20</a:t>
              </a:r>
              <a:r>
                <a:rPr lang="en-US" sz="4000" baseline="30000" dirty="0" smtClean="0"/>
                <a:t>th</a:t>
              </a:r>
              <a:r>
                <a:rPr lang="en-US" sz="4000" dirty="0" smtClean="0"/>
                <a:t> century. The year 2000 is used as a base line.</a:t>
              </a:r>
              <a:endParaRPr lang="en-US" sz="4000" dirty="0"/>
            </a:p>
          </p:txBody>
        </p:sp>
      </p:grpSp>
      <p:grpSp>
        <p:nvGrpSpPr>
          <p:cNvPr id="16" name="Group 15"/>
          <p:cNvGrpSpPr/>
          <p:nvPr/>
        </p:nvGrpSpPr>
        <p:grpSpPr>
          <a:xfrm>
            <a:off x="24724431" y="14547489"/>
            <a:ext cx="10325102" cy="4587298"/>
            <a:chOff x="24980463" y="14986401"/>
            <a:chExt cx="10325102" cy="4587298"/>
          </a:xfrm>
        </p:grpSpPr>
        <p:sp>
          <p:nvSpPr>
            <p:cNvPr id="27" name="TextBox 26"/>
            <p:cNvSpPr txBox="1"/>
            <p:nvPr/>
          </p:nvSpPr>
          <p:spPr>
            <a:xfrm>
              <a:off x="24980463" y="15788047"/>
              <a:ext cx="10325102" cy="3785652"/>
            </a:xfrm>
            <a:prstGeom prst="rect">
              <a:avLst/>
            </a:prstGeom>
            <a:noFill/>
            <a:ln>
              <a:solidFill>
                <a:schemeClr val="tx1"/>
              </a:solidFill>
            </a:ln>
          </p:spPr>
          <p:txBody>
            <a:bodyPr wrap="square" rtlCol="0">
              <a:spAutoFit/>
            </a:bodyPr>
            <a:lstStyle/>
            <a:p>
              <a:r>
                <a:rPr lang="en-US" sz="4000" dirty="0" smtClean="0"/>
                <a:t>The climate of the Pacific Northwest is changing, temperatures and precipitation are both increasing. However, temperatures </a:t>
              </a:r>
              <a:r>
                <a:rPr lang="en-US" sz="4000" dirty="0"/>
                <a:t>and </a:t>
              </a:r>
              <a:r>
                <a:rPr lang="en-US" sz="4000" dirty="0" smtClean="0"/>
                <a:t>precipitation, while increasing, are increasing at a slower rate. The only exception being that summers at the same rate will be getting dryer.</a:t>
              </a:r>
            </a:p>
          </p:txBody>
        </p:sp>
        <p:sp>
          <p:nvSpPr>
            <p:cNvPr id="28" name="TextBox 27"/>
            <p:cNvSpPr txBox="1"/>
            <p:nvPr/>
          </p:nvSpPr>
          <p:spPr>
            <a:xfrm>
              <a:off x="24980463" y="14986401"/>
              <a:ext cx="10325102" cy="830997"/>
            </a:xfrm>
            <a:prstGeom prst="rect">
              <a:avLst/>
            </a:prstGeom>
            <a:solidFill>
              <a:schemeClr val="accent1">
                <a:lumMod val="20000"/>
                <a:lumOff val="80000"/>
              </a:schemeClr>
            </a:solidFill>
            <a:ln>
              <a:solidFill>
                <a:schemeClr val="tx1"/>
              </a:solidFill>
            </a:ln>
          </p:spPr>
          <p:txBody>
            <a:bodyPr wrap="square" rtlCol="0">
              <a:spAutoFit/>
            </a:bodyPr>
            <a:lstStyle/>
            <a:p>
              <a:r>
                <a:rPr lang="en-US" sz="4800" b="1" dirty="0" smtClean="0"/>
                <a:t>Summary</a:t>
              </a:r>
              <a:endParaRPr lang="en-US" sz="4800" b="1" dirty="0"/>
            </a:p>
          </p:txBody>
        </p:sp>
      </p:grpSp>
      <p:pic>
        <p:nvPicPr>
          <p:cNvPr id="29" name="Picture 38" descr="earth_sci_sign.gif"/>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64157" y="1914756"/>
            <a:ext cx="5790287" cy="290499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1088656" y="1854271"/>
            <a:ext cx="3924301" cy="4491484"/>
          </a:xfrm>
          <a:prstGeom prst="rect">
            <a:avLst/>
          </a:prstGeom>
          <a:ln w="25400">
            <a:solidFill>
              <a:schemeClr val="tx1"/>
            </a:solidFill>
          </a:ln>
        </p:spPr>
      </p:pic>
    </p:spTree>
    <p:extLst>
      <p:ext uri="{BB962C8B-B14F-4D97-AF65-F5344CB8AC3E}">
        <p14:creationId xmlns:p14="http://schemas.microsoft.com/office/powerpoint/2010/main" val="369921574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203</TotalTime>
  <Words>413</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Projecting future climate of the Pacific Northwest Kyler Freilinger, Western Oregon University email: kyler.freilinger@gmail.com</vt:lpstr>
    </vt:vector>
  </TitlesOfParts>
  <Company>WOU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Projecting future climate of the Pacific Northwest using Global Climate Models</dc:title>
  <dc:creator>UCS</dc:creator>
  <cp:lastModifiedBy>Steve Taylor</cp:lastModifiedBy>
  <cp:revision>29</cp:revision>
  <dcterms:created xsi:type="dcterms:W3CDTF">2018-02-12T19:28:48Z</dcterms:created>
  <dcterms:modified xsi:type="dcterms:W3CDTF">2018-02-28T01:39:13Z</dcterms:modified>
</cp:coreProperties>
</file>