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6576000" cy="28346400"/>
  <p:notesSz cx="27528838" cy="351583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7" d="100"/>
          <a:sy n="27" d="100"/>
        </p:scale>
        <p:origin x="179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r>
              <a:rPr lang="en-US" sz="1400" b="0" strike="noStrike" spc="-1">
                <a:solidFill>
                  <a:srgbClr val="000000"/>
                </a:solidFill>
                <a:latin typeface="Arial"/>
              </a:rPr>
              <a:t>Click to move the slide</a:t>
            </a:r>
          </a:p>
        </p:txBody>
      </p:sp>
      <p:sp>
        <p:nvSpPr>
          <p:cNvPr id="48"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49"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 </a:t>
            </a:r>
          </a:p>
        </p:txBody>
      </p:sp>
      <p:sp>
        <p:nvSpPr>
          <p:cNvPr id="50"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 </a:t>
            </a:r>
          </a:p>
        </p:txBody>
      </p:sp>
      <p:sp>
        <p:nvSpPr>
          <p:cNvPr id="51"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 </a:t>
            </a:r>
          </a:p>
        </p:txBody>
      </p:sp>
      <p:sp>
        <p:nvSpPr>
          <p:cNvPr id="52" name="PlaceHolder 6"/>
          <p:cNvSpPr>
            <a:spLocks noGrp="1"/>
          </p:cNvSpPr>
          <p:nvPr>
            <p:ph type="sldNum"/>
          </p:nvPr>
        </p:nvSpPr>
        <p:spPr>
          <a:xfrm>
            <a:off x="4399200" y="9555480"/>
            <a:ext cx="3372840" cy="502560"/>
          </a:xfrm>
          <a:prstGeom prst="rect">
            <a:avLst/>
          </a:prstGeom>
        </p:spPr>
        <p:txBody>
          <a:bodyPr lIns="0" tIns="0" rIns="0" bIns="0" anchor="b"/>
          <a:lstStyle/>
          <a:p>
            <a:pPr algn="r"/>
            <a:fld id="{BAB26EA6-75DE-4BE2-8F03-D83CD958FBFE}"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40876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15592320" y="33394680"/>
            <a:ext cx="11928240" cy="1757160"/>
          </a:xfrm>
          <a:prstGeom prst="rect">
            <a:avLst/>
          </a:prstGeom>
          <a:noFill/>
          <a:ln>
            <a:noFill/>
          </a:ln>
        </p:spPr>
        <p:style>
          <a:lnRef idx="0">
            <a:scrgbClr r="0" g="0" b="0"/>
          </a:lnRef>
          <a:fillRef idx="0">
            <a:scrgbClr r="0" g="0" b="0"/>
          </a:fillRef>
          <a:effectRef idx="0">
            <a:scrgbClr r="0" g="0" b="0"/>
          </a:effectRef>
          <a:fontRef idx="minor"/>
        </p:style>
        <p:txBody>
          <a:bodyPr lIns="358200" tIns="178920" rIns="358200" bIns="178920" anchor="b"/>
          <a:lstStyle/>
          <a:p>
            <a:pPr algn="r">
              <a:lnSpc>
                <a:spcPct val="100000"/>
              </a:lnSpc>
            </a:pPr>
            <a:fld id="{5118EB70-C106-4354-883C-CA4AC55AE9A9}" type="slidenum">
              <a:rPr lang="en-US" sz="4700" b="0" strike="noStrike" spc="-1">
                <a:solidFill>
                  <a:srgbClr val="000000"/>
                </a:solidFill>
                <a:latin typeface="Arial"/>
                <a:ea typeface="Arial"/>
              </a:rPr>
              <a:t>1</a:t>
            </a:fld>
            <a:endParaRPr lang="en-US" sz="4700" b="0" strike="noStrike" spc="-1">
              <a:latin typeface="Arial"/>
            </a:endParaRPr>
          </a:p>
        </p:txBody>
      </p:sp>
      <p:sp>
        <p:nvSpPr>
          <p:cNvPr id="86" name="PlaceHolder 2"/>
          <p:cNvSpPr>
            <a:spLocks noGrp="1" noRot="1" noChangeAspect="1"/>
          </p:cNvSpPr>
          <p:nvPr>
            <p:ph type="sldImg"/>
          </p:nvPr>
        </p:nvSpPr>
        <p:spPr>
          <a:xfrm>
            <a:off x="5257800" y="2636838"/>
            <a:ext cx="17011650" cy="13184187"/>
          </a:xfrm>
          <a:prstGeom prst="rect">
            <a:avLst/>
          </a:prstGeom>
        </p:spPr>
      </p:sp>
      <p:sp>
        <p:nvSpPr>
          <p:cNvPr id="87" name="PlaceHolder 3"/>
          <p:cNvSpPr>
            <a:spLocks noGrp="1"/>
          </p:cNvSpPr>
          <p:nvPr>
            <p:ph type="body"/>
          </p:nvPr>
        </p:nvSpPr>
        <p:spPr>
          <a:xfrm>
            <a:off x="2752560" y="16700400"/>
            <a:ext cx="22021560" cy="15820560"/>
          </a:xfrm>
          <a:prstGeom prst="rect">
            <a:avLst/>
          </a:prstGeom>
        </p:spPr>
        <p:txBody>
          <a:bodyPr lIns="358200" tIns="178920" rIns="358200" bIns="178920" anchor="ctr"/>
          <a:lstStyle/>
          <a:p>
            <a:endParaRPr lang="en-US" sz="2000" b="0" strike="noStrike" spc="-1" dirty="0">
              <a:latin typeface="Arial"/>
            </a:endParaRPr>
          </a:p>
        </p:txBody>
      </p:sp>
    </p:spTree>
    <p:extLst>
      <p:ext uri="{BB962C8B-B14F-4D97-AF65-F5344CB8AC3E}">
        <p14:creationId xmlns:p14="http://schemas.microsoft.com/office/powerpoint/2010/main" val="1316434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828800" y="1130760"/>
            <a:ext cx="32918040" cy="4733280"/>
          </a:xfrm>
          <a:prstGeom prst="rect">
            <a:avLst/>
          </a:prstGeom>
        </p:spPr>
        <p:txBody>
          <a:bodyPr lIns="0" tIns="0" rIns="0" bIns="0" anchor="ctr"/>
          <a:lstStyle/>
          <a:p>
            <a:endParaRPr lang="en-US" sz="1400" b="0" strike="noStrike" spc="-1">
              <a:solidFill>
                <a:srgbClr val="000000"/>
              </a:solidFill>
              <a:latin typeface="Arial"/>
            </a:endParaRPr>
          </a:p>
        </p:txBody>
      </p:sp>
      <p:sp>
        <p:nvSpPr>
          <p:cNvPr id="33" name="PlaceHolder 2"/>
          <p:cNvSpPr>
            <a:spLocks noGrp="1"/>
          </p:cNvSpPr>
          <p:nvPr>
            <p:ph type="body"/>
          </p:nvPr>
        </p:nvSpPr>
        <p:spPr>
          <a:xfrm>
            <a:off x="1828800" y="6633000"/>
            <a:ext cx="32918040" cy="784188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4" name="PlaceHolder 3"/>
          <p:cNvSpPr>
            <a:spLocks noGrp="1"/>
          </p:cNvSpPr>
          <p:nvPr>
            <p:ph type="body"/>
          </p:nvPr>
        </p:nvSpPr>
        <p:spPr>
          <a:xfrm>
            <a:off x="1828800" y="15220080"/>
            <a:ext cx="32918040" cy="784188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828800" y="1130760"/>
            <a:ext cx="32918040" cy="4733280"/>
          </a:xfrm>
          <a:prstGeom prst="rect">
            <a:avLst/>
          </a:prstGeom>
        </p:spPr>
        <p:txBody>
          <a:bodyPr lIns="0" tIns="0" rIns="0" bIns="0" anchor="ctr"/>
          <a:lstStyle/>
          <a:p>
            <a:endParaRPr lang="en-US" sz="1400" b="0" strike="noStrike" spc="-1">
              <a:solidFill>
                <a:srgbClr val="000000"/>
              </a:solidFill>
              <a:latin typeface="Arial"/>
            </a:endParaRPr>
          </a:p>
        </p:txBody>
      </p:sp>
      <p:sp>
        <p:nvSpPr>
          <p:cNvPr id="36" name="PlaceHolder 2"/>
          <p:cNvSpPr>
            <a:spLocks noGrp="1"/>
          </p:cNvSpPr>
          <p:nvPr>
            <p:ph type="body"/>
          </p:nvPr>
        </p:nvSpPr>
        <p:spPr>
          <a:xfrm>
            <a:off x="1828800" y="6633000"/>
            <a:ext cx="16063920" cy="784188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7" name="PlaceHolder 3"/>
          <p:cNvSpPr>
            <a:spLocks noGrp="1"/>
          </p:cNvSpPr>
          <p:nvPr>
            <p:ph type="body"/>
          </p:nvPr>
        </p:nvSpPr>
        <p:spPr>
          <a:xfrm>
            <a:off x="18696240" y="6633000"/>
            <a:ext cx="16063920" cy="784188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8" name="PlaceHolder 4"/>
          <p:cNvSpPr>
            <a:spLocks noGrp="1"/>
          </p:cNvSpPr>
          <p:nvPr>
            <p:ph type="body"/>
          </p:nvPr>
        </p:nvSpPr>
        <p:spPr>
          <a:xfrm>
            <a:off x="1828800" y="15220080"/>
            <a:ext cx="16063920" cy="784188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9" name="PlaceHolder 5"/>
          <p:cNvSpPr>
            <a:spLocks noGrp="1"/>
          </p:cNvSpPr>
          <p:nvPr>
            <p:ph type="body"/>
          </p:nvPr>
        </p:nvSpPr>
        <p:spPr>
          <a:xfrm>
            <a:off x="18696240" y="15220080"/>
            <a:ext cx="16063920" cy="784188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1828800" y="1130760"/>
            <a:ext cx="32918040" cy="4733280"/>
          </a:xfrm>
          <a:prstGeom prst="rect">
            <a:avLst/>
          </a:prstGeom>
        </p:spPr>
        <p:txBody>
          <a:bodyPr lIns="0" tIns="0" rIns="0" bIns="0" anchor="ctr"/>
          <a:lstStyle/>
          <a:p>
            <a:endParaRPr lang="en-US" sz="1400" b="0" strike="noStrike" spc="-1">
              <a:solidFill>
                <a:srgbClr val="000000"/>
              </a:solidFill>
              <a:latin typeface="Arial"/>
            </a:endParaRPr>
          </a:p>
        </p:txBody>
      </p:sp>
      <p:sp>
        <p:nvSpPr>
          <p:cNvPr id="41" name="PlaceHolder 2"/>
          <p:cNvSpPr>
            <a:spLocks noGrp="1"/>
          </p:cNvSpPr>
          <p:nvPr>
            <p:ph type="body"/>
          </p:nvPr>
        </p:nvSpPr>
        <p:spPr>
          <a:xfrm>
            <a:off x="1828800" y="6633000"/>
            <a:ext cx="10599480" cy="784188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2" name="PlaceHolder 3"/>
          <p:cNvSpPr>
            <a:spLocks noGrp="1"/>
          </p:cNvSpPr>
          <p:nvPr>
            <p:ph type="body"/>
          </p:nvPr>
        </p:nvSpPr>
        <p:spPr>
          <a:xfrm>
            <a:off x="12958560" y="6633000"/>
            <a:ext cx="10599480" cy="784188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3" name="PlaceHolder 4"/>
          <p:cNvSpPr>
            <a:spLocks noGrp="1"/>
          </p:cNvSpPr>
          <p:nvPr>
            <p:ph type="body"/>
          </p:nvPr>
        </p:nvSpPr>
        <p:spPr>
          <a:xfrm>
            <a:off x="24088320" y="6633000"/>
            <a:ext cx="10599480" cy="784188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4" name="PlaceHolder 5"/>
          <p:cNvSpPr>
            <a:spLocks noGrp="1"/>
          </p:cNvSpPr>
          <p:nvPr>
            <p:ph type="body"/>
          </p:nvPr>
        </p:nvSpPr>
        <p:spPr>
          <a:xfrm>
            <a:off x="1828800" y="15220080"/>
            <a:ext cx="10599480" cy="784188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5" name="PlaceHolder 6"/>
          <p:cNvSpPr>
            <a:spLocks noGrp="1"/>
          </p:cNvSpPr>
          <p:nvPr>
            <p:ph type="body"/>
          </p:nvPr>
        </p:nvSpPr>
        <p:spPr>
          <a:xfrm>
            <a:off x="12958560" y="15220080"/>
            <a:ext cx="10599480" cy="784188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6" name="PlaceHolder 7"/>
          <p:cNvSpPr>
            <a:spLocks noGrp="1"/>
          </p:cNvSpPr>
          <p:nvPr>
            <p:ph type="body"/>
          </p:nvPr>
        </p:nvSpPr>
        <p:spPr>
          <a:xfrm>
            <a:off x="24088320" y="15220080"/>
            <a:ext cx="10599480" cy="784188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1828800" y="1130760"/>
            <a:ext cx="32918040" cy="4733280"/>
          </a:xfrm>
          <a:prstGeom prst="rect">
            <a:avLst/>
          </a:prstGeom>
        </p:spPr>
        <p:txBody>
          <a:bodyPr lIns="0" tIns="0" rIns="0" bIns="0" anchor="ctr"/>
          <a:lstStyle/>
          <a:p>
            <a:endParaRPr lang="en-US" sz="1400" b="0" strike="noStrike" spc="-1">
              <a:solidFill>
                <a:srgbClr val="000000"/>
              </a:solidFill>
              <a:latin typeface="Arial"/>
            </a:endParaRPr>
          </a:p>
        </p:txBody>
      </p:sp>
      <p:sp>
        <p:nvSpPr>
          <p:cNvPr id="12" name="PlaceHolder 2"/>
          <p:cNvSpPr>
            <a:spLocks noGrp="1"/>
          </p:cNvSpPr>
          <p:nvPr>
            <p:ph type="subTitle"/>
          </p:nvPr>
        </p:nvSpPr>
        <p:spPr>
          <a:xfrm>
            <a:off x="1828800" y="6633000"/>
            <a:ext cx="32918040" cy="164404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828800" y="1130760"/>
            <a:ext cx="32918040" cy="4733280"/>
          </a:xfrm>
          <a:prstGeom prst="rect">
            <a:avLst/>
          </a:prstGeom>
        </p:spPr>
        <p:txBody>
          <a:bodyPr lIns="0" tIns="0" rIns="0" bIns="0" anchor="ctr"/>
          <a:lstStyle/>
          <a:p>
            <a:endParaRPr lang="en-US" sz="1400" b="0" strike="noStrike" spc="-1">
              <a:solidFill>
                <a:srgbClr val="000000"/>
              </a:solidFill>
              <a:latin typeface="Arial"/>
            </a:endParaRPr>
          </a:p>
        </p:txBody>
      </p:sp>
      <p:sp>
        <p:nvSpPr>
          <p:cNvPr id="14" name="PlaceHolder 2"/>
          <p:cNvSpPr>
            <a:spLocks noGrp="1"/>
          </p:cNvSpPr>
          <p:nvPr>
            <p:ph type="body"/>
          </p:nvPr>
        </p:nvSpPr>
        <p:spPr>
          <a:xfrm>
            <a:off x="1828800" y="6633000"/>
            <a:ext cx="32918040" cy="1644048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828800" y="1130760"/>
            <a:ext cx="32918040" cy="4733280"/>
          </a:xfrm>
          <a:prstGeom prst="rect">
            <a:avLst/>
          </a:prstGeom>
        </p:spPr>
        <p:txBody>
          <a:bodyPr lIns="0" tIns="0" rIns="0" bIns="0" anchor="ctr"/>
          <a:lstStyle/>
          <a:p>
            <a:endParaRPr lang="en-US" sz="1400" b="0" strike="noStrike" spc="-1">
              <a:solidFill>
                <a:srgbClr val="000000"/>
              </a:solidFill>
              <a:latin typeface="Arial"/>
            </a:endParaRPr>
          </a:p>
        </p:txBody>
      </p:sp>
      <p:sp>
        <p:nvSpPr>
          <p:cNvPr id="16" name="PlaceHolder 2"/>
          <p:cNvSpPr>
            <a:spLocks noGrp="1"/>
          </p:cNvSpPr>
          <p:nvPr>
            <p:ph type="body"/>
          </p:nvPr>
        </p:nvSpPr>
        <p:spPr>
          <a:xfrm>
            <a:off x="1828800" y="6633000"/>
            <a:ext cx="16063920" cy="1644048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7" name="PlaceHolder 3"/>
          <p:cNvSpPr>
            <a:spLocks noGrp="1"/>
          </p:cNvSpPr>
          <p:nvPr>
            <p:ph type="body"/>
          </p:nvPr>
        </p:nvSpPr>
        <p:spPr>
          <a:xfrm>
            <a:off x="18696240" y="6633000"/>
            <a:ext cx="16063920" cy="1644048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1828800" y="1130760"/>
            <a:ext cx="32918040" cy="4733280"/>
          </a:xfrm>
          <a:prstGeom prst="rect">
            <a:avLst/>
          </a:prstGeom>
        </p:spPr>
        <p:txBody>
          <a:bodyPr lIns="0" tIns="0" rIns="0" bIns="0" anchor="ctr"/>
          <a:lstStyle/>
          <a:p>
            <a:endParaRPr lang="en-US"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1828800" y="1130760"/>
            <a:ext cx="32918040" cy="219420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828800" y="1130760"/>
            <a:ext cx="32918040" cy="4733280"/>
          </a:xfrm>
          <a:prstGeom prst="rect">
            <a:avLst/>
          </a:prstGeom>
        </p:spPr>
        <p:txBody>
          <a:bodyPr lIns="0" tIns="0" rIns="0" bIns="0" anchor="ctr"/>
          <a:lstStyle/>
          <a:p>
            <a:endParaRPr lang="en-US" sz="1400" b="0" strike="noStrike" spc="-1">
              <a:solidFill>
                <a:srgbClr val="000000"/>
              </a:solidFill>
              <a:latin typeface="Arial"/>
            </a:endParaRPr>
          </a:p>
        </p:txBody>
      </p:sp>
      <p:sp>
        <p:nvSpPr>
          <p:cNvPr id="21" name="PlaceHolder 2"/>
          <p:cNvSpPr>
            <a:spLocks noGrp="1"/>
          </p:cNvSpPr>
          <p:nvPr>
            <p:ph type="body"/>
          </p:nvPr>
        </p:nvSpPr>
        <p:spPr>
          <a:xfrm>
            <a:off x="1828800" y="6633000"/>
            <a:ext cx="16063920" cy="784188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22" name="PlaceHolder 3"/>
          <p:cNvSpPr>
            <a:spLocks noGrp="1"/>
          </p:cNvSpPr>
          <p:nvPr>
            <p:ph type="body"/>
          </p:nvPr>
        </p:nvSpPr>
        <p:spPr>
          <a:xfrm>
            <a:off x="18696240" y="6633000"/>
            <a:ext cx="16063920" cy="1644048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23" name="PlaceHolder 4"/>
          <p:cNvSpPr>
            <a:spLocks noGrp="1"/>
          </p:cNvSpPr>
          <p:nvPr>
            <p:ph type="body"/>
          </p:nvPr>
        </p:nvSpPr>
        <p:spPr>
          <a:xfrm>
            <a:off x="1828800" y="15220080"/>
            <a:ext cx="16063920" cy="784188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828800" y="1130760"/>
            <a:ext cx="32918040" cy="4733280"/>
          </a:xfrm>
          <a:prstGeom prst="rect">
            <a:avLst/>
          </a:prstGeom>
        </p:spPr>
        <p:txBody>
          <a:bodyPr lIns="0" tIns="0" rIns="0" bIns="0" anchor="ctr"/>
          <a:lstStyle/>
          <a:p>
            <a:endParaRPr lang="en-US" sz="1400" b="0" strike="noStrike" spc="-1">
              <a:solidFill>
                <a:srgbClr val="000000"/>
              </a:solidFill>
              <a:latin typeface="Arial"/>
            </a:endParaRPr>
          </a:p>
        </p:txBody>
      </p:sp>
      <p:sp>
        <p:nvSpPr>
          <p:cNvPr id="25" name="PlaceHolder 2"/>
          <p:cNvSpPr>
            <a:spLocks noGrp="1"/>
          </p:cNvSpPr>
          <p:nvPr>
            <p:ph type="body"/>
          </p:nvPr>
        </p:nvSpPr>
        <p:spPr>
          <a:xfrm>
            <a:off x="1828800" y="6633000"/>
            <a:ext cx="16063920" cy="1644048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26" name="PlaceHolder 3"/>
          <p:cNvSpPr>
            <a:spLocks noGrp="1"/>
          </p:cNvSpPr>
          <p:nvPr>
            <p:ph type="body"/>
          </p:nvPr>
        </p:nvSpPr>
        <p:spPr>
          <a:xfrm>
            <a:off x="18696240" y="6633000"/>
            <a:ext cx="16063920" cy="784188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27" name="PlaceHolder 4"/>
          <p:cNvSpPr>
            <a:spLocks noGrp="1"/>
          </p:cNvSpPr>
          <p:nvPr>
            <p:ph type="body"/>
          </p:nvPr>
        </p:nvSpPr>
        <p:spPr>
          <a:xfrm>
            <a:off x="18696240" y="15220080"/>
            <a:ext cx="16063920" cy="784188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828800" y="1130760"/>
            <a:ext cx="32918040" cy="4733280"/>
          </a:xfrm>
          <a:prstGeom prst="rect">
            <a:avLst/>
          </a:prstGeom>
        </p:spPr>
        <p:txBody>
          <a:bodyPr lIns="0" tIns="0" rIns="0" bIns="0" anchor="ctr"/>
          <a:lstStyle/>
          <a:p>
            <a:endParaRPr lang="en-US" sz="1400" b="0" strike="noStrike" spc="-1">
              <a:solidFill>
                <a:srgbClr val="000000"/>
              </a:solidFill>
              <a:latin typeface="Arial"/>
            </a:endParaRPr>
          </a:p>
        </p:txBody>
      </p:sp>
      <p:sp>
        <p:nvSpPr>
          <p:cNvPr id="29" name="PlaceHolder 2"/>
          <p:cNvSpPr>
            <a:spLocks noGrp="1"/>
          </p:cNvSpPr>
          <p:nvPr>
            <p:ph type="body"/>
          </p:nvPr>
        </p:nvSpPr>
        <p:spPr>
          <a:xfrm>
            <a:off x="1828800" y="6633000"/>
            <a:ext cx="16063920" cy="784188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0" name="PlaceHolder 3"/>
          <p:cNvSpPr>
            <a:spLocks noGrp="1"/>
          </p:cNvSpPr>
          <p:nvPr>
            <p:ph type="body"/>
          </p:nvPr>
        </p:nvSpPr>
        <p:spPr>
          <a:xfrm>
            <a:off x="18696240" y="6633000"/>
            <a:ext cx="16063920" cy="784188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1" name="PlaceHolder 4"/>
          <p:cNvSpPr>
            <a:spLocks noGrp="1"/>
          </p:cNvSpPr>
          <p:nvPr>
            <p:ph type="body"/>
          </p:nvPr>
        </p:nvSpPr>
        <p:spPr>
          <a:xfrm>
            <a:off x="1828800" y="15220080"/>
            <a:ext cx="32918040" cy="784188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ABAC9"/>
        </a:solidFill>
        <a:effectLst/>
      </p:bgPr>
    </p:bg>
    <p:spTree>
      <p:nvGrpSpPr>
        <p:cNvPr id="1" name=""/>
        <p:cNvGrpSpPr/>
        <p:nvPr/>
      </p:nvGrpSpPr>
      <p:grpSpPr>
        <a:xfrm>
          <a:off x="0" y="0"/>
          <a:ext cx="0" cy="0"/>
          <a:chOff x="0" y="0"/>
          <a:chExt cx="0" cy="0"/>
        </a:xfrm>
      </p:grpSpPr>
      <p:sp>
        <p:nvSpPr>
          <p:cNvPr id="11" name="CustomShape 1"/>
          <p:cNvSpPr/>
          <p:nvPr/>
        </p:nvSpPr>
        <p:spPr>
          <a:xfrm>
            <a:off x="0" y="0"/>
            <a:ext cx="36575640" cy="4133520"/>
          </a:xfrm>
          <a:prstGeom prst="rect">
            <a:avLst/>
          </a:prstGeom>
          <a:solidFill>
            <a:srgbClr val="D7D7D7"/>
          </a:solidFill>
          <a:ln w="9360">
            <a:solidFill>
              <a:srgbClr val="000000"/>
            </a:solidFill>
            <a:miter/>
          </a:ln>
        </p:spPr>
        <p:style>
          <a:lnRef idx="0">
            <a:scrgbClr r="0" g="0" b="0"/>
          </a:lnRef>
          <a:fillRef idx="0">
            <a:scrgbClr r="0" g="0" b="0"/>
          </a:fillRef>
          <a:effectRef idx="0">
            <a:scrgbClr r="0" g="0" b="0"/>
          </a:effectRef>
          <a:fontRef idx="minor"/>
        </p:style>
      </p:sp>
      <p:sp>
        <p:nvSpPr>
          <p:cNvPr id="12" name="CustomShape 2"/>
          <p:cNvSpPr/>
          <p:nvPr/>
        </p:nvSpPr>
        <p:spPr>
          <a:xfrm>
            <a:off x="647640" y="4856040"/>
            <a:ext cx="8311680" cy="22874040"/>
          </a:xfrm>
          <a:prstGeom prst="rect">
            <a:avLst/>
          </a:prstGeom>
          <a:solidFill>
            <a:srgbClr val="D7D7D7"/>
          </a:solidFill>
          <a:ln w="9360">
            <a:solidFill>
              <a:srgbClr val="000000"/>
            </a:solidFill>
            <a:miter/>
          </a:ln>
        </p:spPr>
        <p:style>
          <a:lnRef idx="0">
            <a:scrgbClr r="0" g="0" b="0"/>
          </a:lnRef>
          <a:fillRef idx="0">
            <a:scrgbClr r="0" g="0" b="0"/>
          </a:fillRef>
          <a:effectRef idx="0">
            <a:scrgbClr r="0" g="0" b="0"/>
          </a:effectRef>
          <a:fontRef idx="minor"/>
        </p:style>
      </p:sp>
      <p:sp>
        <p:nvSpPr>
          <p:cNvPr id="2" name="CustomShape 3"/>
          <p:cNvSpPr/>
          <p:nvPr/>
        </p:nvSpPr>
        <p:spPr>
          <a:xfrm>
            <a:off x="0" y="4133880"/>
            <a:ext cx="36575640" cy="110880"/>
          </a:xfrm>
          <a:prstGeom prst="rect">
            <a:avLst/>
          </a:prstGeom>
          <a:solidFill>
            <a:srgbClr val="660000"/>
          </a:solidFill>
          <a:ln>
            <a:noFill/>
          </a:ln>
        </p:spPr>
        <p:style>
          <a:lnRef idx="0">
            <a:scrgbClr r="0" g="0" b="0"/>
          </a:lnRef>
          <a:fillRef idx="0">
            <a:scrgbClr r="0" g="0" b="0"/>
          </a:fillRef>
          <a:effectRef idx="0">
            <a:scrgbClr r="0" g="0" b="0"/>
          </a:effectRef>
          <a:fontRef idx="minor"/>
        </p:style>
      </p:sp>
      <p:sp>
        <p:nvSpPr>
          <p:cNvPr id="3" name="CustomShape 4"/>
          <p:cNvSpPr/>
          <p:nvPr/>
        </p:nvSpPr>
        <p:spPr>
          <a:xfrm>
            <a:off x="9621720" y="4856040"/>
            <a:ext cx="17303400" cy="22874040"/>
          </a:xfrm>
          <a:prstGeom prst="rect">
            <a:avLst/>
          </a:prstGeom>
          <a:solidFill>
            <a:srgbClr val="D7D7D7"/>
          </a:solidFill>
          <a:ln w="9360">
            <a:solidFill>
              <a:srgbClr val="000000"/>
            </a:solidFill>
            <a:miter/>
          </a:ln>
        </p:spPr>
        <p:style>
          <a:lnRef idx="0">
            <a:scrgbClr r="0" g="0" b="0"/>
          </a:lnRef>
          <a:fillRef idx="0">
            <a:scrgbClr r="0" g="0" b="0"/>
          </a:fillRef>
          <a:effectRef idx="0">
            <a:scrgbClr r="0" g="0" b="0"/>
          </a:effectRef>
          <a:fontRef idx="minor"/>
        </p:style>
      </p:sp>
      <p:sp>
        <p:nvSpPr>
          <p:cNvPr id="4" name="CustomShape 5"/>
          <p:cNvSpPr/>
          <p:nvPr/>
        </p:nvSpPr>
        <p:spPr>
          <a:xfrm>
            <a:off x="27589320" y="4856040"/>
            <a:ext cx="8318160" cy="22874040"/>
          </a:xfrm>
          <a:prstGeom prst="rect">
            <a:avLst/>
          </a:prstGeom>
          <a:solidFill>
            <a:srgbClr val="D7D7D7"/>
          </a:solidFill>
          <a:ln w="9360">
            <a:solidFill>
              <a:srgbClr val="000000"/>
            </a:solidFill>
            <a:miter/>
          </a:ln>
        </p:spPr>
        <p:style>
          <a:lnRef idx="0">
            <a:scrgbClr r="0" g="0" b="0"/>
          </a:lnRef>
          <a:fillRef idx="0">
            <a:scrgbClr r="0" g="0" b="0"/>
          </a:fillRef>
          <a:effectRef idx="0">
            <a:scrgbClr r="0" g="0" b="0"/>
          </a:effectRef>
          <a:fontRef idx="minor"/>
        </p:style>
      </p:sp>
      <p:sp>
        <p:nvSpPr>
          <p:cNvPr id="5" name="CustomShape 6"/>
          <p:cNvSpPr/>
          <p:nvPr/>
        </p:nvSpPr>
        <p:spPr>
          <a:xfrm>
            <a:off x="0" y="0"/>
            <a:ext cx="36575640" cy="28346040"/>
          </a:xfrm>
          <a:prstGeom prst="rect">
            <a:avLst/>
          </a:prstGeom>
          <a:noFill/>
          <a:ln w="50760">
            <a:solidFill>
              <a:srgbClr val="000000"/>
            </a:solidFill>
            <a:miter/>
          </a:ln>
        </p:spPr>
        <p:style>
          <a:lnRef idx="0">
            <a:scrgbClr r="0" g="0" b="0"/>
          </a:lnRef>
          <a:fillRef idx="0">
            <a:scrgbClr r="0" g="0" b="0"/>
          </a:fillRef>
          <a:effectRef idx="0">
            <a:scrgbClr r="0" g="0" b="0"/>
          </a:effectRef>
          <a:fontRef idx="minor"/>
        </p:style>
      </p:sp>
      <p:sp>
        <p:nvSpPr>
          <p:cNvPr id="6" name="PlaceHolder 7"/>
          <p:cNvSpPr>
            <a:spLocks noGrp="1"/>
          </p:cNvSpPr>
          <p:nvPr>
            <p:ph type="dt"/>
          </p:nvPr>
        </p:nvSpPr>
        <p:spPr>
          <a:xfrm>
            <a:off x="0" y="0"/>
            <a:ext cx="2999520" cy="2999520"/>
          </a:xfrm>
          <a:prstGeom prst="rect">
            <a:avLst/>
          </a:prstGeom>
        </p:spPr>
        <p:txBody>
          <a:bodyPr tIns="91440" bIns="91440"/>
          <a:lstStyle/>
          <a:p>
            <a:endParaRPr lang="en-US" sz="2400" b="0" strike="noStrike" spc="-1">
              <a:latin typeface="Times New Roman"/>
            </a:endParaRPr>
          </a:p>
        </p:txBody>
      </p:sp>
      <p:sp>
        <p:nvSpPr>
          <p:cNvPr id="7" name="PlaceHolder 8"/>
          <p:cNvSpPr>
            <a:spLocks noGrp="1"/>
          </p:cNvSpPr>
          <p:nvPr>
            <p:ph type="ftr"/>
          </p:nvPr>
        </p:nvSpPr>
        <p:spPr>
          <a:xfrm>
            <a:off x="0" y="0"/>
            <a:ext cx="2999520" cy="2999520"/>
          </a:xfrm>
          <a:prstGeom prst="rect">
            <a:avLst/>
          </a:prstGeom>
        </p:spPr>
        <p:txBody>
          <a:bodyPr tIns="91440" bIns="91440"/>
          <a:lstStyle/>
          <a:p>
            <a:endParaRPr lang="en-US" sz="2400" b="0" strike="noStrike" spc="-1">
              <a:latin typeface="Times New Roman"/>
            </a:endParaRPr>
          </a:p>
        </p:txBody>
      </p:sp>
      <p:sp>
        <p:nvSpPr>
          <p:cNvPr id="8" name="PlaceHolder 9"/>
          <p:cNvSpPr>
            <a:spLocks noGrp="1"/>
          </p:cNvSpPr>
          <p:nvPr>
            <p:ph type="sldNum"/>
          </p:nvPr>
        </p:nvSpPr>
        <p:spPr>
          <a:xfrm>
            <a:off x="0" y="0"/>
            <a:ext cx="2999520" cy="2999520"/>
          </a:xfrm>
          <a:prstGeom prst="rect">
            <a:avLst/>
          </a:prstGeom>
        </p:spPr>
        <p:txBody>
          <a:bodyPr/>
          <a:lstStyle/>
          <a:p>
            <a:pPr>
              <a:lnSpc>
                <a:spcPct val="100000"/>
              </a:lnSpc>
            </a:pPr>
            <a:fld id="{6BA2C952-47CB-4BF7-A568-CC59CEE0BE8B}" type="slidenum">
              <a:rPr lang="en-US" sz="2800" b="0" strike="noStrike" spc="-1">
                <a:solidFill>
                  <a:srgbClr val="000000"/>
                </a:solidFill>
                <a:latin typeface="Arial Narrow"/>
                <a:ea typeface="Arial Narrow"/>
              </a:rPr>
              <a:t>‹#›</a:t>
            </a:fld>
            <a:endParaRPr lang="en-US" sz="2800" b="0" strike="noStrike" spc="-1">
              <a:latin typeface="Times New Roman"/>
            </a:endParaRPr>
          </a:p>
        </p:txBody>
      </p:sp>
      <p:sp>
        <p:nvSpPr>
          <p:cNvPr id="9" name="PlaceHolder 10"/>
          <p:cNvSpPr>
            <a:spLocks noGrp="1"/>
          </p:cNvSpPr>
          <p:nvPr>
            <p:ph type="title"/>
          </p:nvPr>
        </p:nvSpPr>
        <p:spPr>
          <a:xfrm>
            <a:off x="1828800" y="1130760"/>
            <a:ext cx="32918040" cy="4733280"/>
          </a:xfrm>
          <a:prstGeom prst="rect">
            <a:avLst/>
          </a:prstGeom>
        </p:spPr>
        <p:txBody>
          <a:bodyPr lIns="0" tIns="0" rIns="0" bIns="0" anchor="ctr"/>
          <a:lstStyle/>
          <a:p>
            <a:r>
              <a:rPr lang="en-US" sz="1400" b="0" strike="noStrike" spc="-1">
                <a:solidFill>
                  <a:srgbClr val="000000"/>
                </a:solidFill>
                <a:latin typeface="Arial"/>
              </a:rPr>
              <a:t>Click to edit the title text format</a:t>
            </a:r>
          </a:p>
        </p:txBody>
      </p:sp>
      <p:sp>
        <p:nvSpPr>
          <p:cNvPr id="10" name="PlaceHolder 11"/>
          <p:cNvSpPr>
            <a:spLocks noGrp="1"/>
          </p:cNvSpPr>
          <p:nvPr>
            <p:ph type="body"/>
          </p:nvPr>
        </p:nvSpPr>
        <p:spPr>
          <a:xfrm>
            <a:off x="1828800" y="6633000"/>
            <a:ext cx="32918040" cy="164404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ABAC9"/>
        </a:solidFill>
        <a:effectLst/>
      </p:bgPr>
    </p:bg>
    <p:spTree>
      <p:nvGrpSpPr>
        <p:cNvPr id="1" name=""/>
        <p:cNvGrpSpPr/>
        <p:nvPr/>
      </p:nvGrpSpPr>
      <p:grpSpPr>
        <a:xfrm>
          <a:off x="0" y="0"/>
          <a:ext cx="0" cy="0"/>
          <a:chOff x="0" y="0"/>
          <a:chExt cx="0" cy="0"/>
        </a:xfrm>
      </p:grpSpPr>
      <p:sp>
        <p:nvSpPr>
          <p:cNvPr id="53" name="CustomShape 1"/>
          <p:cNvSpPr/>
          <p:nvPr/>
        </p:nvSpPr>
        <p:spPr>
          <a:xfrm>
            <a:off x="7512696" y="361296"/>
            <a:ext cx="24802200" cy="3579120"/>
          </a:xfrm>
          <a:prstGeom prst="rect">
            <a:avLst/>
          </a:prstGeom>
          <a:noFill/>
          <a:ln>
            <a:noFill/>
          </a:ln>
        </p:spPr>
        <p:style>
          <a:lnRef idx="0">
            <a:scrgbClr r="0" g="0" b="0"/>
          </a:lnRef>
          <a:fillRef idx="0">
            <a:scrgbClr r="0" g="0" b="0"/>
          </a:fillRef>
          <a:effectRef idx="0">
            <a:scrgbClr r="0" g="0" b="0"/>
          </a:effectRef>
          <a:fontRef idx="minor"/>
        </p:style>
        <p:txBody>
          <a:bodyPr lIns="77040" tIns="38520" rIns="77040" bIns="38520"/>
          <a:lstStyle/>
          <a:p>
            <a:pPr>
              <a:lnSpc>
                <a:spcPct val="100000"/>
              </a:lnSpc>
            </a:pPr>
            <a:r>
              <a:rPr lang="en-US" sz="6000" b="1" strike="noStrike" spc="-1" dirty="0" smtClean="0">
                <a:solidFill>
                  <a:srgbClr val="000000"/>
                </a:solidFill>
                <a:latin typeface="Arial"/>
                <a:ea typeface="Arial"/>
              </a:rPr>
              <a:t>Historic Changes in Snowpack of the Oregon Cascades: Where</a:t>
            </a:r>
          </a:p>
          <a:p>
            <a:pPr>
              <a:lnSpc>
                <a:spcPct val="100000"/>
              </a:lnSpc>
            </a:pPr>
            <a:r>
              <a:rPr lang="en-US" sz="6000" b="1" spc="-1" dirty="0" smtClean="0">
                <a:solidFill>
                  <a:srgbClr val="000000"/>
                </a:solidFill>
                <a:latin typeface="Arial"/>
                <a:ea typeface="Arial"/>
              </a:rPr>
              <a:t>i</a:t>
            </a:r>
            <a:r>
              <a:rPr lang="en-US" sz="6000" b="1" strike="noStrike" spc="-1" dirty="0" smtClean="0">
                <a:solidFill>
                  <a:srgbClr val="000000"/>
                </a:solidFill>
                <a:latin typeface="Arial"/>
                <a:ea typeface="Arial"/>
              </a:rPr>
              <a:t>s </a:t>
            </a:r>
            <a:r>
              <a:rPr lang="en-US" sz="6000" b="1" spc="-1" dirty="0">
                <a:solidFill>
                  <a:srgbClr val="000000"/>
                </a:solidFill>
                <a:latin typeface="Arial"/>
                <a:ea typeface="Arial"/>
              </a:rPr>
              <a:t>a</a:t>
            </a:r>
            <a:r>
              <a:rPr lang="en-US" sz="6000" b="1" strike="noStrike" spc="-1" dirty="0" smtClean="0">
                <a:solidFill>
                  <a:srgbClr val="000000"/>
                </a:solidFill>
                <a:latin typeface="Arial"/>
                <a:ea typeface="Arial"/>
              </a:rPr>
              <a:t>ll the </a:t>
            </a:r>
            <a:r>
              <a:rPr lang="en-US" sz="6000" b="1" strike="noStrike" spc="-1" dirty="0">
                <a:solidFill>
                  <a:srgbClr val="000000"/>
                </a:solidFill>
                <a:latin typeface="Arial"/>
                <a:ea typeface="Arial"/>
              </a:rPr>
              <a:t>Snow Going</a:t>
            </a:r>
            <a:r>
              <a:rPr lang="en-US" sz="6000" b="1" strike="noStrike" spc="-1" dirty="0" smtClean="0">
                <a:solidFill>
                  <a:srgbClr val="000000"/>
                </a:solidFill>
                <a:latin typeface="Arial"/>
                <a:ea typeface="Arial"/>
              </a:rPr>
              <a:t>?</a:t>
            </a:r>
          </a:p>
          <a:p>
            <a:pPr>
              <a:lnSpc>
                <a:spcPct val="100000"/>
              </a:lnSpc>
            </a:pPr>
            <a:endParaRPr lang="en-US" b="0" strike="noStrike" spc="-1" dirty="0">
              <a:latin typeface="Arial"/>
            </a:endParaRPr>
          </a:p>
          <a:p>
            <a:pPr>
              <a:lnSpc>
                <a:spcPct val="100000"/>
              </a:lnSpc>
            </a:pPr>
            <a:r>
              <a:rPr lang="en-US" sz="3600" b="1" strike="noStrike" spc="-1" dirty="0">
                <a:solidFill>
                  <a:srgbClr val="000000"/>
                </a:solidFill>
                <a:latin typeface="Arial"/>
                <a:ea typeface="Arial"/>
              </a:rPr>
              <a:t>Connor </a:t>
            </a:r>
            <a:r>
              <a:rPr lang="en-US" sz="3600" b="1" strike="noStrike" spc="-1" dirty="0" smtClean="0">
                <a:solidFill>
                  <a:srgbClr val="000000"/>
                </a:solidFill>
                <a:latin typeface="Arial"/>
                <a:ea typeface="Arial"/>
              </a:rPr>
              <a:t>Pomeroy, Earth </a:t>
            </a:r>
            <a:r>
              <a:rPr lang="en-US" sz="3600" b="1" strike="noStrike" spc="-1" dirty="0">
                <a:solidFill>
                  <a:srgbClr val="000000"/>
                </a:solidFill>
                <a:latin typeface="Arial"/>
                <a:ea typeface="Arial"/>
              </a:rPr>
              <a:t>and Physical Sciences Department, Western Oregon University, Monmouth, Oregon, </a:t>
            </a:r>
            <a:r>
              <a:rPr lang="en-US" sz="3600" b="1" strike="noStrike" spc="-1" dirty="0" smtClean="0">
                <a:solidFill>
                  <a:srgbClr val="000000"/>
                </a:solidFill>
                <a:latin typeface="Arial"/>
                <a:ea typeface="Arial"/>
              </a:rPr>
              <a:t>97361	email</a:t>
            </a:r>
            <a:r>
              <a:rPr lang="en-US" sz="3600" b="1" strike="noStrike" spc="-1" dirty="0">
                <a:solidFill>
                  <a:srgbClr val="000000"/>
                </a:solidFill>
                <a:latin typeface="Arial"/>
                <a:ea typeface="Arial"/>
              </a:rPr>
              <a:t>:  cpomeroy13@mail.wou.edu</a:t>
            </a:r>
            <a:endParaRPr lang="en-US" sz="3600" b="0" strike="noStrike" spc="-1" dirty="0">
              <a:latin typeface="Arial"/>
            </a:endParaRPr>
          </a:p>
        </p:txBody>
      </p:sp>
      <p:sp>
        <p:nvSpPr>
          <p:cNvPr id="54" name="CustomShape 2"/>
          <p:cNvSpPr/>
          <p:nvPr/>
        </p:nvSpPr>
        <p:spPr>
          <a:xfrm>
            <a:off x="641520" y="4856040"/>
            <a:ext cx="8318160" cy="488520"/>
          </a:xfrm>
          <a:prstGeom prst="rect">
            <a:avLst/>
          </a:prstGeom>
          <a:solidFill>
            <a:srgbClr val="003466"/>
          </a:solidFill>
          <a:ln>
            <a:noFill/>
          </a:ln>
        </p:spPr>
        <p:style>
          <a:lnRef idx="0">
            <a:scrgbClr r="0" g="0" b="0"/>
          </a:lnRef>
          <a:fillRef idx="0">
            <a:scrgbClr r="0" g="0" b="0"/>
          </a:fillRef>
          <a:effectRef idx="0">
            <a:scrgbClr r="0" g="0" b="0"/>
          </a:effectRef>
          <a:fontRef idx="minor"/>
        </p:style>
        <p:txBody>
          <a:bodyPr lIns="77040" tIns="38520" rIns="77040" bIns="38520"/>
          <a:lstStyle/>
          <a:p>
            <a:pPr algn="ctr">
              <a:lnSpc>
                <a:spcPct val="100000"/>
              </a:lnSpc>
            </a:pPr>
            <a:r>
              <a:rPr lang="en-US" sz="2700" b="1" strike="noStrike" spc="-1">
                <a:solidFill>
                  <a:srgbClr val="F8F8F8"/>
                </a:solidFill>
                <a:latin typeface="Arial"/>
                <a:ea typeface="Arial"/>
              </a:rPr>
              <a:t>Introduction</a:t>
            </a:r>
            <a:endParaRPr lang="en-US" sz="2700" b="0" strike="noStrike" spc="-1">
              <a:latin typeface="Arial"/>
            </a:endParaRPr>
          </a:p>
        </p:txBody>
      </p:sp>
      <p:sp>
        <p:nvSpPr>
          <p:cNvPr id="55" name="CustomShape 3"/>
          <p:cNvSpPr/>
          <p:nvPr/>
        </p:nvSpPr>
        <p:spPr>
          <a:xfrm>
            <a:off x="18594360" y="5556600"/>
            <a:ext cx="8318160" cy="8800560"/>
          </a:xfrm>
          <a:prstGeom prst="rect">
            <a:avLst/>
          </a:prstGeom>
          <a:noFill/>
          <a:ln>
            <a:noFill/>
          </a:ln>
        </p:spPr>
        <p:style>
          <a:lnRef idx="0">
            <a:scrgbClr r="0" g="0" b="0"/>
          </a:lnRef>
          <a:fillRef idx="0">
            <a:scrgbClr r="0" g="0" b="0"/>
          </a:fillRef>
          <a:effectRef idx="0">
            <a:scrgbClr r="0" g="0" b="0"/>
          </a:effectRef>
          <a:fontRef idx="minor"/>
        </p:style>
        <p:txBody>
          <a:bodyPr lIns="386280" tIns="249480" rIns="386280" bIns="386280"/>
          <a:lstStyle/>
          <a:p>
            <a:pPr marL="457200" indent="-374400">
              <a:lnSpc>
                <a:spcPct val="115000"/>
              </a:lnSpc>
              <a:buClr>
                <a:srgbClr val="000000"/>
              </a:buClr>
              <a:buFont typeface="Arial"/>
              <a:buChar char="●"/>
            </a:pPr>
            <a:r>
              <a:rPr lang="en-US" sz="2600" b="0" strike="noStrike" spc="-1" dirty="0">
                <a:solidFill>
                  <a:srgbClr val="000000"/>
                </a:solidFill>
                <a:latin typeface="Arial"/>
                <a:ea typeface="Arial"/>
              </a:rPr>
              <a:t>The Snowpack Telemetry Network (SNOTEL) run by the Natural Resources Conservation Service (NRCS) monitors weather conditions throughout the Pacific Northwest.</a:t>
            </a:r>
            <a:endParaRPr lang="en-US" sz="2600" b="0" strike="noStrike" spc="-1" dirty="0">
              <a:latin typeface="Arial"/>
            </a:endParaRPr>
          </a:p>
          <a:p>
            <a:pPr>
              <a:lnSpc>
                <a:spcPct val="115000"/>
              </a:lnSpc>
            </a:pPr>
            <a:endParaRPr lang="en-US" sz="2600" b="0" strike="noStrike" spc="-1" dirty="0">
              <a:latin typeface="Arial"/>
            </a:endParaRPr>
          </a:p>
          <a:p>
            <a:pPr marL="457200" indent="-374400">
              <a:lnSpc>
                <a:spcPct val="115000"/>
              </a:lnSpc>
              <a:buClr>
                <a:srgbClr val="000000"/>
              </a:buClr>
              <a:buFont typeface="Arial"/>
              <a:buChar char="●"/>
            </a:pPr>
            <a:r>
              <a:rPr lang="en-US" sz="2600" b="0" strike="noStrike" spc="-1" dirty="0">
                <a:solidFill>
                  <a:srgbClr val="000000"/>
                </a:solidFill>
                <a:latin typeface="Arial"/>
                <a:ea typeface="Arial"/>
              </a:rPr>
              <a:t>Snow Water Equivalent (SWE) measures the amount of water contained within </a:t>
            </a:r>
            <a:r>
              <a:rPr lang="en-US" sz="2600" b="0" strike="noStrike" spc="-1" dirty="0" err="1">
                <a:solidFill>
                  <a:srgbClr val="000000"/>
                </a:solidFill>
                <a:latin typeface="Arial"/>
                <a:ea typeface="Arial"/>
              </a:rPr>
              <a:t>snowpacks</a:t>
            </a:r>
            <a:r>
              <a:rPr lang="en-US" sz="2600" b="0" strike="noStrike" spc="-1" dirty="0">
                <a:solidFill>
                  <a:srgbClr val="000000"/>
                </a:solidFill>
                <a:latin typeface="Arial"/>
                <a:ea typeface="Arial"/>
              </a:rPr>
              <a:t>.</a:t>
            </a:r>
            <a:endParaRPr lang="en-US" sz="2600" b="0" strike="noStrike" spc="-1" dirty="0">
              <a:latin typeface="Arial"/>
            </a:endParaRPr>
          </a:p>
          <a:p>
            <a:pPr>
              <a:lnSpc>
                <a:spcPct val="115000"/>
              </a:lnSpc>
            </a:pPr>
            <a:endParaRPr lang="en-US" sz="2600" b="0" strike="noStrike" spc="-1" dirty="0">
              <a:latin typeface="Arial"/>
            </a:endParaRPr>
          </a:p>
          <a:p>
            <a:pPr marL="457200" indent="-374400">
              <a:lnSpc>
                <a:spcPct val="115000"/>
              </a:lnSpc>
              <a:buClr>
                <a:srgbClr val="000000"/>
              </a:buClr>
              <a:buFont typeface="Arial"/>
              <a:buChar char="●"/>
            </a:pPr>
            <a:r>
              <a:rPr lang="en-US" sz="2600" b="0" strike="noStrike" spc="-1" dirty="0">
                <a:solidFill>
                  <a:srgbClr val="000000"/>
                </a:solidFill>
                <a:latin typeface="Arial"/>
                <a:ea typeface="Arial"/>
              </a:rPr>
              <a:t>Precipitation and snowfall amounts are gathered every year and compared to the running average of the local environment.</a:t>
            </a:r>
            <a:endParaRPr lang="en-US" sz="2600" b="0" strike="noStrike" spc="-1" dirty="0">
              <a:latin typeface="Arial"/>
            </a:endParaRPr>
          </a:p>
          <a:p>
            <a:pPr>
              <a:lnSpc>
                <a:spcPct val="115000"/>
              </a:lnSpc>
            </a:pPr>
            <a:endParaRPr lang="en-US" sz="2600" b="0" strike="noStrike" spc="-1" dirty="0">
              <a:latin typeface="Arial"/>
            </a:endParaRPr>
          </a:p>
          <a:p>
            <a:pPr marL="457200" indent="-374400">
              <a:lnSpc>
                <a:spcPct val="115000"/>
              </a:lnSpc>
              <a:buClr>
                <a:srgbClr val="000000"/>
              </a:buClr>
              <a:buFont typeface="Arial"/>
              <a:buChar char="●"/>
            </a:pPr>
            <a:r>
              <a:rPr lang="en-US" sz="2600" b="0" strike="noStrike" spc="-1" dirty="0">
                <a:solidFill>
                  <a:srgbClr val="000000"/>
                </a:solidFill>
                <a:latin typeface="Arial"/>
                <a:ea typeface="Arial"/>
              </a:rPr>
              <a:t>Future climates are estimated by comparing over 47 Coupled Model </a:t>
            </a:r>
            <a:r>
              <a:rPr lang="en-US" sz="2600" b="0" strike="noStrike" spc="-1" dirty="0" err="1">
                <a:solidFill>
                  <a:srgbClr val="000000"/>
                </a:solidFill>
                <a:latin typeface="Arial"/>
                <a:ea typeface="Arial"/>
              </a:rPr>
              <a:t>Intercomparison</a:t>
            </a:r>
            <a:r>
              <a:rPr lang="en-US" sz="2600" b="0" strike="noStrike" spc="-1" dirty="0">
                <a:solidFill>
                  <a:srgbClr val="000000"/>
                </a:solidFill>
                <a:latin typeface="Arial"/>
                <a:ea typeface="Arial"/>
              </a:rPr>
              <a:t> Project (CMIP) phase 3 and 5 climate models that take into account local and regional data-sets</a:t>
            </a:r>
            <a:endParaRPr lang="en-US" sz="2600" b="0" strike="noStrike" spc="-1" dirty="0">
              <a:latin typeface="Arial"/>
            </a:endParaRPr>
          </a:p>
        </p:txBody>
      </p:sp>
      <p:sp>
        <p:nvSpPr>
          <p:cNvPr id="56" name="CustomShape 4"/>
          <p:cNvSpPr/>
          <p:nvPr/>
        </p:nvSpPr>
        <p:spPr>
          <a:xfrm>
            <a:off x="641520" y="14741280"/>
            <a:ext cx="8318160" cy="488520"/>
          </a:xfrm>
          <a:prstGeom prst="rect">
            <a:avLst/>
          </a:prstGeom>
          <a:solidFill>
            <a:srgbClr val="003466"/>
          </a:solidFill>
          <a:ln>
            <a:noFill/>
          </a:ln>
        </p:spPr>
        <p:style>
          <a:lnRef idx="0">
            <a:scrgbClr r="0" g="0" b="0"/>
          </a:lnRef>
          <a:fillRef idx="0">
            <a:scrgbClr r="0" g="0" b="0"/>
          </a:fillRef>
          <a:effectRef idx="0">
            <a:scrgbClr r="0" g="0" b="0"/>
          </a:effectRef>
          <a:fontRef idx="minor"/>
        </p:style>
        <p:txBody>
          <a:bodyPr lIns="77040" tIns="38520" rIns="77040" bIns="38520"/>
          <a:lstStyle/>
          <a:p>
            <a:pPr algn="ctr">
              <a:lnSpc>
                <a:spcPct val="100000"/>
              </a:lnSpc>
            </a:pPr>
            <a:r>
              <a:rPr lang="en-US" sz="2700" b="1" strike="noStrike" spc="-1">
                <a:solidFill>
                  <a:srgbClr val="F8F8F8"/>
                </a:solidFill>
                <a:latin typeface="Arial"/>
                <a:ea typeface="Arial"/>
              </a:rPr>
              <a:t>General setting</a:t>
            </a:r>
            <a:endParaRPr lang="en-US" sz="2700" b="0" strike="noStrike" spc="-1">
              <a:latin typeface="Arial"/>
            </a:endParaRPr>
          </a:p>
        </p:txBody>
      </p:sp>
      <p:sp>
        <p:nvSpPr>
          <p:cNvPr id="57" name="CustomShape 5"/>
          <p:cNvSpPr/>
          <p:nvPr/>
        </p:nvSpPr>
        <p:spPr>
          <a:xfrm>
            <a:off x="9622800" y="4856040"/>
            <a:ext cx="17303400" cy="488520"/>
          </a:xfrm>
          <a:prstGeom prst="rect">
            <a:avLst/>
          </a:prstGeom>
          <a:solidFill>
            <a:srgbClr val="003466"/>
          </a:solidFill>
          <a:ln>
            <a:noFill/>
          </a:ln>
        </p:spPr>
        <p:style>
          <a:lnRef idx="0">
            <a:scrgbClr r="0" g="0" b="0"/>
          </a:lnRef>
          <a:fillRef idx="0">
            <a:scrgbClr r="0" g="0" b="0"/>
          </a:fillRef>
          <a:effectRef idx="0">
            <a:scrgbClr r="0" g="0" b="0"/>
          </a:effectRef>
          <a:fontRef idx="minor"/>
        </p:style>
        <p:txBody>
          <a:bodyPr lIns="77040" tIns="38520" rIns="77040" bIns="38520"/>
          <a:lstStyle/>
          <a:p>
            <a:pPr algn="ctr">
              <a:lnSpc>
                <a:spcPct val="100000"/>
              </a:lnSpc>
            </a:pPr>
            <a:r>
              <a:rPr lang="en-US" sz="2700" b="1" strike="noStrike" spc="-1">
                <a:solidFill>
                  <a:srgbClr val="F8F8F8"/>
                </a:solidFill>
                <a:latin typeface="Arial"/>
                <a:ea typeface="Arial"/>
              </a:rPr>
              <a:t>Methodology</a:t>
            </a:r>
            <a:endParaRPr lang="en-US" sz="2700" b="0" strike="noStrike" spc="-1">
              <a:latin typeface="Arial"/>
            </a:endParaRPr>
          </a:p>
        </p:txBody>
      </p:sp>
      <p:sp>
        <p:nvSpPr>
          <p:cNvPr id="58" name="CustomShape 6"/>
          <p:cNvSpPr/>
          <p:nvPr/>
        </p:nvSpPr>
        <p:spPr>
          <a:xfrm>
            <a:off x="9609120" y="13305240"/>
            <a:ext cx="17303400" cy="488520"/>
          </a:xfrm>
          <a:prstGeom prst="rect">
            <a:avLst/>
          </a:prstGeom>
          <a:solidFill>
            <a:srgbClr val="003466"/>
          </a:solidFill>
          <a:ln>
            <a:noFill/>
          </a:ln>
        </p:spPr>
        <p:style>
          <a:lnRef idx="0">
            <a:scrgbClr r="0" g="0" b="0"/>
          </a:lnRef>
          <a:fillRef idx="0">
            <a:scrgbClr r="0" g="0" b="0"/>
          </a:fillRef>
          <a:effectRef idx="0">
            <a:scrgbClr r="0" g="0" b="0"/>
          </a:effectRef>
          <a:fontRef idx="minor"/>
        </p:style>
        <p:txBody>
          <a:bodyPr lIns="77040" tIns="38520" rIns="77040" bIns="38520"/>
          <a:lstStyle/>
          <a:p>
            <a:pPr algn="ctr">
              <a:lnSpc>
                <a:spcPct val="100000"/>
              </a:lnSpc>
            </a:pPr>
            <a:r>
              <a:rPr lang="en-US" sz="2700" b="1" strike="noStrike" spc="-1">
                <a:solidFill>
                  <a:srgbClr val="F8F8F8"/>
                </a:solidFill>
                <a:latin typeface="Arial"/>
                <a:ea typeface="Arial"/>
              </a:rPr>
              <a:t>Results</a:t>
            </a:r>
            <a:endParaRPr lang="en-US" sz="2700" b="0" strike="noStrike" spc="-1">
              <a:latin typeface="Arial"/>
            </a:endParaRPr>
          </a:p>
        </p:txBody>
      </p:sp>
      <p:sp>
        <p:nvSpPr>
          <p:cNvPr id="59" name="CustomShape 7"/>
          <p:cNvSpPr/>
          <p:nvPr/>
        </p:nvSpPr>
        <p:spPr>
          <a:xfrm>
            <a:off x="27589320" y="4856040"/>
            <a:ext cx="8318160" cy="488520"/>
          </a:xfrm>
          <a:prstGeom prst="rect">
            <a:avLst/>
          </a:prstGeom>
          <a:solidFill>
            <a:srgbClr val="003466"/>
          </a:solidFill>
          <a:ln>
            <a:noFill/>
          </a:ln>
        </p:spPr>
        <p:style>
          <a:lnRef idx="0">
            <a:scrgbClr r="0" g="0" b="0"/>
          </a:lnRef>
          <a:fillRef idx="0">
            <a:scrgbClr r="0" g="0" b="0"/>
          </a:fillRef>
          <a:effectRef idx="0">
            <a:scrgbClr r="0" g="0" b="0"/>
          </a:effectRef>
          <a:fontRef idx="minor"/>
        </p:style>
        <p:txBody>
          <a:bodyPr lIns="77040" tIns="38520" rIns="77040" bIns="38520"/>
          <a:lstStyle/>
          <a:p>
            <a:pPr algn="ctr">
              <a:lnSpc>
                <a:spcPct val="100000"/>
              </a:lnSpc>
            </a:pPr>
            <a:r>
              <a:rPr lang="en-US" sz="2700" b="1" strike="noStrike" spc="-1">
                <a:solidFill>
                  <a:srgbClr val="F8F8F8"/>
                </a:solidFill>
                <a:latin typeface="Arial"/>
                <a:ea typeface="Arial"/>
              </a:rPr>
              <a:t>Discussion</a:t>
            </a:r>
            <a:endParaRPr lang="en-US" sz="2700" b="0" strike="noStrike" spc="-1">
              <a:latin typeface="Arial"/>
            </a:endParaRPr>
          </a:p>
        </p:txBody>
      </p:sp>
      <p:sp>
        <p:nvSpPr>
          <p:cNvPr id="60" name="CustomShape 8"/>
          <p:cNvSpPr/>
          <p:nvPr/>
        </p:nvSpPr>
        <p:spPr>
          <a:xfrm>
            <a:off x="27588960" y="16562160"/>
            <a:ext cx="8318160" cy="488520"/>
          </a:xfrm>
          <a:prstGeom prst="rect">
            <a:avLst/>
          </a:prstGeom>
          <a:solidFill>
            <a:srgbClr val="003466"/>
          </a:solidFill>
          <a:ln>
            <a:noFill/>
          </a:ln>
        </p:spPr>
        <p:style>
          <a:lnRef idx="0">
            <a:scrgbClr r="0" g="0" b="0"/>
          </a:lnRef>
          <a:fillRef idx="0">
            <a:scrgbClr r="0" g="0" b="0"/>
          </a:fillRef>
          <a:effectRef idx="0">
            <a:scrgbClr r="0" g="0" b="0"/>
          </a:effectRef>
          <a:fontRef idx="minor"/>
        </p:style>
        <p:txBody>
          <a:bodyPr lIns="77040" tIns="38520" rIns="77040" bIns="38520"/>
          <a:lstStyle/>
          <a:p>
            <a:pPr algn="ctr">
              <a:lnSpc>
                <a:spcPct val="100000"/>
              </a:lnSpc>
            </a:pPr>
            <a:r>
              <a:rPr lang="en-US" sz="2700" b="1" strike="noStrike" spc="-1">
                <a:solidFill>
                  <a:srgbClr val="F8F8F8"/>
                </a:solidFill>
                <a:latin typeface="Arial"/>
                <a:ea typeface="Arial"/>
              </a:rPr>
              <a:t>Summary</a:t>
            </a:r>
            <a:endParaRPr lang="en-US" sz="2700" b="0" strike="noStrike" spc="-1">
              <a:latin typeface="Arial"/>
            </a:endParaRPr>
          </a:p>
        </p:txBody>
      </p:sp>
      <p:sp>
        <p:nvSpPr>
          <p:cNvPr id="61" name="CustomShape 9"/>
          <p:cNvSpPr/>
          <p:nvPr/>
        </p:nvSpPr>
        <p:spPr>
          <a:xfrm>
            <a:off x="27589320" y="22654440"/>
            <a:ext cx="8318160" cy="488520"/>
          </a:xfrm>
          <a:prstGeom prst="rect">
            <a:avLst/>
          </a:prstGeom>
          <a:solidFill>
            <a:srgbClr val="003466"/>
          </a:solidFill>
          <a:ln>
            <a:noFill/>
          </a:ln>
        </p:spPr>
        <p:style>
          <a:lnRef idx="0">
            <a:scrgbClr r="0" g="0" b="0"/>
          </a:lnRef>
          <a:fillRef idx="0">
            <a:scrgbClr r="0" g="0" b="0"/>
          </a:fillRef>
          <a:effectRef idx="0">
            <a:scrgbClr r="0" g="0" b="0"/>
          </a:effectRef>
          <a:fontRef idx="minor"/>
        </p:style>
        <p:txBody>
          <a:bodyPr lIns="77040" tIns="38520" rIns="77040" bIns="38520"/>
          <a:lstStyle/>
          <a:p>
            <a:pPr algn="ctr">
              <a:lnSpc>
                <a:spcPct val="100000"/>
              </a:lnSpc>
            </a:pPr>
            <a:r>
              <a:rPr lang="en-US" sz="2700" b="1" strike="noStrike" spc="-1">
                <a:solidFill>
                  <a:srgbClr val="F8F8F8"/>
                </a:solidFill>
                <a:latin typeface="Arial"/>
                <a:ea typeface="Arial"/>
              </a:rPr>
              <a:t>References</a:t>
            </a:r>
            <a:endParaRPr lang="en-US" sz="2700" b="0" strike="noStrike" spc="-1">
              <a:latin typeface="Arial"/>
            </a:endParaRPr>
          </a:p>
        </p:txBody>
      </p:sp>
      <p:sp>
        <p:nvSpPr>
          <p:cNvPr id="62" name="CustomShape 10"/>
          <p:cNvSpPr/>
          <p:nvPr/>
        </p:nvSpPr>
        <p:spPr>
          <a:xfrm>
            <a:off x="458640" y="15199632"/>
            <a:ext cx="8704080" cy="3884400"/>
          </a:xfrm>
          <a:prstGeom prst="rect">
            <a:avLst/>
          </a:prstGeom>
          <a:noFill/>
          <a:ln>
            <a:noFill/>
          </a:ln>
        </p:spPr>
        <p:style>
          <a:lnRef idx="0">
            <a:scrgbClr r="0" g="0" b="0"/>
          </a:lnRef>
          <a:fillRef idx="0">
            <a:scrgbClr r="0" g="0" b="0"/>
          </a:fillRef>
          <a:effectRef idx="0">
            <a:scrgbClr r="0" g="0" b="0"/>
          </a:effectRef>
          <a:fontRef idx="minor"/>
        </p:style>
        <p:txBody>
          <a:bodyPr lIns="386280" tIns="249480" rIns="386280" bIns="386280"/>
          <a:lstStyle/>
          <a:p>
            <a:pPr marL="457200" indent="-374400">
              <a:lnSpc>
                <a:spcPct val="115000"/>
              </a:lnSpc>
              <a:buClr>
                <a:srgbClr val="000000"/>
              </a:buClr>
              <a:buFont typeface="Arial"/>
              <a:buChar char="●"/>
            </a:pPr>
            <a:r>
              <a:rPr lang="en-US" sz="2600" b="0" strike="noStrike" spc="-1" dirty="0">
                <a:solidFill>
                  <a:srgbClr val="000000"/>
                </a:solidFill>
                <a:latin typeface="Arial"/>
                <a:ea typeface="Arial"/>
              </a:rPr>
              <a:t>The Willamette Water 2100 study looks primarily at the Willamette River basin and includes not only the Willamette River but also the smaller rivers and tributaries that feed into it.</a:t>
            </a:r>
            <a:endParaRPr lang="en-US" sz="2600" b="0" strike="noStrike" spc="-1" dirty="0">
              <a:latin typeface="Arial"/>
            </a:endParaRPr>
          </a:p>
          <a:p>
            <a:pPr>
              <a:lnSpc>
                <a:spcPct val="115000"/>
              </a:lnSpc>
            </a:pPr>
            <a:endParaRPr lang="en-US" sz="2600" b="0" strike="noStrike" spc="-1" dirty="0">
              <a:latin typeface="Arial"/>
            </a:endParaRPr>
          </a:p>
          <a:p>
            <a:pPr marL="457200" indent="-374400">
              <a:lnSpc>
                <a:spcPct val="115000"/>
              </a:lnSpc>
              <a:buClr>
                <a:srgbClr val="000000"/>
              </a:buClr>
              <a:buFont typeface="Arial"/>
              <a:buChar char="●"/>
            </a:pPr>
            <a:r>
              <a:rPr lang="en-US" sz="2600" b="0" strike="noStrike" spc="-1" dirty="0">
                <a:solidFill>
                  <a:srgbClr val="000000"/>
                </a:solidFill>
                <a:latin typeface="Arial"/>
                <a:ea typeface="Arial"/>
              </a:rPr>
              <a:t>Rainfall provides most of the water during the winter and spring, with </a:t>
            </a:r>
            <a:r>
              <a:rPr lang="en-US" sz="2600" b="0" strike="noStrike" spc="-1" dirty="0" err="1">
                <a:solidFill>
                  <a:srgbClr val="000000"/>
                </a:solidFill>
                <a:latin typeface="Arial"/>
                <a:ea typeface="Arial"/>
              </a:rPr>
              <a:t>snowpacks</a:t>
            </a:r>
            <a:r>
              <a:rPr lang="en-US" sz="2600" b="0" strike="noStrike" spc="-1" dirty="0">
                <a:solidFill>
                  <a:srgbClr val="000000"/>
                </a:solidFill>
                <a:latin typeface="Arial"/>
                <a:ea typeface="Arial"/>
              </a:rPr>
              <a:t> supplementing groundwater in the summer and fall which are relatively dry seasons.</a:t>
            </a:r>
            <a:endParaRPr lang="en-US" sz="2600" b="0" strike="noStrike" spc="-1" dirty="0">
              <a:latin typeface="Arial"/>
            </a:endParaRPr>
          </a:p>
          <a:p>
            <a:pPr>
              <a:lnSpc>
                <a:spcPct val="100000"/>
              </a:lnSpc>
            </a:pPr>
            <a:endParaRPr lang="en-US" sz="2300" b="0" strike="noStrike" spc="-1" dirty="0">
              <a:latin typeface="Arial"/>
            </a:endParaRPr>
          </a:p>
        </p:txBody>
      </p:sp>
      <p:sp>
        <p:nvSpPr>
          <p:cNvPr id="63" name="CustomShape 11"/>
          <p:cNvSpPr/>
          <p:nvPr/>
        </p:nvSpPr>
        <p:spPr>
          <a:xfrm>
            <a:off x="494856" y="5301072"/>
            <a:ext cx="8704440" cy="4026600"/>
          </a:xfrm>
          <a:prstGeom prst="rect">
            <a:avLst/>
          </a:prstGeom>
          <a:noFill/>
          <a:ln>
            <a:noFill/>
          </a:ln>
        </p:spPr>
        <p:style>
          <a:lnRef idx="0">
            <a:scrgbClr r="0" g="0" b="0"/>
          </a:lnRef>
          <a:fillRef idx="0">
            <a:scrgbClr r="0" g="0" b="0"/>
          </a:fillRef>
          <a:effectRef idx="0">
            <a:scrgbClr r="0" g="0" b="0"/>
          </a:effectRef>
          <a:fontRef idx="minor"/>
        </p:style>
        <p:txBody>
          <a:bodyPr lIns="386280" tIns="249480" rIns="386280" bIns="386280"/>
          <a:lstStyle/>
          <a:p>
            <a:pPr marL="457200" indent="-374400">
              <a:lnSpc>
                <a:spcPct val="115000"/>
              </a:lnSpc>
              <a:buClr>
                <a:srgbClr val="000000"/>
              </a:buClr>
              <a:buFont typeface="Arial"/>
              <a:buChar char="●"/>
            </a:pPr>
            <a:r>
              <a:rPr lang="en-US" sz="2600" b="0" strike="noStrike" spc="-1" dirty="0">
                <a:solidFill>
                  <a:srgbClr val="000000"/>
                </a:solidFill>
                <a:latin typeface="Arial"/>
                <a:ea typeface="Arial"/>
              </a:rPr>
              <a:t>Two of the last ten years have </a:t>
            </a:r>
            <a:r>
              <a:rPr lang="en-US" sz="2600" b="0" strike="noStrike" spc="-1" dirty="0" smtClean="0">
                <a:solidFill>
                  <a:srgbClr val="000000"/>
                </a:solidFill>
                <a:latin typeface="Arial"/>
                <a:ea typeface="Arial"/>
              </a:rPr>
              <a:t>had extraordinarily </a:t>
            </a:r>
            <a:r>
              <a:rPr lang="en-US" sz="2600" b="0" strike="noStrike" spc="-1" dirty="0">
                <a:solidFill>
                  <a:srgbClr val="000000"/>
                </a:solidFill>
                <a:latin typeface="Arial"/>
                <a:ea typeface="Arial"/>
              </a:rPr>
              <a:t>low </a:t>
            </a:r>
            <a:r>
              <a:rPr lang="en-US" sz="2600" b="0" strike="noStrike" spc="-1" dirty="0" err="1">
                <a:solidFill>
                  <a:srgbClr val="000000"/>
                </a:solidFill>
                <a:latin typeface="Arial"/>
                <a:ea typeface="Arial"/>
              </a:rPr>
              <a:t>snowpacks</a:t>
            </a:r>
            <a:r>
              <a:rPr lang="en-US" sz="2600" b="0" strike="noStrike" spc="-1" dirty="0">
                <a:solidFill>
                  <a:srgbClr val="000000"/>
                </a:solidFill>
                <a:latin typeface="Arial"/>
                <a:ea typeface="Arial"/>
              </a:rPr>
              <a:t>.</a:t>
            </a:r>
            <a:endParaRPr lang="en-US" sz="2600" b="0" strike="noStrike" spc="-1" dirty="0">
              <a:latin typeface="Arial"/>
            </a:endParaRPr>
          </a:p>
          <a:p>
            <a:pPr>
              <a:lnSpc>
                <a:spcPct val="115000"/>
              </a:lnSpc>
            </a:pPr>
            <a:endParaRPr lang="en-US" b="0" strike="noStrike" spc="-1" dirty="0">
              <a:latin typeface="Arial"/>
            </a:endParaRPr>
          </a:p>
          <a:p>
            <a:pPr marL="457200" indent="-374400">
              <a:lnSpc>
                <a:spcPct val="115000"/>
              </a:lnSpc>
              <a:buClr>
                <a:srgbClr val="000000"/>
              </a:buClr>
              <a:buFont typeface="Arial"/>
              <a:buChar char="●"/>
            </a:pPr>
            <a:r>
              <a:rPr lang="en-US" sz="2600" b="0" strike="noStrike" spc="-1" dirty="0">
                <a:solidFill>
                  <a:srgbClr val="000000"/>
                </a:solidFill>
                <a:latin typeface="Arial"/>
                <a:ea typeface="Arial"/>
              </a:rPr>
              <a:t>Water-Year 2014 and 2015 both recorded less than 50% of the historic median value for snow storage (Mote, 2016) </a:t>
            </a:r>
            <a:endParaRPr lang="en-US" sz="2600" b="0" strike="noStrike" spc="-1" dirty="0">
              <a:latin typeface="Arial"/>
            </a:endParaRPr>
          </a:p>
          <a:p>
            <a:pPr>
              <a:lnSpc>
                <a:spcPct val="115000"/>
              </a:lnSpc>
            </a:pPr>
            <a:endParaRPr lang="en-US" b="0" strike="noStrike" spc="-1" dirty="0">
              <a:latin typeface="Arial"/>
            </a:endParaRPr>
          </a:p>
          <a:p>
            <a:pPr marL="457200" indent="-374400">
              <a:lnSpc>
                <a:spcPct val="115000"/>
              </a:lnSpc>
              <a:buClr>
                <a:srgbClr val="000000"/>
              </a:buClr>
              <a:buFont typeface="Arial"/>
              <a:buChar char="●"/>
            </a:pPr>
            <a:r>
              <a:rPr lang="en-US" sz="2600" b="0" strike="noStrike" spc="-1" dirty="0">
                <a:solidFill>
                  <a:srgbClr val="000000"/>
                </a:solidFill>
                <a:latin typeface="Arial"/>
                <a:ea typeface="Arial"/>
              </a:rPr>
              <a:t>Rising temperatures have resulted in an increase of rainfall and a decrease in snowfall.</a:t>
            </a:r>
            <a:endParaRPr lang="en-US" sz="2600" b="0" strike="noStrike" spc="-1" dirty="0">
              <a:latin typeface="Arial"/>
            </a:endParaRPr>
          </a:p>
        </p:txBody>
      </p:sp>
      <p:sp>
        <p:nvSpPr>
          <p:cNvPr id="64" name="CustomShape 12"/>
          <p:cNvSpPr/>
          <p:nvPr/>
        </p:nvSpPr>
        <p:spPr>
          <a:xfrm>
            <a:off x="27296712" y="23042664"/>
            <a:ext cx="8910648" cy="4901400"/>
          </a:xfrm>
          <a:prstGeom prst="rect">
            <a:avLst/>
          </a:prstGeom>
          <a:noFill/>
          <a:ln>
            <a:noFill/>
          </a:ln>
        </p:spPr>
        <p:style>
          <a:lnRef idx="0">
            <a:scrgbClr r="0" g="0" b="0"/>
          </a:lnRef>
          <a:fillRef idx="0">
            <a:scrgbClr r="0" g="0" b="0"/>
          </a:fillRef>
          <a:effectRef idx="0">
            <a:scrgbClr r="0" g="0" b="0"/>
          </a:effectRef>
          <a:fontRef idx="minor"/>
        </p:style>
        <p:txBody>
          <a:bodyPr lIns="416160" tIns="249480" rIns="416160" bIns="0"/>
          <a:lstStyle/>
          <a:p>
            <a:pPr marL="140040">
              <a:buClr>
                <a:srgbClr val="333333"/>
              </a:buClr>
            </a:pPr>
            <a:r>
              <a:rPr lang="en-US" sz="2600" b="0" strike="noStrike" spc="-1" dirty="0">
                <a:solidFill>
                  <a:srgbClr val="333333"/>
                </a:solidFill>
                <a:ea typeface="Times New Roman"/>
              </a:rPr>
              <a:t>Sproles, E.A., Roth, T.R., and Nolin, A.W., 2016, Future Snow? A Spatial-Probabilistic Assessment of the Extraordinarily Low </a:t>
            </a:r>
            <a:r>
              <a:rPr lang="en-US" sz="2600" b="0" strike="noStrike" spc="-1" dirty="0" err="1">
                <a:solidFill>
                  <a:srgbClr val="333333"/>
                </a:solidFill>
                <a:ea typeface="Times New Roman"/>
              </a:rPr>
              <a:t>Snowpacks</a:t>
            </a:r>
            <a:r>
              <a:rPr lang="en-US" sz="2600" b="0" strike="noStrike" spc="-1" dirty="0">
                <a:solidFill>
                  <a:srgbClr val="333333"/>
                </a:solidFill>
                <a:ea typeface="Times New Roman"/>
              </a:rPr>
              <a:t> of 2014 and 2015 in the Oregon Cascades: The Cryosphere Discussions, p. 1–21, </a:t>
            </a:r>
            <a:r>
              <a:rPr lang="en-US" sz="2600" b="0" strike="noStrike" spc="-1" dirty="0" err="1">
                <a:solidFill>
                  <a:srgbClr val="333333"/>
                </a:solidFill>
                <a:ea typeface="Times New Roman"/>
              </a:rPr>
              <a:t>doi</a:t>
            </a:r>
            <a:r>
              <a:rPr lang="en-US" sz="2600" b="0" strike="noStrike" spc="-1" dirty="0">
                <a:solidFill>
                  <a:srgbClr val="333333"/>
                </a:solidFill>
                <a:ea typeface="Times New Roman"/>
              </a:rPr>
              <a:t>: 10.5194/tc-2016-66.</a:t>
            </a:r>
            <a:endParaRPr lang="en-US" sz="2600" b="0" strike="noStrike" spc="-1" dirty="0"/>
          </a:p>
          <a:p>
            <a:endParaRPr lang="en-US" sz="2600" b="0" strike="noStrike" spc="-1" dirty="0"/>
          </a:p>
          <a:p>
            <a:pPr marL="140040">
              <a:buClr>
                <a:srgbClr val="333333"/>
              </a:buClr>
            </a:pPr>
            <a:r>
              <a:rPr lang="en-US" sz="2600" b="0" strike="noStrike" spc="-1" dirty="0" err="1">
                <a:solidFill>
                  <a:srgbClr val="333333"/>
                </a:solidFill>
                <a:ea typeface="Times New Roman"/>
              </a:rPr>
              <a:t>Abatzoglou</a:t>
            </a:r>
            <a:r>
              <a:rPr lang="en-US" sz="2600" b="0" strike="noStrike" spc="-1" dirty="0">
                <a:solidFill>
                  <a:srgbClr val="333333"/>
                </a:solidFill>
                <a:ea typeface="Times New Roman"/>
              </a:rPr>
              <a:t>, J.T., Rupp, D.E., and Mote, P.W., 2014, Seasonal Climate Variability and Change in the Pacific Northwest of the United States: Journal of Climate, v. 27, no. 5, p. 2125–2142, </a:t>
            </a:r>
            <a:r>
              <a:rPr lang="en-US" sz="2600" b="0" strike="noStrike" spc="-1" dirty="0" err="1">
                <a:solidFill>
                  <a:srgbClr val="333333"/>
                </a:solidFill>
                <a:ea typeface="Times New Roman"/>
              </a:rPr>
              <a:t>doi</a:t>
            </a:r>
            <a:r>
              <a:rPr lang="en-US" sz="2600" b="0" strike="noStrike" spc="-1" dirty="0">
                <a:solidFill>
                  <a:srgbClr val="333333"/>
                </a:solidFill>
                <a:ea typeface="Times New Roman"/>
              </a:rPr>
              <a:t>: 10.1175/jcli-d-13-00218.1.</a:t>
            </a:r>
            <a:endParaRPr lang="en-US" sz="2600" b="0" strike="noStrike" spc="-1" dirty="0"/>
          </a:p>
          <a:p>
            <a:endParaRPr lang="en-US" sz="1400" b="0" strike="noStrike" spc="-1" dirty="0">
              <a:latin typeface="Arial"/>
            </a:endParaRPr>
          </a:p>
        </p:txBody>
      </p:sp>
      <p:sp>
        <p:nvSpPr>
          <p:cNvPr id="65" name="CustomShape 13"/>
          <p:cNvSpPr/>
          <p:nvPr/>
        </p:nvSpPr>
        <p:spPr>
          <a:xfrm>
            <a:off x="27260136" y="17060112"/>
            <a:ext cx="8800920" cy="5000040"/>
          </a:xfrm>
          <a:prstGeom prst="rect">
            <a:avLst/>
          </a:prstGeom>
          <a:noFill/>
          <a:ln>
            <a:noFill/>
          </a:ln>
        </p:spPr>
        <p:style>
          <a:lnRef idx="0">
            <a:scrgbClr r="0" g="0" b="0"/>
          </a:lnRef>
          <a:fillRef idx="0">
            <a:scrgbClr r="0" g="0" b="0"/>
          </a:fillRef>
          <a:effectRef idx="0">
            <a:scrgbClr r="0" g="0" b="0"/>
          </a:effectRef>
          <a:fontRef idx="minor"/>
        </p:style>
        <p:txBody>
          <a:bodyPr lIns="386280" tIns="249480" rIns="386280" bIns="386280"/>
          <a:lstStyle/>
          <a:p>
            <a:pPr marL="457200" indent="-374400">
              <a:lnSpc>
                <a:spcPct val="115000"/>
              </a:lnSpc>
              <a:buClr>
                <a:srgbClr val="000000"/>
              </a:buClr>
              <a:buFont typeface="Arial"/>
              <a:buChar char="●"/>
            </a:pPr>
            <a:r>
              <a:rPr lang="en-US" sz="2600" b="0" strike="noStrike" spc="-1" dirty="0">
                <a:solidFill>
                  <a:srgbClr val="000000"/>
                </a:solidFill>
                <a:latin typeface="Arial"/>
                <a:ea typeface="Arial"/>
              </a:rPr>
              <a:t>The Willamette Valley has been warming since 1901 on average 0.056-0.076*C per decade and shows no signs of slowing down..</a:t>
            </a:r>
            <a:endParaRPr lang="en-US" sz="2600" b="0" strike="noStrike" spc="-1" dirty="0">
              <a:latin typeface="Arial"/>
            </a:endParaRPr>
          </a:p>
          <a:p>
            <a:pPr>
              <a:lnSpc>
                <a:spcPct val="115000"/>
              </a:lnSpc>
            </a:pPr>
            <a:endParaRPr lang="en-US" sz="2600" b="0" strike="noStrike" spc="-1" dirty="0">
              <a:latin typeface="Arial"/>
            </a:endParaRPr>
          </a:p>
          <a:p>
            <a:pPr marL="457200" indent="-374400">
              <a:lnSpc>
                <a:spcPct val="115000"/>
              </a:lnSpc>
              <a:buClr>
                <a:srgbClr val="000000"/>
              </a:buClr>
              <a:buFont typeface="Arial"/>
              <a:buChar char="●"/>
            </a:pPr>
            <a:r>
              <a:rPr lang="en-US" sz="2600" b="0" strike="noStrike" spc="-1" dirty="0">
                <a:solidFill>
                  <a:srgbClr val="000000"/>
                </a:solidFill>
                <a:latin typeface="Arial"/>
                <a:ea typeface="Arial"/>
              </a:rPr>
              <a:t>Some areas record temperatures 3.3*C higher than the historic average.</a:t>
            </a:r>
            <a:endParaRPr lang="en-US" sz="2600" b="0" strike="noStrike" spc="-1" dirty="0">
              <a:latin typeface="Arial"/>
            </a:endParaRPr>
          </a:p>
          <a:p>
            <a:pPr>
              <a:lnSpc>
                <a:spcPct val="115000"/>
              </a:lnSpc>
            </a:pPr>
            <a:endParaRPr lang="en-US" sz="2600" b="0" strike="noStrike" spc="-1" dirty="0">
              <a:latin typeface="Arial"/>
            </a:endParaRPr>
          </a:p>
          <a:p>
            <a:pPr marL="457200" indent="-374400">
              <a:lnSpc>
                <a:spcPct val="115000"/>
              </a:lnSpc>
              <a:buClr>
                <a:srgbClr val="000000"/>
              </a:buClr>
              <a:buFont typeface="Arial"/>
              <a:buChar char="●"/>
            </a:pPr>
            <a:r>
              <a:rPr lang="en-US" sz="2600" b="0" strike="noStrike" spc="-1" dirty="0">
                <a:solidFill>
                  <a:srgbClr val="000000"/>
                </a:solidFill>
                <a:latin typeface="Arial"/>
                <a:ea typeface="Arial"/>
              </a:rPr>
              <a:t>If we do not change our actions, by the year 2100, the </a:t>
            </a:r>
            <a:r>
              <a:rPr lang="en-US" sz="2600" b="0" strike="noStrike" spc="-1" dirty="0" err="1">
                <a:solidFill>
                  <a:srgbClr val="000000"/>
                </a:solidFill>
                <a:latin typeface="Arial"/>
                <a:ea typeface="Arial"/>
              </a:rPr>
              <a:t>snowpacks</a:t>
            </a:r>
            <a:r>
              <a:rPr lang="en-US" sz="2600" b="0" strike="noStrike" spc="-1" dirty="0">
                <a:solidFill>
                  <a:srgbClr val="000000"/>
                </a:solidFill>
                <a:latin typeface="Arial"/>
                <a:ea typeface="Arial"/>
              </a:rPr>
              <a:t> will be absent from all but the highest of peaks, temperatures could be 5*C warmer, and groundwater may be all but depleted.</a:t>
            </a:r>
            <a:endParaRPr lang="en-US" sz="2600" b="0" strike="noStrike" spc="-1" dirty="0">
              <a:latin typeface="Arial"/>
            </a:endParaRPr>
          </a:p>
        </p:txBody>
      </p:sp>
      <p:sp>
        <p:nvSpPr>
          <p:cNvPr id="66" name="CustomShape 14"/>
          <p:cNvSpPr/>
          <p:nvPr/>
        </p:nvSpPr>
        <p:spPr>
          <a:xfrm>
            <a:off x="27186984" y="5268888"/>
            <a:ext cx="8910648" cy="11184480"/>
          </a:xfrm>
          <a:prstGeom prst="rect">
            <a:avLst/>
          </a:prstGeom>
          <a:noFill/>
          <a:ln>
            <a:noFill/>
          </a:ln>
        </p:spPr>
        <p:style>
          <a:lnRef idx="0">
            <a:scrgbClr r="0" g="0" b="0"/>
          </a:lnRef>
          <a:fillRef idx="0">
            <a:scrgbClr r="0" g="0" b="0"/>
          </a:fillRef>
          <a:effectRef idx="0">
            <a:scrgbClr r="0" g="0" b="0"/>
          </a:effectRef>
          <a:fontRef idx="minor"/>
        </p:style>
        <p:txBody>
          <a:bodyPr lIns="416160" tIns="249480" rIns="416160" bIns="386280"/>
          <a:lstStyle/>
          <a:p>
            <a:pPr marL="457200" indent="-374400">
              <a:lnSpc>
                <a:spcPct val="115000"/>
              </a:lnSpc>
              <a:buClr>
                <a:srgbClr val="000000"/>
              </a:buClr>
              <a:buFont typeface="Arial"/>
              <a:buChar char="●"/>
            </a:pPr>
            <a:r>
              <a:rPr lang="en-US" sz="2600" b="0" strike="noStrike" spc="-1" dirty="0">
                <a:solidFill>
                  <a:srgbClr val="000000"/>
                </a:solidFill>
                <a:latin typeface="Arial"/>
                <a:ea typeface="Arial"/>
              </a:rPr>
              <a:t>Even though there is a measurable decrease in </a:t>
            </a:r>
            <a:r>
              <a:rPr lang="en-US" sz="2600" b="0" strike="noStrike" spc="-1" dirty="0" err="1">
                <a:solidFill>
                  <a:srgbClr val="000000"/>
                </a:solidFill>
                <a:latin typeface="Arial"/>
                <a:ea typeface="Arial"/>
              </a:rPr>
              <a:t>snowpacks</a:t>
            </a:r>
            <a:r>
              <a:rPr lang="en-US" sz="2600" b="0" strike="noStrike" spc="-1" dirty="0">
                <a:solidFill>
                  <a:srgbClr val="000000"/>
                </a:solidFill>
                <a:latin typeface="Arial"/>
                <a:ea typeface="Arial"/>
              </a:rPr>
              <a:t>, this is not caused by sizable decrease in precipitation, but by an increase in atmospheric temperatures;  this causes the snow zone to retreat higher up the slopes and rain in its place.</a:t>
            </a:r>
            <a:endParaRPr lang="en-US" sz="2600" b="0" strike="noStrike" spc="-1" dirty="0">
              <a:latin typeface="Arial"/>
            </a:endParaRPr>
          </a:p>
          <a:p>
            <a:pPr>
              <a:lnSpc>
                <a:spcPct val="115000"/>
              </a:lnSpc>
            </a:pPr>
            <a:endParaRPr lang="en-US" b="0" strike="noStrike" spc="-1" dirty="0">
              <a:latin typeface="Arial"/>
            </a:endParaRPr>
          </a:p>
          <a:p>
            <a:pPr marL="457200" indent="-374400">
              <a:lnSpc>
                <a:spcPct val="115000"/>
              </a:lnSpc>
              <a:buClr>
                <a:srgbClr val="000000"/>
              </a:buClr>
              <a:buFont typeface="Arial"/>
              <a:buChar char="●"/>
            </a:pPr>
            <a:r>
              <a:rPr lang="en-US" sz="2600" b="0" strike="noStrike" spc="-1" dirty="0">
                <a:solidFill>
                  <a:srgbClr val="000000"/>
                </a:solidFill>
                <a:latin typeface="Arial"/>
                <a:ea typeface="Arial"/>
              </a:rPr>
              <a:t>When comparing WY-2014 and WY-2015 against historical data, warm weather shrinking the </a:t>
            </a:r>
            <a:r>
              <a:rPr lang="en-US" sz="2600" b="0" strike="noStrike" spc="-1" dirty="0" err="1">
                <a:solidFill>
                  <a:srgbClr val="000000"/>
                </a:solidFill>
                <a:latin typeface="Arial"/>
                <a:ea typeface="Arial"/>
              </a:rPr>
              <a:t>snowpacks</a:t>
            </a:r>
            <a:r>
              <a:rPr lang="en-US" sz="2600" b="0" strike="noStrike" spc="-1" dirty="0">
                <a:solidFill>
                  <a:srgbClr val="000000"/>
                </a:solidFill>
                <a:latin typeface="Arial"/>
                <a:ea typeface="Arial"/>
              </a:rPr>
              <a:t> in favor of rain leads to higher chances of flooding in the wet season, and a lower water-table in the dry season.</a:t>
            </a:r>
            <a:endParaRPr lang="en-US" sz="2600" b="0" strike="noStrike" spc="-1" dirty="0">
              <a:latin typeface="Arial"/>
            </a:endParaRPr>
          </a:p>
          <a:p>
            <a:pPr>
              <a:lnSpc>
                <a:spcPct val="115000"/>
              </a:lnSpc>
            </a:pPr>
            <a:endParaRPr lang="en-US" b="0" strike="noStrike" spc="-1" dirty="0">
              <a:latin typeface="Arial"/>
            </a:endParaRPr>
          </a:p>
          <a:p>
            <a:pPr marL="457200" indent="-374400">
              <a:lnSpc>
                <a:spcPct val="115000"/>
              </a:lnSpc>
              <a:buClr>
                <a:srgbClr val="000000"/>
              </a:buClr>
              <a:buFont typeface="Arial"/>
              <a:buChar char="●"/>
            </a:pPr>
            <a:r>
              <a:rPr lang="en-US" sz="2600" b="0" strike="noStrike" spc="-1" dirty="0">
                <a:solidFill>
                  <a:srgbClr val="000000"/>
                </a:solidFill>
                <a:latin typeface="Arial"/>
                <a:ea typeface="Arial"/>
              </a:rPr>
              <a:t>If the dry season does not have adequate </a:t>
            </a:r>
            <a:r>
              <a:rPr lang="en-US" sz="2600" b="0" strike="noStrike" spc="-1" dirty="0" err="1">
                <a:solidFill>
                  <a:srgbClr val="000000"/>
                </a:solidFill>
                <a:latin typeface="Arial"/>
                <a:ea typeface="Arial"/>
              </a:rPr>
              <a:t>snowpacks</a:t>
            </a:r>
            <a:r>
              <a:rPr lang="en-US" sz="2600" b="0" strike="noStrike" spc="-1" dirty="0">
                <a:solidFill>
                  <a:srgbClr val="000000"/>
                </a:solidFill>
                <a:latin typeface="Arial"/>
                <a:ea typeface="Arial"/>
              </a:rPr>
              <a:t> to supply the rivers and tributaries, groundwater depletion is hastened.  Even if the region receives the normal amount of precipitation (with an abnormal distribution pattern), the region could be greatly affected by drought.</a:t>
            </a:r>
            <a:endParaRPr lang="en-US" sz="2600" b="0" strike="noStrike" spc="-1" dirty="0">
              <a:latin typeface="Arial"/>
            </a:endParaRPr>
          </a:p>
          <a:p>
            <a:pPr>
              <a:lnSpc>
                <a:spcPct val="115000"/>
              </a:lnSpc>
            </a:pPr>
            <a:endParaRPr lang="en-US" b="0" strike="noStrike" spc="-1" dirty="0">
              <a:latin typeface="Arial"/>
            </a:endParaRPr>
          </a:p>
          <a:p>
            <a:pPr marL="457200" indent="-374400">
              <a:lnSpc>
                <a:spcPct val="115000"/>
              </a:lnSpc>
              <a:buClr>
                <a:srgbClr val="000000"/>
              </a:buClr>
              <a:buFont typeface="Arial"/>
              <a:buChar char="●"/>
            </a:pPr>
            <a:r>
              <a:rPr lang="en-US" sz="2600" b="0" strike="noStrike" spc="-1" dirty="0">
                <a:solidFill>
                  <a:srgbClr val="000000"/>
                </a:solidFill>
                <a:latin typeface="Arial"/>
                <a:ea typeface="Arial"/>
              </a:rPr>
              <a:t>Despite </a:t>
            </a:r>
            <a:r>
              <a:rPr lang="en-US" sz="2600" spc="-1" dirty="0" smtClean="0">
                <a:solidFill>
                  <a:srgbClr val="000000"/>
                </a:solidFill>
                <a:latin typeface="Arial"/>
                <a:ea typeface="Arial"/>
              </a:rPr>
              <a:t>data </a:t>
            </a:r>
            <a:r>
              <a:rPr lang="en-US" sz="2600" b="0" strike="noStrike" spc="-1" dirty="0" smtClean="0">
                <a:solidFill>
                  <a:srgbClr val="000000"/>
                </a:solidFill>
                <a:latin typeface="Arial"/>
                <a:ea typeface="Arial"/>
              </a:rPr>
              <a:t>that support </a:t>
            </a:r>
            <a:r>
              <a:rPr lang="en-US" sz="2600" b="0" strike="noStrike" spc="-1" dirty="0">
                <a:solidFill>
                  <a:srgbClr val="000000"/>
                </a:solidFill>
                <a:latin typeface="Arial"/>
                <a:ea typeface="Arial"/>
              </a:rPr>
              <a:t>warming temperatures and shrinking </a:t>
            </a:r>
            <a:r>
              <a:rPr lang="en-US" sz="2600" b="0" strike="noStrike" spc="-1" dirty="0" err="1">
                <a:solidFill>
                  <a:srgbClr val="000000"/>
                </a:solidFill>
                <a:latin typeface="Arial"/>
                <a:ea typeface="Arial"/>
              </a:rPr>
              <a:t>snowpacks</a:t>
            </a:r>
            <a:r>
              <a:rPr lang="en-US" sz="2600" b="0" strike="noStrike" spc="-1" dirty="0">
                <a:solidFill>
                  <a:srgbClr val="000000"/>
                </a:solidFill>
                <a:latin typeface="Arial"/>
                <a:ea typeface="Arial"/>
              </a:rPr>
              <a:t> from WY-2014 and WY-2015, scientists will not know the extent of impact on groundwater resources until at the earliest 2022 due to the </a:t>
            </a:r>
            <a:r>
              <a:rPr lang="en-US" sz="2600" b="0" strike="noStrike" spc="-1" dirty="0" smtClean="0">
                <a:solidFill>
                  <a:srgbClr val="000000"/>
                </a:solidFill>
                <a:latin typeface="Arial"/>
                <a:ea typeface="Arial"/>
              </a:rPr>
              <a:t>7-year </a:t>
            </a:r>
            <a:r>
              <a:rPr lang="en-US" sz="2600" b="0" strike="noStrike" spc="-1" dirty="0">
                <a:solidFill>
                  <a:srgbClr val="000000"/>
                </a:solidFill>
                <a:latin typeface="Arial"/>
                <a:ea typeface="Arial"/>
              </a:rPr>
              <a:t>mean transit time of groundwater infiltration in the Willamette </a:t>
            </a:r>
            <a:r>
              <a:rPr lang="en-US" sz="2600" spc="-1" dirty="0" smtClean="0">
                <a:solidFill>
                  <a:srgbClr val="000000"/>
                </a:solidFill>
                <a:latin typeface="Arial"/>
                <a:ea typeface="Arial"/>
              </a:rPr>
              <a:t>Basin.</a:t>
            </a:r>
            <a:endParaRPr lang="en-US" sz="2600" b="0" strike="noStrike" spc="-1" dirty="0">
              <a:latin typeface="Arial"/>
            </a:endParaRPr>
          </a:p>
        </p:txBody>
      </p:sp>
      <p:sp>
        <p:nvSpPr>
          <p:cNvPr id="67" name="CustomShape 15"/>
          <p:cNvSpPr/>
          <p:nvPr/>
        </p:nvSpPr>
        <p:spPr>
          <a:xfrm>
            <a:off x="9667800" y="25865280"/>
            <a:ext cx="17303400" cy="2138040"/>
          </a:xfrm>
          <a:prstGeom prst="rect">
            <a:avLst/>
          </a:prstGeom>
          <a:noFill/>
          <a:ln>
            <a:noFill/>
          </a:ln>
        </p:spPr>
        <p:style>
          <a:lnRef idx="0">
            <a:scrgbClr r="0" g="0" b="0"/>
          </a:lnRef>
          <a:fillRef idx="0">
            <a:scrgbClr r="0" g="0" b="0"/>
          </a:fillRef>
          <a:effectRef idx="0">
            <a:scrgbClr r="0" g="0" b="0"/>
          </a:effectRef>
          <a:fontRef idx="minor"/>
        </p:style>
      </p:sp>
      <p:pic>
        <p:nvPicPr>
          <p:cNvPr id="68" name="Shape 63"/>
          <p:cNvPicPr/>
          <p:nvPr/>
        </p:nvPicPr>
        <p:blipFill>
          <a:blip r:embed="rId3"/>
          <a:stretch/>
        </p:blipFill>
        <p:spPr>
          <a:xfrm>
            <a:off x="31223088" y="0"/>
            <a:ext cx="5276880" cy="3969720"/>
          </a:xfrm>
          <a:prstGeom prst="rect">
            <a:avLst/>
          </a:prstGeom>
          <a:ln>
            <a:noFill/>
          </a:ln>
        </p:spPr>
      </p:pic>
      <p:pic>
        <p:nvPicPr>
          <p:cNvPr id="69" name="Shape 64"/>
          <p:cNvPicPr/>
          <p:nvPr/>
        </p:nvPicPr>
        <p:blipFill>
          <a:blip r:embed="rId4"/>
          <a:stretch/>
        </p:blipFill>
        <p:spPr>
          <a:xfrm>
            <a:off x="641160" y="497160"/>
            <a:ext cx="6446520" cy="3339360"/>
          </a:xfrm>
          <a:prstGeom prst="rect">
            <a:avLst/>
          </a:prstGeom>
          <a:ln>
            <a:noFill/>
          </a:ln>
        </p:spPr>
      </p:pic>
      <p:grpSp>
        <p:nvGrpSpPr>
          <p:cNvPr id="70" name="Group 16"/>
          <p:cNvGrpSpPr/>
          <p:nvPr/>
        </p:nvGrpSpPr>
        <p:grpSpPr>
          <a:xfrm>
            <a:off x="10411200" y="5810760"/>
            <a:ext cx="7813440" cy="6317640"/>
            <a:chOff x="10411200" y="5810760"/>
            <a:chExt cx="7813440" cy="6317640"/>
          </a:xfrm>
        </p:grpSpPr>
        <p:pic>
          <p:nvPicPr>
            <p:cNvPr id="71" name="Shape 66"/>
            <p:cNvPicPr/>
            <p:nvPr/>
          </p:nvPicPr>
          <p:blipFill>
            <a:blip r:embed="rId5"/>
            <a:stretch/>
          </p:blipFill>
          <p:spPr>
            <a:xfrm>
              <a:off x="10411200" y="5810760"/>
              <a:ext cx="7813440" cy="6317640"/>
            </a:xfrm>
            <a:prstGeom prst="rect">
              <a:avLst/>
            </a:prstGeom>
            <a:ln w="38160">
              <a:solidFill>
                <a:schemeClr val="dk2"/>
              </a:solidFill>
              <a:round/>
            </a:ln>
          </p:spPr>
        </p:pic>
        <p:sp>
          <p:nvSpPr>
            <p:cNvPr id="72" name="CustomShape 17"/>
            <p:cNvSpPr/>
            <p:nvPr/>
          </p:nvSpPr>
          <p:spPr>
            <a:xfrm>
              <a:off x="16514280" y="11730240"/>
              <a:ext cx="1710360" cy="39816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400" b="0" strike="noStrike" spc="-1">
                  <a:solidFill>
                    <a:srgbClr val="000000"/>
                  </a:solidFill>
                  <a:latin typeface="Arial"/>
                  <a:ea typeface="Arial"/>
                </a:rPr>
                <a:t>Toolkit.climate.gov</a:t>
              </a:r>
              <a:endParaRPr lang="en-US" sz="1400" b="0" strike="noStrike" spc="-1">
                <a:latin typeface="Arial"/>
              </a:endParaRPr>
            </a:p>
          </p:txBody>
        </p:sp>
      </p:grpSp>
      <p:pic>
        <p:nvPicPr>
          <p:cNvPr id="73" name="Shape 68"/>
          <p:cNvPicPr/>
          <p:nvPr/>
        </p:nvPicPr>
        <p:blipFill>
          <a:blip r:embed="rId6"/>
          <a:stretch/>
        </p:blipFill>
        <p:spPr>
          <a:xfrm>
            <a:off x="2202120" y="9465804"/>
            <a:ext cx="5276880" cy="5000040"/>
          </a:xfrm>
          <a:prstGeom prst="rect">
            <a:avLst/>
          </a:prstGeom>
          <a:ln w="38160">
            <a:solidFill>
              <a:schemeClr val="dk2"/>
            </a:solidFill>
            <a:round/>
          </a:ln>
        </p:spPr>
      </p:pic>
      <p:grpSp>
        <p:nvGrpSpPr>
          <p:cNvPr id="74" name="Group 18"/>
          <p:cNvGrpSpPr/>
          <p:nvPr/>
        </p:nvGrpSpPr>
        <p:grpSpPr>
          <a:xfrm>
            <a:off x="2379240" y="19614816"/>
            <a:ext cx="4842360" cy="7882920"/>
            <a:chOff x="2379240" y="19395360"/>
            <a:chExt cx="4842360" cy="7882920"/>
          </a:xfrm>
        </p:grpSpPr>
        <p:grpSp>
          <p:nvGrpSpPr>
            <p:cNvPr id="75" name="Group 19"/>
            <p:cNvGrpSpPr/>
            <p:nvPr/>
          </p:nvGrpSpPr>
          <p:grpSpPr>
            <a:xfrm>
              <a:off x="2379240" y="19395360"/>
              <a:ext cx="4842360" cy="7882920"/>
              <a:chOff x="2379240" y="19395360"/>
              <a:chExt cx="4842360" cy="7882920"/>
            </a:xfrm>
          </p:grpSpPr>
          <p:pic>
            <p:nvPicPr>
              <p:cNvPr id="76" name="Shape 71"/>
              <p:cNvPicPr/>
              <p:nvPr/>
            </p:nvPicPr>
            <p:blipFill>
              <a:blip r:embed="rId7"/>
              <a:stretch/>
            </p:blipFill>
            <p:spPr>
              <a:xfrm>
                <a:off x="2379240" y="19395360"/>
                <a:ext cx="4842360" cy="7882920"/>
              </a:xfrm>
              <a:prstGeom prst="rect">
                <a:avLst/>
              </a:prstGeom>
              <a:ln w="38160">
                <a:solidFill>
                  <a:srgbClr val="000000"/>
                </a:solidFill>
                <a:round/>
              </a:ln>
            </p:spPr>
          </p:pic>
          <p:pic>
            <p:nvPicPr>
              <p:cNvPr id="77" name="Shape 72"/>
              <p:cNvPicPr/>
              <p:nvPr/>
            </p:nvPicPr>
            <p:blipFill>
              <a:blip r:embed="rId8"/>
              <a:stretch/>
            </p:blipFill>
            <p:spPr>
              <a:xfrm>
                <a:off x="4474800" y="25165440"/>
                <a:ext cx="2616480" cy="2009520"/>
              </a:xfrm>
              <a:prstGeom prst="rect">
                <a:avLst/>
              </a:prstGeom>
              <a:ln w="38160">
                <a:solidFill>
                  <a:schemeClr val="dk2"/>
                </a:solidFill>
                <a:round/>
              </a:ln>
            </p:spPr>
          </p:pic>
          <p:sp>
            <p:nvSpPr>
              <p:cNvPr id="78" name="CustomShape 20"/>
              <p:cNvSpPr/>
              <p:nvPr/>
            </p:nvSpPr>
            <p:spPr>
              <a:xfrm>
                <a:off x="2804760" y="19507320"/>
                <a:ext cx="3990960" cy="556920"/>
              </a:xfrm>
              <a:prstGeom prst="rect">
                <a:avLst/>
              </a:prstGeom>
              <a:solidFill>
                <a:srgbClr val="FFFFFF"/>
              </a:solidFill>
              <a:ln w="19080">
                <a:solidFill>
                  <a:srgbClr val="000000"/>
                </a:solidFill>
                <a:round/>
              </a:ln>
            </p:spPr>
            <p:style>
              <a:lnRef idx="0">
                <a:scrgbClr r="0" g="0" b="0"/>
              </a:lnRef>
              <a:fillRef idx="0">
                <a:scrgbClr r="0" g="0" b="0"/>
              </a:fillRef>
              <a:effectRef idx="0">
                <a:scrgbClr r="0" g="0" b="0"/>
              </a:effectRef>
              <a:fontRef idx="minor"/>
            </p:style>
            <p:txBody>
              <a:bodyPr tIns="91440" bIns="91440"/>
              <a:lstStyle/>
              <a:p>
                <a:pPr>
                  <a:lnSpc>
                    <a:spcPct val="100000"/>
                  </a:lnSpc>
                </a:pPr>
                <a:r>
                  <a:rPr lang="en-US" sz="2400" b="0" strike="noStrike" spc="-1">
                    <a:solidFill>
                      <a:srgbClr val="000000"/>
                    </a:solidFill>
                    <a:latin typeface="Arial"/>
                    <a:ea typeface="Arial"/>
                  </a:rPr>
                  <a:t>The Willamette River Basin</a:t>
                </a:r>
                <a:endParaRPr lang="en-US" sz="2400" b="0" strike="noStrike" spc="-1">
                  <a:latin typeface="Arial"/>
                </a:endParaRPr>
              </a:p>
            </p:txBody>
          </p:sp>
        </p:grpSp>
        <p:sp>
          <p:nvSpPr>
            <p:cNvPr id="79" name="CustomShape 21"/>
            <p:cNvSpPr/>
            <p:nvPr/>
          </p:nvSpPr>
          <p:spPr>
            <a:xfrm>
              <a:off x="2531520" y="26830800"/>
              <a:ext cx="2085480" cy="4471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en-US" sz="1400" b="0" strike="noStrike" spc="-1">
                  <a:solidFill>
                    <a:srgbClr val="000000"/>
                  </a:solidFill>
                  <a:latin typeface="Arial"/>
                  <a:ea typeface="Arial"/>
                </a:rPr>
                <a:t>Climatetoolbox.org</a:t>
              </a:r>
              <a:endParaRPr lang="en-US" sz="1400" b="0" strike="noStrike" spc="-1">
                <a:latin typeface="Arial"/>
              </a:endParaRPr>
            </a:p>
          </p:txBody>
        </p:sp>
      </p:grpSp>
      <p:sp>
        <p:nvSpPr>
          <p:cNvPr id="80" name="CustomShape 22"/>
          <p:cNvSpPr/>
          <p:nvPr/>
        </p:nvSpPr>
        <p:spPr>
          <a:xfrm>
            <a:off x="11413800" y="14567400"/>
            <a:ext cx="14041440" cy="3339360"/>
          </a:xfrm>
          <a:prstGeom prst="rect">
            <a:avLst/>
          </a:prstGeom>
          <a:noFill/>
          <a:ln>
            <a:noFill/>
          </a:ln>
        </p:spPr>
        <p:style>
          <a:lnRef idx="0">
            <a:scrgbClr r="0" g="0" b="0"/>
          </a:lnRef>
          <a:fillRef idx="0">
            <a:scrgbClr r="0" g="0" b="0"/>
          </a:fillRef>
          <a:effectRef idx="0">
            <a:scrgbClr r="0" g="0" b="0"/>
          </a:effectRef>
          <a:fontRef idx="minor"/>
        </p:style>
      </p:sp>
      <p:sp>
        <p:nvSpPr>
          <p:cNvPr id="81" name="CustomShape 23"/>
          <p:cNvSpPr/>
          <p:nvPr/>
        </p:nvSpPr>
        <p:spPr>
          <a:xfrm>
            <a:off x="9851904" y="13883688"/>
            <a:ext cx="16592544" cy="516780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marL="457200" indent="-374400">
              <a:lnSpc>
                <a:spcPct val="115000"/>
              </a:lnSpc>
              <a:buClr>
                <a:srgbClr val="000000"/>
              </a:buClr>
              <a:buFont typeface="Arial"/>
              <a:buChar char="●"/>
            </a:pPr>
            <a:r>
              <a:rPr lang="en-US" sz="2600" b="0" strike="noStrike" spc="-1" dirty="0">
                <a:solidFill>
                  <a:srgbClr val="000000"/>
                </a:solidFill>
                <a:latin typeface="Arial"/>
                <a:ea typeface="Arial"/>
              </a:rPr>
              <a:t>The average Snow Water Equivalent relative to cumulative precipitation (SWE:P) dropped to 0.20 (20% snow, 80% rain) in WY-2014 at an elevation of 1500m while the historic average SWE:P at 1500m is 0.58.  In WY-2015 the 0.20 SWE:P was not met until reaching 1750m.</a:t>
            </a:r>
            <a:endParaRPr lang="en-US" sz="2600" b="0" strike="noStrike" spc="-1" dirty="0">
              <a:latin typeface="Arial"/>
            </a:endParaRPr>
          </a:p>
          <a:p>
            <a:pPr>
              <a:lnSpc>
                <a:spcPct val="115000"/>
              </a:lnSpc>
            </a:pPr>
            <a:endParaRPr lang="en-US" sz="2600" b="0" strike="noStrike" spc="-1" dirty="0">
              <a:latin typeface="Arial"/>
            </a:endParaRPr>
          </a:p>
          <a:p>
            <a:pPr marL="457200" indent="-374400">
              <a:lnSpc>
                <a:spcPct val="115000"/>
              </a:lnSpc>
              <a:buClr>
                <a:srgbClr val="000000"/>
              </a:buClr>
              <a:buFont typeface="Arial"/>
              <a:buChar char="●"/>
            </a:pPr>
            <a:r>
              <a:rPr lang="en-US" sz="2600" b="0" strike="noStrike" spc="-1" dirty="0">
                <a:solidFill>
                  <a:srgbClr val="000000"/>
                </a:solidFill>
                <a:latin typeface="Arial"/>
                <a:ea typeface="Arial"/>
              </a:rPr>
              <a:t>At the elevation in which </a:t>
            </a:r>
            <a:r>
              <a:rPr lang="en-US" sz="2600" b="0" strike="noStrike" spc="-1" dirty="0" err="1">
                <a:solidFill>
                  <a:srgbClr val="000000"/>
                </a:solidFill>
                <a:latin typeface="Arial"/>
                <a:ea typeface="Arial"/>
              </a:rPr>
              <a:t>snowpacks</a:t>
            </a:r>
            <a:r>
              <a:rPr lang="en-US" sz="2600" b="0" strike="noStrike" spc="-1" dirty="0">
                <a:solidFill>
                  <a:srgbClr val="000000"/>
                </a:solidFill>
                <a:latin typeface="Arial"/>
                <a:ea typeface="Arial"/>
              </a:rPr>
              <a:t> normally form, WY-2014 recorded a temperature 2.7*C warmer than the historic average, and WY-2015 reached 3.3*C warmer than average for the same elevation.</a:t>
            </a:r>
            <a:endParaRPr lang="en-US" sz="2600" b="0" strike="noStrike" spc="-1" dirty="0">
              <a:latin typeface="Arial"/>
            </a:endParaRPr>
          </a:p>
          <a:p>
            <a:pPr>
              <a:lnSpc>
                <a:spcPct val="115000"/>
              </a:lnSpc>
            </a:pPr>
            <a:endParaRPr lang="en-US" sz="2600" b="0" strike="noStrike" spc="-1" dirty="0">
              <a:latin typeface="Arial"/>
            </a:endParaRPr>
          </a:p>
          <a:p>
            <a:pPr marL="457200" indent="-374400">
              <a:lnSpc>
                <a:spcPct val="115000"/>
              </a:lnSpc>
              <a:buClr>
                <a:srgbClr val="000000"/>
              </a:buClr>
              <a:buFont typeface="Arial"/>
              <a:buChar char="●"/>
            </a:pPr>
            <a:r>
              <a:rPr lang="en-US" sz="2600" b="0" strike="noStrike" spc="-1" dirty="0">
                <a:solidFill>
                  <a:srgbClr val="000000"/>
                </a:solidFill>
                <a:latin typeface="Arial"/>
                <a:ea typeface="Arial"/>
              </a:rPr>
              <a:t>Rainfall in WY-2014 was 102% the historical average, and WY-2015 was 81% the historic average.</a:t>
            </a:r>
            <a:endParaRPr lang="en-US" sz="2600" b="0" strike="noStrike" spc="-1" dirty="0">
              <a:latin typeface="Arial"/>
            </a:endParaRPr>
          </a:p>
          <a:p>
            <a:pPr>
              <a:lnSpc>
                <a:spcPct val="115000"/>
              </a:lnSpc>
            </a:pPr>
            <a:endParaRPr lang="en-US" sz="2600" b="0" strike="noStrike" spc="-1" dirty="0">
              <a:latin typeface="Arial"/>
            </a:endParaRPr>
          </a:p>
          <a:p>
            <a:pPr marL="457200" indent="-374400">
              <a:lnSpc>
                <a:spcPct val="115000"/>
              </a:lnSpc>
              <a:buClr>
                <a:srgbClr val="000000"/>
              </a:buClr>
              <a:buFont typeface="Arial"/>
              <a:buChar char="●"/>
            </a:pPr>
            <a:r>
              <a:rPr lang="en-US" sz="2600" b="0" strike="noStrike" spc="-1" dirty="0">
                <a:solidFill>
                  <a:srgbClr val="000000"/>
                </a:solidFill>
                <a:latin typeface="Arial"/>
                <a:ea typeface="Arial"/>
              </a:rPr>
              <a:t>By the end of the century the temperature is projected to increase between 2-5*C (4-9*F)</a:t>
            </a:r>
            <a:endParaRPr lang="en-US" sz="2600" b="0" strike="noStrike" spc="-1" dirty="0">
              <a:latin typeface="Arial"/>
            </a:endParaRPr>
          </a:p>
        </p:txBody>
      </p:sp>
      <p:pic>
        <p:nvPicPr>
          <p:cNvPr id="83" name="Shape 78"/>
          <p:cNvPicPr/>
          <p:nvPr/>
        </p:nvPicPr>
        <p:blipFill>
          <a:blip r:embed="rId9"/>
          <a:stretch/>
        </p:blipFill>
        <p:spPr>
          <a:xfrm>
            <a:off x="10871568" y="18905616"/>
            <a:ext cx="6539760" cy="8415720"/>
          </a:xfrm>
          <a:prstGeom prst="rect">
            <a:avLst/>
          </a:prstGeom>
          <a:ln w="38160">
            <a:solidFill>
              <a:schemeClr val="dk2"/>
            </a:solidFill>
            <a:round/>
          </a:ln>
        </p:spPr>
      </p:pic>
      <p:pic>
        <p:nvPicPr>
          <p:cNvPr id="84" name="Shape 79"/>
          <p:cNvPicPr/>
          <p:nvPr/>
        </p:nvPicPr>
        <p:blipFill>
          <a:blip r:embed="rId10"/>
          <a:stretch/>
        </p:blipFill>
        <p:spPr>
          <a:xfrm>
            <a:off x="18999360" y="18899496"/>
            <a:ext cx="6741360" cy="8415720"/>
          </a:xfrm>
          <a:prstGeom prst="rect">
            <a:avLst/>
          </a:prstGeom>
          <a:ln w="38160">
            <a:solidFill>
              <a:schemeClr val="dk2"/>
            </a:solidFill>
            <a:round/>
          </a:ln>
        </p:spPr>
      </p:pic>
    </p:spTree>
  </p:cSld>
  <p:clrMapOvr>
    <a:masterClrMapping/>
  </p:clrMapOvr>
  <p:transition spd="med">
    <p:fade thruBlk="1"/>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TotalTime>
  <Words>709</Words>
  <Application>Microsoft Office PowerPoint</Application>
  <PresentationFormat>Custom</PresentationFormat>
  <Paragraphs>52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Narrow</vt:lpstr>
      <vt:lpstr>DejaVu Sans</vt:lpstr>
      <vt:lpstr>Symbol</vt:lpstr>
      <vt:lpstr>Times New Roman</vt:lpstr>
      <vt:lpstr>Wingdings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Steve Taylor</dc:creator>
  <dc:description/>
  <cp:lastModifiedBy>Steve Taylor</cp:lastModifiedBy>
  <cp:revision>5</cp:revision>
  <dcterms:modified xsi:type="dcterms:W3CDTF">2018-02-28T02:27:31Z</dcterms:modified>
  <dc:language>en-US</dc:language>
</cp:coreProperties>
</file>