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6" r:id="rId3"/>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54" autoAdjust="0"/>
    <p:restoredTop sz="94660"/>
  </p:normalViewPr>
  <p:slideViewPr>
    <p:cSldViewPr snapToGrid="0">
      <p:cViewPr varScale="1">
        <p:scale>
          <a:sx n="24" d="100"/>
          <a:sy n="24" d="100"/>
        </p:scale>
        <p:origin x="1536" y="168"/>
      </p:cViewPr>
      <p:guideLst>
        <p:guide orient="horz" pos="10368"/>
        <p:guide pos="13824"/>
      </p:guideLst>
    </p:cSldViewPr>
  </p:slideViewPr>
  <p:notesTextViewPr>
    <p:cViewPr>
      <p:scale>
        <a:sx n="1" d="1"/>
        <a:sy n="1" d="1"/>
      </p:scale>
      <p:origin x="0" y="0"/>
    </p:cViewPr>
  </p:notesTextViewPr>
  <p:notesViewPr>
    <p:cSldViewPr snapToGrid="0" showGuides="1">
      <p:cViewPr varScale="1">
        <p:scale>
          <a:sx n="69" d="100"/>
          <a:sy n="69" d="100"/>
        </p:scale>
        <p:origin x="2706"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3AEF9B-0D08-44FB-BDD7-5B857721B6D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6CD5493-3E7A-4EB0-AFE9-A24B71B36962}">
      <dgm:prSet phldrT="[Text]"/>
      <dgm:spPr/>
      <dgm:t>
        <a:bodyPr/>
        <a:lstStyle/>
        <a:p>
          <a:r>
            <a:rPr lang="en-US" dirty="0"/>
            <a:t>Rising Temperatures</a:t>
          </a:r>
        </a:p>
      </dgm:t>
    </dgm:pt>
    <dgm:pt modelId="{87CBE4F0-E6F5-4152-B3B5-253EFC1E819E}" type="parTrans" cxnId="{53FE120B-F60A-4378-9D20-DFD569ACC990}">
      <dgm:prSet/>
      <dgm:spPr/>
      <dgm:t>
        <a:bodyPr/>
        <a:lstStyle/>
        <a:p>
          <a:endParaRPr lang="en-US"/>
        </a:p>
      </dgm:t>
    </dgm:pt>
    <dgm:pt modelId="{608D03D1-C86A-4DE3-BDD6-031724920A87}" type="sibTrans" cxnId="{53FE120B-F60A-4378-9D20-DFD569ACC990}">
      <dgm:prSet/>
      <dgm:spPr/>
      <dgm:t>
        <a:bodyPr/>
        <a:lstStyle/>
        <a:p>
          <a:endParaRPr lang="en-US"/>
        </a:p>
      </dgm:t>
    </dgm:pt>
    <dgm:pt modelId="{7158DF25-18F6-4D3D-A37D-B539C0D6C407}">
      <dgm:prSet phldrT="[Text]"/>
      <dgm:spPr/>
      <dgm:t>
        <a:bodyPr/>
        <a:lstStyle/>
        <a:p>
          <a:r>
            <a:rPr lang="en-US" dirty="0"/>
            <a:t>Higher Rates of Ablation</a:t>
          </a:r>
        </a:p>
      </dgm:t>
    </dgm:pt>
    <dgm:pt modelId="{7D06F96E-7E7E-46CC-A11A-CF24BF16FA0B}" type="parTrans" cxnId="{DC23B239-0042-4359-A95A-F9DD210A0B5D}">
      <dgm:prSet/>
      <dgm:spPr/>
      <dgm:t>
        <a:bodyPr/>
        <a:lstStyle/>
        <a:p>
          <a:endParaRPr lang="en-US"/>
        </a:p>
      </dgm:t>
    </dgm:pt>
    <dgm:pt modelId="{4500681D-7C5D-4BD8-96B9-257676BD5534}" type="sibTrans" cxnId="{DC23B239-0042-4359-A95A-F9DD210A0B5D}">
      <dgm:prSet/>
      <dgm:spPr/>
      <dgm:t>
        <a:bodyPr/>
        <a:lstStyle/>
        <a:p>
          <a:endParaRPr lang="en-US"/>
        </a:p>
      </dgm:t>
    </dgm:pt>
    <dgm:pt modelId="{97F84AED-0527-4659-B9EF-1398B7191547}">
      <dgm:prSet phldrT="[Text]"/>
      <dgm:spPr/>
      <dgm:t>
        <a:bodyPr/>
        <a:lstStyle/>
        <a:p>
          <a:r>
            <a:rPr lang="en-US" dirty="0"/>
            <a:t>Lower Albedo</a:t>
          </a:r>
        </a:p>
      </dgm:t>
    </dgm:pt>
    <dgm:pt modelId="{6807EBED-3E5D-4481-9A93-0BADF337620D}" type="parTrans" cxnId="{BC4285FE-0451-4AEE-8016-8ADD0BF07896}">
      <dgm:prSet/>
      <dgm:spPr/>
      <dgm:t>
        <a:bodyPr/>
        <a:lstStyle/>
        <a:p>
          <a:endParaRPr lang="en-US"/>
        </a:p>
      </dgm:t>
    </dgm:pt>
    <dgm:pt modelId="{91C50BA5-6F86-4A3A-B8EF-E0FB94A38616}" type="sibTrans" cxnId="{BC4285FE-0451-4AEE-8016-8ADD0BF07896}">
      <dgm:prSet/>
      <dgm:spPr/>
      <dgm:t>
        <a:bodyPr/>
        <a:lstStyle/>
        <a:p>
          <a:endParaRPr lang="en-US"/>
        </a:p>
      </dgm:t>
    </dgm:pt>
    <dgm:pt modelId="{EDFB3336-17B7-477F-8E7F-BF4D05F36D96}">
      <dgm:prSet phldrT="[Text]"/>
      <dgm:spPr/>
      <dgm:t>
        <a:bodyPr/>
        <a:lstStyle/>
        <a:p>
          <a:r>
            <a:rPr lang="en-US" dirty="0"/>
            <a:t>More Solar Radiation Absorption</a:t>
          </a:r>
        </a:p>
      </dgm:t>
    </dgm:pt>
    <dgm:pt modelId="{E3AE396A-8314-4381-BD17-6CDA3D48BEE5}" type="parTrans" cxnId="{1C2A485B-D195-4F74-A4DE-6DBB3CABE689}">
      <dgm:prSet/>
      <dgm:spPr/>
      <dgm:t>
        <a:bodyPr/>
        <a:lstStyle/>
        <a:p>
          <a:endParaRPr lang="en-US"/>
        </a:p>
      </dgm:t>
    </dgm:pt>
    <dgm:pt modelId="{FEB13ED6-5299-4155-B87B-4FFE328EAC11}" type="sibTrans" cxnId="{1C2A485B-D195-4F74-A4DE-6DBB3CABE689}">
      <dgm:prSet/>
      <dgm:spPr/>
      <dgm:t>
        <a:bodyPr/>
        <a:lstStyle/>
        <a:p>
          <a:endParaRPr lang="en-US"/>
        </a:p>
      </dgm:t>
    </dgm:pt>
    <dgm:pt modelId="{0B4FEF6B-C91D-4DD3-BA63-416EA32CA1B2}" type="pres">
      <dgm:prSet presAssocID="{403AEF9B-0D08-44FB-BDD7-5B857721B6D9}" presName="cycle" presStyleCnt="0">
        <dgm:presLayoutVars>
          <dgm:dir/>
          <dgm:resizeHandles val="exact"/>
        </dgm:presLayoutVars>
      </dgm:prSet>
      <dgm:spPr/>
      <dgm:t>
        <a:bodyPr/>
        <a:lstStyle/>
        <a:p>
          <a:endParaRPr lang="en-US"/>
        </a:p>
      </dgm:t>
    </dgm:pt>
    <dgm:pt modelId="{DC7A8F77-1931-44F4-A066-CBF0EC0884BC}" type="pres">
      <dgm:prSet presAssocID="{96CD5493-3E7A-4EB0-AFE9-A24B71B36962}" presName="node" presStyleLbl="node1" presStyleIdx="0" presStyleCnt="4">
        <dgm:presLayoutVars>
          <dgm:bulletEnabled val="1"/>
        </dgm:presLayoutVars>
      </dgm:prSet>
      <dgm:spPr/>
      <dgm:t>
        <a:bodyPr/>
        <a:lstStyle/>
        <a:p>
          <a:endParaRPr lang="en-US"/>
        </a:p>
      </dgm:t>
    </dgm:pt>
    <dgm:pt modelId="{458B1051-4F5E-40CA-BBF6-3F9C4EC4384A}" type="pres">
      <dgm:prSet presAssocID="{96CD5493-3E7A-4EB0-AFE9-A24B71B36962}" presName="spNode" presStyleCnt="0"/>
      <dgm:spPr/>
    </dgm:pt>
    <dgm:pt modelId="{80108EF4-1538-48D9-9F9F-FA577052038E}" type="pres">
      <dgm:prSet presAssocID="{608D03D1-C86A-4DE3-BDD6-031724920A87}" presName="sibTrans" presStyleLbl="sibTrans1D1" presStyleIdx="0" presStyleCnt="4"/>
      <dgm:spPr/>
      <dgm:t>
        <a:bodyPr/>
        <a:lstStyle/>
        <a:p>
          <a:endParaRPr lang="en-US"/>
        </a:p>
      </dgm:t>
    </dgm:pt>
    <dgm:pt modelId="{32524AD9-2F2C-484D-8B62-7592A36F2BFA}" type="pres">
      <dgm:prSet presAssocID="{7158DF25-18F6-4D3D-A37D-B539C0D6C407}" presName="node" presStyleLbl="node1" presStyleIdx="1" presStyleCnt="4">
        <dgm:presLayoutVars>
          <dgm:bulletEnabled val="1"/>
        </dgm:presLayoutVars>
      </dgm:prSet>
      <dgm:spPr/>
      <dgm:t>
        <a:bodyPr/>
        <a:lstStyle/>
        <a:p>
          <a:endParaRPr lang="en-US"/>
        </a:p>
      </dgm:t>
    </dgm:pt>
    <dgm:pt modelId="{FC0D67BF-0034-4C81-83A7-9ECE51C4ED0F}" type="pres">
      <dgm:prSet presAssocID="{7158DF25-18F6-4D3D-A37D-B539C0D6C407}" presName="spNode" presStyleCnt="0"/>
      <dgm:spPr/>
    </dgm:pt>
    <dgm:pt modelId="{349BDD8C-C683-4305-816B-129FA7478EB2}" type="pres">
      <dgm:prSet presAssocID="{4500681D-7C5D-4BD8-96B9-257676BD5534}" presName="sibTrans" presStyleLbl="sibTrans1D1" presStyleIdx="1" presStyleCnt="4"/>
      <dgm:spPr/>
      <dgm:t>
        <a:bodyPr/>
        <a:lstStyle/>
        <a:p>
          <a:endParaRPr lang="en-US"/>
        </a:p>
      </dgm:t>
    </dgm:pt>
    <dgm:pt modelId="{D817E877-8E57-4CD1-8D30-91D287CB97D5}" type="pres">
      <dgm:prSet presAssocID="{97F84AED-0527-4659-B9EF-1398B7191547}" presName="node" presStyleLbl="node1" presStyleIdx="2" presStyleCnt="4">
        <dgm:presLayoutVars>
          <dgm:bulletEnabled val="1"/>
        </dgm:presLayoutVars>
      </dgm:prSet>
      <dgm:spPr/>
      <dgm:t>
        <a:bodyPr/>
        <a:lstStyle/>
        <a:p>
          <a:endParaRPr lang="en-US"/>
        </a:p>
      </dgm:t>
    </dgm:pt>
    <dgm:pt modelId="{1508A5CC-D715-4574-B251-64359D1164CF}" type="pres">
      <dgm:prSet presAssocID="{97F84AED-0527-4659-B9EF-1398B7191547}" presName="spNode" presStyleCnt="0"/>
      <dgm:spPr/>
    </dgm:pt>
    <dgm:pt modelId="{7CB6AC54-9B53-4889-8492-2B05F2974309}" type="pres">
      <dgm:prSet presAssocID="{91C50BA5-6F86-4A3A-B8EF-E0FB94A38616}" presName="sibTrans" presStyleLbl="sibTrans1D1" presStyleIdx="2" presStyleCnt="4"/>
      <dgm:spPr/>
      <dgm:t>
        <a:bodyPr/>
        <a:lstStyle/>
        <a:p>
          <a:endParaRPr lang="en-US"/>
        </a:p>
      </dgm:t>
    </dgm:pt>
    <dgm:pt modelId="{FF378CD8-9A9F-4A8E-966D-86C155D2DBD5}" type="pres">
      <dgm:prSet presAssocID="{EDFB3336-17B7-477F-8E7F-BF4D05F36D96}" presName="node" presStyleLbl="node1" presStyleIdx="3" presStyleCnt="4">
        <dgm:presLayoutVars>
          <dgm:bulletEnabled val="1"/>
        </dgm:presLayoutVars>
      </dgm:prSet>
      <dgm:spPr/>
      <dgm:t>
        <a:bodyPr/>
        <a:lstStyle/>
        <a:p>
          <a:endParaRPr lang="en-US"/>
        </a:p>
      </dgm:t>
    </dgm:pt>
    <dgm:pt modelId="{BA9E6DC1-6549-4219-BD10-0B2CD1A40BE2}" type="pres">
      <dgm:prSet presAssocID="{EDFB3336-17B7-477F-8E7F-BF4D05F36D96}" presName="spNode" presStyleCnt="0"/>
      <dgm:spPr/>
    </dgm:pt>
    <dgm:pt modelId="{653DC6AF-1591-4BBD-BF0D-C8147CA1459D}" type="pres">
      <dgm:prSet presAssocID="{FEB13ED6-5299-4155-B87B-4FFE328EAC11}" presName="sibTrans" presStyleLbl="sibTrans1D1" presStyleIdx="3" presStyleCnt="4"/>
      <dgm:spPr/>
      <dgm:t>
        <a:bodyPr/>
        <a:lstStyle/>
        <a:p>
          <a:endParaRPr lang="en-US"/>
        </a:p>
      </dgm:t>
    </dgm:pt>
  </dgm:ptLst>
  <dgm:cxnLst>
    <dgm:cxn modelId="{19452A61-F955-400D-8B0A-E03B1D42C2FF}" type="presOf" srcId="{96CD5493-3E7A-4EB0-AFE9-A24B71B36962}" destId="{DC7A8F77-1931-44F4-A066-CBF0EC0884BC}" srcOrd="0" destOrd="0" presId="urn:microsoft.com/office/officeart/2005/8/layout/cycle5"/>
    <dgm:cxn modelId="{DC23B239-0042-4359-A95A-F9DD210A0B5D}" srcId="{403AEF9B-0D08-44FB-BDD7-5B857721B6D9}" destId="{7158DF25-18F6-4D3D-A37D-B539C0D6C407}" srcOrd="1" destOrd="0" parTransId="{7D06F96E-7E7E-46CC-A11A-CF24BF16FA0B}" sibTransId="{4500681D-7C5D-4BD8-96B9-257676BD5534}"/>
    <dgm:cxn modelId="{36B19075-C6B5-44A1-9D01-F5ADA9A5E694}" type="presOf" srcId="{608D03D1-C86A-4DE3-BDD6-031724920A87}" destId="{80108EF4-1538-48D9-9F9F-FA577052038E}" srcOrd="0" destOrd="0" presId="urn:microsoft.com/office/officeart/2005/8/layout/cycle5"/>
    <dgm:cxn modelId="{1C2A485B-D195-4F74-A4DE-6DBB3CABE689}" srcId="{403AEF9B-0D08-44FB-BDD7-5B857721B6D9}" destId="{EDFB3336-17B7-477F-8E7F-BF4D05F36D96}" srcOrd="3" destOrd="0" parTransId="{E3AE396A-8314-4381-BD17-6CDA3D48BEE5}" sibTransId="{FEB13ED6-5299-4155-B87B-4FFE328EAC11}"/>
    <dgm:cxn modelId="{E382A3B9-F673-41BF-BEEA-6C990BF79E98}" type="presOf" srcId="{91C50BA5-6F86-4A3A-B8EF-E0FB94A38616}" destId="{7CB6AC54-9B53-4889-8492-2B05F2974309}" srcOrd="0" destOrd="0" presId="urn:microsoft.com/office/officeart/2005/8/layout/cycle5"/>
    <dgm:cxn modelId="{53FE120B-F60A-4378-9D20-DFD569ACC990}" srcId="{403AEF9B-0D08-44FB-BDD7-5B857721B6D9}" destId="{96CD5493-3E7A-4EB0-AFE9-A24B71B36962}" srcOrd="0" destOrd="0" parTransId="{87CBE4F0-E6F5-4152-B3B5-253EFC1E819E}" sibTransId="{608D03D1-C86A-4DE3-BDD6-031724920A87}"/>
    <dgm:cxn modelId="{884153CB-ECFE-4D77-BE77-04068C6AF44C}" type="presOf" srcId="{FEB13ED6-5299-4155-B87B-4FFE328EAC11}" destId="{653DC6AF-1591-4BBD-BF0D-C8147CA1459D}" srcOrd="0" destOrd="0" presId="urn:microsoft.com/office/officeart/2005/8/layout/cycle5"/>
    <dgm:cxn modelId="{8A22DB0F-6CB4-40B5-AF42-FBAAA97A2C56}" type="presOf" srcId="{4500681D-7C5D-4BD8-96B9-257676BD5534}" destId="{349BDD8C-C683-4305-816B-129FA7478EB2}" srcOrd="0" destOrd="0" presId="urn:microsoft.com/office/officeart/2005/8/layout/cycle5"/>
    <dgm:cxn modelId="{8D680F56-92C9-46FB-8A2C-A8E9EA8E688E}" type="presOf" srcId="{403AEF9B-0D08-44FB-BDD7-5B857721B6D9}" destId="{0B4FEF6B-C91D-4DD3-BA63-416EA32CA1B2}" srcOrd="0" destOrd="0" presId="urn:microsoft.com/office/officeart/2005/8/layout/cycle5"/>
    <dgm:cxn modelId="{684E9423-ADAE-4D5C-B7C8-F099934BBAE5}" type="presOf" srcId="{97F84AED-0527-4659-B9EF-1398B7191547}" destId="{D817E877-8E57-4CD1-8D30-91D287CB97D5}" srcOrd="0" destOrd="0" presId="urn:microsoft.com/office/officeart/2005/8/layout/cycle5"/>
    <dgm:cxn modelId="{BC4285FE-0451-4AEE-8016-8ADD0BF07896}" srcId="{403AEF9B-0D08-44FB-BDD7-5B857721B6D9}" destId="{97F84AED-0527-4659-B9EF-1398B7191547}" srcOrd="2" destOrd="0" parTransId="{6807EBED-3E5D-4481-9A93-0BADF337620D}" sibTransId="{91C50BA5-6F86-4A3A-B8EF-E0FB94A38616}"/>
    <dgm:cxn modelId="{B9B69FF9-29EB-4BA8-A3DA-EB2CDCFA1D88}" type="presOf" srcId="{EDFB3336-17B7-477F-8E7F-BF4D05F36D96}" destId="{FF378CD8-9A9F-4A8E-966D-86C155D2DBD5}" srcOrd="0" destOrd="0" presId="urn:microsoft.com/office/officeart/2005/8/layout/cycle5"/>
    <dgm:cxn modelId="{9A217EBE-9ADA-42EE-B16D-00DECB2BD346}" type="presOf" srcId="{7158DF25-18F6-4D3D-A37D-B539C0D6C407}" destId="{32524AD9-2F2C-484D-8B62-7592A36F2BFA}" srcOrd="0" destOrd="0" presId="urn:microsoft.com/office/officeart/2005/8/layout/cycle5"/>
    <dgm:cxn modelId="{585A32E5-953F-4FEE-9457-2992D8198F0E}" type="presParOf" srcId="{0B4FEF6B-C91D-4DD3-BA63-416EA32CA1B2}" destId="{DC7A8F77-1931-44F4-A066-CBF0EC0884BC}" srcOrd="0" destOrd="0" presId="urn:microsoft.com/office/officeart/2005/8/layout/cycle5"/>
    <dgm:cxn modelId="{D2EA07BB-E6A4-4B45-971A-EED95E5BB72E}" type="presParOf" srcId="{0B4FEF6B-C91D-4DD3-BA63-416EA32CA1B2}" destId="{458B1051-4F5E-40CA-BBF6-3F9C4EC4384A}" srcOrd="1" destOrd="0" presId="urn:microsoft.com/office/officeart/2005/8/layout/cycle5"/>
    <dgm:cxn modelId="{5F96654B-3B97-4F34-BABE-02B94741F4BB}" type="presParOf" srcId="{0B4FEF6B-C91D-4DD3-BA63-416EA32CA1B2}" destId="{80108EF4-1538-48D9-9F9F-FA577052038E}" srcOrd="2" destOrd="0" presId="urn:microsoft.com/office/officeart/2005/8/layout/cycle5"/>
    <dgm:cxn modelId="{CD627A22-AC77-485E-BC9C-D998B0530C65}" type="presParOf" srcId="{0B4FEF6B-C91D-4DD3-BA63-416EA32CA1B2}" destId="{32524AD9-2F2C-484D-8B62-7592A36F2BFA}" srcOrd="3" destOrd="0" presId="urn:microsoft.com/office/officeart/2005/8/layout/cycle5"/>
    <dgm:cxn modelId="{6CB204A4-2F02-482B-9DF8-B21F7D5183B8}" type="presParOf" srcId="{0B4FEF6B-C91D-4DD3-BA63-416EA32CA1B2}" destId="{FC0D67BF-0034-4C81-83A7-9ECE51C4ED0F}" srcOrd="4" destOrd="0" presId="urn:microsoft.com/office/officeart/2005/8/layout/cycle5"/>
    <dgm:cxn modelId="{827AA2DC-5D19-41BC-B2C5-C6165184CB1C}" type="presParOf" srcId="{0B4FEF6B-C91D-4DD3-BA63-416EA32CA1B2}" destId="{349BDD8C-C683-4305-816B-129FA7478EB2}" srcOrd="5" destOrd="0" presId="urn:microsoft.com/office/officeart/2005/8/layout/cycle5"/>
    <dgm:cxn modelId="{C0BC6FC3-7BB4-47B4-979E-0B55D45CF76D}" type="presParOf" srcId="{0B4FEF6B-C91D-4DD3-BA63-416EA32CA1B2}" destId="{D817E877-8E57-4CD1-8D30-91D287CB97D5}" srcOrd="6" destOrd="0" presId="urn:microsoft.com/office/officeart/2005/8/layout/cycle5"/>
    <dgm:cxn modelId="{9A0A208A-89F5-4825-8FCD-1F4AAE80D983}" type="presParOf" srcId="{0B4FEF6B-C91D-4DD3-BA63-416EA32CA1B2}" destId="{1508A5CC-D715-4574-B251-64359D1164CF}" srcOrd="7" destOrd="0" presId="urn:microsoft.com/office/officeart/2005/8/layout/cycle5"/>
    <dgm:cxn modelId="{52832376-3D03-40EF-B0D1-5F9038A6AD11}" type="presParOf" srcId="{0B4FEF6B-C91D-4DD3-BA63-416EA32CA1B2}" destId="{7CB6AC54-9B53-4889-8492-2B05F2974309}" srcOrd="8" destOrd="0" presId="urn:microsoft.com/office/officeart/2005/8/layout/cycle5"/>
    <dgm:cxn modelId="{58582234-4FD8-4ED5-894B-4F6521956653}" type="presParOf" srcId="{0B4FEF6B-C91D-4DD3-BA63-416EA32CA1B2}" destId="{FF378CD8-9A9F-4A8E-966D-86C155D2DBD5}" srcOrd="9" destOrd="0" presId="urn:microsoft.com/office/officeart/2005/8/layout/cycle5"/>
    <dgm:cxn modelId="{F005BEDB-15A1-4CB7-B42C-C70BFB7508B2}" type="presParOf" srcId="{0B4FEF6B-C91D-4DD3-BA63-416EA32CA1B2}" destId="{BA9E6DC1-6549-4219-BD10-0B2CD1A40BE2}" srcOrd="10" destOrd="0" presId="urn:microsoft.com/office/officeart/2005/8/layout/cycle5"/>
    <dgm:cxn modelId="{AF5EBDC0-4AC3-42D1-A0AA-747295B8E426}" type="presParOf" srcId="{0B4FEF6B-C91D-4DD3-BA63-416EA32CA1B2}" destId="{653DC6AF-1591-4BBD-BF0D-C8147CA1459D}" srcOrd="11" destOrd="0" presId="urn:microsoft.com/office/officeart/2005/8/layout/cycle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A8F77-1931-44F4-A066-CBF0EC0884BC}">
      <dsp:nvSpPr>
        <dsp:cNvPr id="0" name=""/>
        <dsp:cNvSpPr/>
      </dsp:nvSpPr>
      <dsp:spPr>
        <a:xfrm>
          <a:off x="2722943" y="463"/>
          <a:ext cx="1321817" cy="859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Rising Temperatures</a:t>
          </a:r>
        </a:p>
      </dsp:txBody>
      <dsp:txXfrm>
        <a:off x="2764885" y="42405"/>
        <a:ext cx="1237933" cy="775297"/>
      </dsp:txXfrm>
    </dsp:sp>
    <dsp:sp modelId="{80108EF4-1538-48D9-9F9F-FA577052038E}">
      <dsp:nvSpPr>
        <dsp:cNvPr id="0" name=""/>
        <dsp:cNvSpPr/>
      </dsp:nvSpPr>
      <dsp:spPr>
        <a:xfrm>
          <a:off x="1963761" y="430053"/>
          <a:ext cx="2840181" cy="2840181"/>
        </a:xfrm>
        <a:custGeom>
          <a:avLst/>
          <a:gdLst/>
          <a:ahLst/>
          <a:cxnLst/>
          <a:rect l="0" t="0" r="0" b="0"/>
          <a:pathLst>
            <a:path>
              <a:moveTo>
                <a:pt x="2263653" y="277698"/>
              </a:moveTo>
              <a:arcTo wR="1420090" hR="1420090" stAng="18386569" swAng="16345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2524AD9-2F2C-484D-8B62-7592A36F2BFA}">
      <dsp:nvSpPr>
        <dsp:cNvPr id="0" name=""/>
        <dsp:cNvSpPr/>
      </dsp:nvSpPr>
      <dsp:spPr>
        <a:xfrm>
          <a:off x="4143034" y="1420553"/>
          <a:ext cx="1321817" cy="859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Higher Rates of Ablation</a:t>
          </a:r>
        </a:p>
      </dsp:txBody>
      <dsp:txXfrm>
        <a:off x="4184976" y="1462495"/>
        <a:ext cx="1237933" cy="775297"/>
      </dsp:txXfrm>
    </dsp:sp>
    <dsp:sp modelId="{349BDD8C-C683-4305-816B-129FA7478EB2}">
      <dsp:nvSpPr>
        <dsp:cNvPr id="0" name=""/>
        <dsp:cNvSpPr/>
      </dsp:nvSpPr>
      <dsp:spPr>
        <a:xfrm>
          <a:off x="1963761" y="430053"/>
          <a:ext cx="2840181" cy="2840181"/>
        </a:xfrm>
        <a:custGeom>
          <a:avLst/>
          <a:gdLst/>
          <a:ahLst/>
          <a:cxnLst/>
          <a:rect l="0" t="0" r="0" b="0"/>
          <a:pathLst>
            <a:path>
              <a:moveTo>
                <a:pt x="2693016" y="2049628"/>
              </a:moveTo>
              <a:arcTo wR="1420090" hR="1420090" stAng="1578910" swAng="16345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817E877-8E57-4CD1-8D30-91D287CB97D5}">
      <dsp:nvSpPr>
        <dsp:cNvPr id="0" name=""/>
        <dsp:cNvSpPr/>
      </dsp:nvSpPr>
      <dsp:spPr>
        <a:xfrm>
          <a:off x="2722943" y="2840644"/>
          <a:ext cx="1321817" cy="859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Lower Albedo</a:t>
          </a:r>
        </a:p>
      </dsp:txBody>
      <dsp:txXfrm>
        <a:off x="2764885" y="2882586"/>
        <a:ext cx="1237933" cy="775297"/>
      </dsp:txXfrm>
    </dsp:sp>
    <dsp:sp modelId="{7CB6AC54-9B53-4889-8492-2B05F2974309}">
      <dsp:nvSpPr>
        <dsp:cNvPr id="0" name=""/>
        <dsp:cNvSpPr/>
      </dsp:nvSpPr>
      <dsp:spPr>
        <a:xfrm>
          <a:off x="1963761" y="430053"/>
          <a:ext cx="2840181" cy="2840181"/>
        </a:xfrm>
        <a:custGeom>
          <a:avLst/>
          <a:gdLst/>
          <a:ahLst/>
          <a:cxnLst/>
          <a:rect l="0" t="0" r="0" b="0"/>
          <a:pathLst>
            <a:path>
              <a:moveTo>
                <a:pt x="576527" y="2562482"/>
              </a:moveTo>
              <a:arcTo wR="1420090" hR="1420090" stAng="7586569" swAng="16345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F378CD8-9A9F-4A8E-966D-86C155D2DBD5}">
      <dsp:nvSpPr>
        <dsp:cNvPr id="0" name=""/>
        <dsp:cNvSpPr/>
      </dsp:nvSpPr>
      <dsp:spPr>
        <a:xfrm>
          <a:off x="1302853" y="1420553"/>
          <a:ext cx="1321817" cy="859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More Solar Radiation Absorption</a:t>
          </a:r>
        </a:p>
      </dsp:txBody>
      <dsp:txXfrm>
        <a:off x="1344795" y="1462495"/>
        <a:ext cx="1237933" cy="775297"/>
      </dsp:txXfrm>
    </dsp:sp>
    <dsp:sp modelId="{653DC6AF-1591-4BBD-BF0D-C8147CA1459D}">
      <dsp:nvSpPr>
        <dsp:cNvPr id="0" name=""/>
        <dsp:cNvSpPr/>
      </dsp:nvSpPr>
      <dsp:spPr>
        <a:xfrm>
          <a:off x="1963761" y="430053"/>
          <a:ext cx="2840181" cy="2840181"/>
        </a:xfrm>
        <a:custGeom>
          <a:avLst/>
          <a:gdLst/>
          <a:ahLst/>
          <a:cxnLst/>
          <a:rect l="0" t="0" r="0" b="0"/>
          <a:pathLst>
            <a:path>
              <a:moveTo>
                <a:pt x="147165" y="790552"/>
              </a:moveTo>
              <a:arcTo wR="1420090" hR="1420090" stAng="12378910" swAng="1634521"/>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pPr/>
              <a:t>3/1/2018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pPr/>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pPr/>
              <a:t>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pPr/>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32" name="Instructions"/>
          <p:cNvSpPr/>
          <p:nvPr userDrawn="1"/>
        </p:nvSpPr>
        <p:spPr>
          <a:xfrm>
            <a:off x="44302680" y="-1"/>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a:t>
            </a:r>
            <a:r>
              <a:rPr lang="en-US" sz="6600" dirty="0">
                <a:solidFill>
                  <a:prstClr val="white">
                    <a:lumMod val="50000"/>
                  </a:prstClr>
                </a:solidFill>
                <a:latin typeface="Calibri Light" panose="020F0302020204030204" pitchFamily="34" charset="0"/>
                <a:cs typeface="Calibri" panose="020F0502020204030204" pitchFamily="34" charset="0"/>
              </a:rPr>
              <a:t>s</a:t>
            </a:r>
            <a:r>
              <a:rPr sz="6600" dirty="0">
                <a:solidFill>
                  <a:prstClr val="white">
                    <a:lumMod val="50000"/>
                  </a:prstClr>
                </a:solidFill>
                <a:latin typeface="Calibri Light" panose="020F0302020204030204" pitchFamily="34" charset="0"/>
                <a:cs typeface="Calibri" panose="020F0502020204030204" pitchFamily="34" charset="0"/>
              </a:rPr>
              <a:t> instead of ours? No problem!</a:t>
            </a:r>
            <a:r>
              <a:rPr lang="en-US" sz="6600" dirty="0">
                <a:solidFill>
                  <a:prstClr val="white">
                    <a:lumMod val="50000"/>
                  </a:prstClr>
                </a:solidFill>
                <a:latin typeface="Calibri Light" panose="020F0302020204030204" pitchFamily="34" charset="0"/>
                <a:cs typeface="Calibri" panose="020F0502020204030204" pitchFamily="34" charset="0"/>
              </a:rPr>
              <a:t> Just click a picture, press the Delete key, then click the icon to add your picture.</a:t>
            </a:r>
            <a:endParaRPr sz="6600" dirty="0">
              <a:solidFill>
                <a:prstClr val="white">
                  <a:lumMod val="50000"/>
                </a:prstClr>
              </a:solidFill>
              <a:latin typeface="Calibri Light" panose="020F0302020204030204" pitchFamily="34" charset="0"/>
              <a:cs typeface="Calibri" panose="020F0502020204030204" pitchFamily="34" charset="0"/>
            </a:endParaRPr>
          </a:p>
        </p:txBody>
      </p:sp>
      <p:sp>
        <p:nvSpPr>
          <p:cNvPr id="6" name="Title 5"/>
          <p:cNvSpPr>
            <a:spLocks noGrp="1"/>
          </p:cNvSpPr>
          <p:nvPr>
            <p:ph type="title"/>
          </p:nvPr>
        </p:nvSpPr>
        <p:spPr/>
        <p:txBody>
          <a:bodyPr/>
          <a:lstStyle/>
          <a:p>
            <a:r>
              <a:rPr lang="en-US"/>
              <a:t>Click to edit Master title style</a:t>
            </a:r>
          </a:p>
        </p:txBody>
      </p:sp>
      <p:sp>
        <p:nvSpPr>
          <p:cNvPr id="31" name="Text Placeholder 6"/>
          <p:cNvSpPr>
            <a:spLocks noGrp="1"/>
          </p:cNvSpPr>
          <p:nvPr>
            <p:ph type="body" sz="quarter" idx="36"/>
          </p:nvPr>
        </p:nvSpPr>
        <p:spPr bwMode="auto">
          <a:xfrm>
            <a:off x="1158240" y="4093905"/>
            <a:ext cx="30174412" cy="646331"/>
          </a:xfrm>
        </p:spPr>
        <p:txBody>
          <a:bodyPr anchor="ctr">
            <a:noAutofit/>
          </a:bodyPr>
          <a:lstStyle>
            <a:lvl1pPr marL="0" indent="0">
              <a:spcBef>
                <a:spcPts val="0"/>
              </a:spcBef>
              <a:buNone/>
              <a:defRPr sz="3600">
                <a:solidFill>
                  <a:schemeClr val="bg1">
                    <a:lumMod val="75000"/>
                  </a:schemeClr>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7" name="Text Placeholder 6"/>
          <p:cNvSpPr>
            <a:spLocks noGrp="1"/>
          </p:cNvSpPr>
          <p:nvPr>
            <p:ph type="body" sz="quarter" idx="13" hasCustomPrompt="1"/>
          </p:nvPr>
        </p:nvSpPr>
        <p:spPr>
          <a:xfrm>
            <a:off x="1143000" y="5669280"/>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9" name="Text Placeholder 8"/>
          <p:cNvSpPr>
            <a:spLocks noGrp="1"/>
          </p:cNvSpPr>
          <p:nvPr>
            <p:ph type="body" sz="quarter" idx="39" hasCustomPrompt="1"/>
          </p:nvPr>
        </p:nvSpPr>
        <p:spPr bwMode="ltGray">
          <a:xfrm>
            <a:off x="1143000" y="7114032"/>
            <a:ext cx="12801600" cy="2732574"/>
          </a:xfrm>
          <a:solidFill>
            <a:schemeClr val="tx2">
              <a:lumMod val="10000"/>
              <a:lumOff val="90000"/>
            </a:schemeClr>
          </a:solidFill>
        </p:spPr>
        <p:txBody>
          <a:bodyPr lIns="365760" rIns="365760" anchor="ctr">
            <a:noAutofit/>
          </a:bodyPr>
          <a:lstStyle>
            <a:lvl1pPr marL="0" indent="0">
              <a:spcBef>
                <a:spcPts val="1200"/>
              </a:spcBef>
              <a:buFont typeface="Arial" panose="020B0604020202020204" pitchFamily="34" charset="0"/>
              <a:buNone/>
              <a:defRPr sz="4400" baseline="0"/>
            </a:lvl1pPr>
            <a:lvl2pPr marL="571500" indent="-571500">
              <a:spcBef>
                <a:spcPts val="1200"/>
              </a:spcBef>
              <a:buFont typeface="Arial" panose="020B0604020202020204" pitchFamily="34" charset="0"/>
              <a:buChar char="•"/>
              <a:defRPr sz="4400"/>
            </a:lvl2pPr>
            <a:lvl3pPr marL="571500" indent="-571500">
              <a:spcBef>
                <a:spcPts val="1200"/>
              </a:spcBef>
              <a:buFont typeface="Arial" panose="020B0604020202020204" pitchFamily="34" charset="0"/>
              <a:buChar char="•"/>
              <a:defRPr sz="4400"/>
            </a:lvl3pPr>
            <a:lvl4pPr marL="0" indent="0">
              <a:spcBef>
                <a:spcPts val="1200"/>
              </a:spcBef>
              <a:buNone/>
              <a:defRPr sz="4400"/>
            </a:lvl4pPr>
            <a:lvl5pPr marL="0" indent="0">
              <a:spcBef>
                <a:spcPts val="1200"/>
              </a:spcBef>
              <a:buNone/>
              <a:defRPr sz="4400"/>
            </a:lvl5pPr>
            <a:lvl6pPr marL="0" indent="0">
              <a:spcBef>
                <a:spcPts val="1200"/>
              </a:spcBef>
              <a:buNone/>
              <a:defRPr sz="4400"/>
            </a:lvl6pPr>
            <a:lvl7pPr marL="0" indent="0">
              <a:spcBef>
                <a:spcPts val="1200"/>
              </a:spcBef>
              <a:buNone/>
              <a:defRPr sz="4400"/>
            </a:lvl7pPr>
            <a:lvl8pPr marL="0" indent="0">
              <a:spcBef>
                <a:spcPts val="1200"/>
              </a:spcBef>
              <a:buNone/>
              <a:defRPr sz="4400"/>
            </a:lvl8pPr>
            <a:lvl9pPr marL="0" indent="0">
              <a:spcBef>
                <a:spcPts val="1200"/>
              </a:spcBef>
              <a:buNone/>
              <a:defRPr sz="4400"/>
            </a:lvl9pPr>
          </a:lstStyle>
          <a:p>
            <a:pPr lvl="0"/>
            <a:r>
              <a:rPr lang="en-US" dirty="0"/>
              <a:t>Type your question or a statement of the problem here</a:t>
            </a:r>
          </a:p>
        </p:txBody>
      </p:sp>
      <p:sp>
        <p:nvSpPr>
          <p:cNvPr id="36" name="Text Placeholder 6"/>
          <p:cNvSpPr>
            <a:spLocks noGrp="1"/>
          </p:cNvSpPr>
          <p:nvPr>
            <p:ph type="body" sz="quarter" idx="37" hasCustomPrompt="1"/>
          </p:nvPr>
        </p:nvSpPr>
        <p:spPr>
          <a:xfrm>
            <a:off x="1143000" y="10497312"/>
            <a:ext cx="12801600" cy="128016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7" name="Content Placeholder 17"/>
          <p:cNvSpPr>
            <a:spLocks noGrp="1"/>
          </p:cNvSpPr>
          <p:nvPr>
            <p:ph sz="quarter" idx="38" hasCustomPrompt="1"/>
          </p:nvPr>
        </p:nvSpPr>
        <p:spPr>
          <a:xfrm>
            <a:off x="1143000" y="11868912"/>
            <a:ext cx="12801600" cy="280750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11" name="Text Placeholder 6"/>
          <p:cNvSpPr>
            <a:spLocks noGrp="1"/>
          </p:cNvSpPr>
          <p:nvPr>
            <p:ph type="body" sz="quarter" idx="17" hasCustomPrompt="1"/>
          </p:nvPr>
        </p:nvSpPr>
        <p:spPr>
          <a:xfrm>
            <a:off x="1143000" y="1495044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440912"/>
            <a:ext cx="12801600" cy="6027461"/>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114032"/>
            <a:ext cx="12801600" cy="679555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8" name="Text Placeholder 6"/>
          <p:cNvSpPr>
            <a:spLocks noGrp="1"/>
          </p:cNvSpPr>
          <p:nvPr>
            <p:ph type="body" sz="quarter" idx="40" hasCustomPrompt="1"/>
          </p:nvPr>
        </p:nvSpPr>
        <p:spPr>
          <a:xfrm>
            <a:off x="15544800" y="14328648"/>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8" name="Content Placeholder 17"/>
          <p:cNvSpPr>
            <a:spLocks noGrp="1"/>
          </p:cNvSpPr>
          <p:nvPr>
            <p:ph sz="quarter" idx="23" hasCustomPrompt="1"/>
          </p:nvPr>
        </p:nvSpPr>
        <p:spPr>
          <a:xfrm>
            <a:off x="15544800" y="15773399"/>
            <a:ext cx="12801600" cy="6694973"/>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4" name="Text Placeholder 6"/>
          <p:cNvSpPr>
            <a:spLocks noGrp="1"/>
          </p:cNvSpPr>
          <p:nvPr>
            <p:ph type="body" sz="quarter" idx="29" hasCustomPrompt="1"/>
          </p:nvPr>
        </p:nvSpPr>
        <p:spPr>
          <a:xfrm>
            <a:off x="15544800" y="2288743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4332184"/>
            <a:ext cx="12801600" cy="729691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669280"/>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114032"/>
            <a:ext cx="12801600" cy="731520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4914834"/>
            <a:ext cx="12801600" cy="4538610"/>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39" name="Text Placeholder 6"/>
          <p:cNvSpPr>
            <a:spLocks noGrp="1"/>
          </p:cNvSpPr>
          <p:nvPr>
            <p:ph type="body" sz="quarter" idx="41" hasCustomPrompt="1"/>
          </p:nvPr>
        </p:nvSpPr>
        <p:spPr>
          <a:xfrm>
            <a:off x="29900880" y="19767596"/>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40" name="Content Placeholder 17"/>
          <p:cNvSpPr>
            <a:spLocks noGrp="1"/>
          </p:cNvSpPr>
          <p:nvPr>
            <p:ph sz="quarter" idx="42" hasCustomPrompt="1"/>
          </p:nvPr>
        </p:nvSpPr>
        <p:spPr>
          <a:xfrm>
            <a:off x="29900880" y="21212348"/>
            <a:ext cx="12801600" cy="4344786"/>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p:txBody>
      </p:sp>
      <p:sp>
        <p:nvSpPr>
          <p:cNvPr id="29" name="Text Placeholder 6"/>
          <p:cNvSpPr>
            <a:spLocks noGrp="1"/>
          </p:cNvSpPr>
          <p:nvPr>
            <p:ph type="body" sz="quarter" idx="34" hasCustomPrompt="1"/>
          </p:nvPr>
        </p:nvSpPr>
        <p:spPr>
          <a:xfrm>
            <a:off x="29900880" y="25722072"/>
            <a:ext cx="12801600" cy="1219200"/>
          </a:xfrm>
          <a:prstGeom prst="rect">
            <a:avLst/>
          </a:prstGeom>
          <a:gradFill>
            <a:gsLst>
              <a:gs pos="0">
                <a:schemeClr val="tx1">
                  <a:lumMod val="65000"/>
                  <a:lumOff val="35000"/>
                </a:schemeClr>
              </a:gs>
              <a:gs pos="91000">
                <a:schemeClr val="accent1"/>
              </a:gs>
              <a:gs pos="90000">
                <a:schemeClr val="tx1">
                  <a:lumMod val="65000"/>
                  <a:lumOff val="35000"/>
                </a:schemeClr>
              </a:gs>
              <a:gs pos="100000">
                <a:schemeClr val="accent1"/>
              </a:gs>
            </a:gsLst>
            <a:lin ang="5400000" scaled="1"/>
          </a:gradFill>
        </p:spPr>
        <p:txBody>
          <a:bodyPr lIns="365760" anchor="ctr">
            <a:noAutofit/>
          </a:bodyPr>
          <a:lstStyle>
            <a:lvl1pPr marL="0" indent="0" algn="ctr">
              <a:spcBef>
                <a:spcPts val="0"/>
              </a:spcBef>
              <a:buNone/>
              <a:defRPr sz="5400" cap="none"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166824"/>
            <a:ext cx="12801600" cy="4462272"/>
          </a:xfrm>
        </p:spPr>
        <p:txBody>
          <a:bodyPr lIns="91440" tIns="182880"/>
          <a:lstStyle>
            <a:lvl1pPr>
              <a:defRPr sz="3200" baseline="0"/>
            </a:lvl1pPr>
            <a:lvl2pPr>
              <a:defRPr sz="2800"/>
            </a:lvl2pPr>
            <a:lvl3pPr>
              <a:defRPr sz="2800"/>
            </a:lvl3pPr>
            <a:lvl4pPr>
              <a:defRPr sz="2800"/>
            </a:lvl4pPr>
            <a:lvl5pPr>
              <a:defRPr sz="2800"/>
            </a:lvl5pPr>
            <a:lvl6pPr>
              <a:defRPr sz="2800"/>
            </a:lvl6pPr>
            <a:lvl7pPr>
              <a:defRPr sz="2800"/>
            </a:lvl7pPr>
            <a:lvl8pPr>
              <a:defRPr sz="2800"/>
            </a:lvl8pPr>
            <a:lvl9pPr>
              <a:defRPr sz="2800"/>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p:txBody>
      </p:sp>
      <p:sp>
        <p:nvSpPr>
          <p:cNvPr id="3" name="Date Placeholder 2"/>
          <p:cNvSpPr>
            <a:spLocks noGrp="1"/>
          </p:cNvSpPr>
          <p:nvPr>
            <p:ph type="dt" sz="half" idx="10"/>
          </p:nvPr>
        </p:nvSpPr>
        <p:spPr/>
        <p:txBody>
          <a:bodyPr/>
          <a:lstStyle/>
          <a:p>
            <a:fld id="{ECAA57DF-1C19-4726-AB84-014692BAD8F5}" type="datetimeFigureOut">
              <a:rPr lang="en-US" smtClean="0"/>
              <a:pPr/>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pPr/>
              <a:t>‹#›</a:t>
            </a:fld>
            <a:endParaRPr lang="en-US"/>
          </a:p>
        </p:txBody>
      </p:sp>
      <p:sp>
        <p:nvSpPr>
          <p:cNvPr id="8" name="Picture Placeholder 7"/>
          <p:cNvSpPr>
            <a:spLocks noGrp="1"/>
          </p:cNvSpPr>
          <p:nvPr>
            <p:ph type="pic" sz="quarter" idx="43"/>
          </p:nvPr>
        </p:nvSpPr>
        <p:spPr>
          <a:xfrm>
            <a:off x="32270700" y="0"/>
            <a:ext cx="11620500" cy="3842445"/>
          </a:xfrm>
          <a:effectDag name="">
            <a:cont type="tree" name="">
              <a:effect ref="fillLine"/>
              <a:alphaMod>
                <a:cont name="">
                  <a:fill>
                    <a:gradFill>
                      <a:gsLst>
                        <a:gs pos="60000">
                          <a:srgbClr val="000000">
                            <a:alpha val="100000"/>
                          </a:srgbClr>
                        </a:gs>
                        <a:gs pos="97000">
                          <a:srgbClr val="000000">
                            <a:alpha val="0"/>
                          </a:srgbClr>
                        </a:gs>
                      </a:gsLst>
                      <a:lin ang="10800000"/>
                    </a:gradFill>
                  </a:fill>
                </a:cont>
              </a:alphaMod>
            </a:cont>
          </a:effectDag>
        </p:spPr>
        <p:txBody>
          <a:bodyPr lIns="91440" tIns="457200" rIns="91440"/>
          <a:lstStyle>
            <a:lvl1pPr marL="0" indent="0"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0" y="0"/>
            <a:ext cx="43891200" cy="502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1158240" y="685860"/>
            <a:ext cx="30175200" cy="29717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158240" y="6019800"/>
            <a:ext cx="4158996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3/1/2018</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
        <p:nvSpPr>
          <p:cNvPr id="8" name="Rectangle 7"/>
          <p:cNvSpPr/>
          <p:nvPr/>
        </p:nvSpPr>
        <p:spPr bwMode="gray">
          <a:xfrm>
            <a:off x="0" y="3886200"/>
            <a:ext cx="43891200" cy="1143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0" y="3886200"/>
            <a:ext cx="43891200" cy="0"/>
          </a:xfrm>
          <a:prstGeom prst="line">
            <a:avLst/>
          </a:prstGeom>
          <a:ln w="114300">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11500" b="0"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Colors" Target="../diagrams/colors1.xml"/><Relationship Id="rId5" Type="http://schemas.openxmlformats.org/officeDocument/2006/relationships/image" Target="../media/image4.png"/><Relationship Id="rId10" Type="http://schemas.openxmlformats.org/officeDocument/2006/relationships/diagramQuickStyle" Target="../diagrams/quickStyle1.xml"/><Relationship Id="rId4" Type="http://schemas.openxmlformats.org/officeDocument/2006/relationships/image" Target="../media/image3.png"/><Relationship Id="rId9" Type="http://schemas.openxmlformats.org/officeDocument/2006/relationships/diagramLayout" Target="../diagrams/layout1.xml"/><Relationship Id="rId1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40" y="430622"/>
            <a:ext cx="29018728" cy="2971740"/>
          </a:xfrm>
        </p:spPr>
        <p:txBody>
          <a:bodyPr anchor="ctr">
            <a:normAutofit fontScale="90000"/>
          </a:bodyPr>
          <a:lstStyle/>
          <a:p>
            <a:pPr algn="r"/>
            <a:r>
              <a:rPr lang="en-US" dirty="0"/>
              <a:t>      The Effects of Forest Fire on Snow Albedo</a:t>
            </a:r>
          </a:p>
        </p:txBody>
      </p:sp>
      <p:sp>
        <p:nvSpPr>
          <p:cNvPr id="23" name="Text Placeholder 22"/>
          <p:cNvSpPr>
            <a:spLocks noGrp="1"/>
          </p:cNvSpPr>
          <p:nvPr>
            <p:ph type="body" sz="quarter" idx="36"/>
          </p:nvPr>
        </p:nvSpPr>
        <p:spPr/>
        <p:txBody>
          <a:bodyPr/>
          <a:lstStyle/>
          <a:p>
            <a:r>
              <a:rPr lang="en-US" dirty="0" smtClean="0"/>
              <a:t>ES476 Hydrology Journal Review by Emily </a:t>
            </a:r>
            <a:r>
              <a:rPr lang="en-US" dirty="0"/>
              <a:t>Carlston | Western Oregon University</a:t>
            </a:r>
          </a:p>
        </p:txBody>
      </p:sp>
      <p:sp>
        <p:nvSpPr>
          <p:cNvPr id="67" name="Text Placeholder 66"/>
          <p:cNvSpPr>
            <a:spLocks noGrp="1"/>
          </p:cNvSpPr>
          <p:nvPr>
            <p:ph type="body" sz="quarter" idx="13"/>
          </p:nvPr>
        </p:nvSpPr>
        <p:spPr/>
        <p:txBody>
          <a:bodyPr/>
          <a:lstStyle/>
          <a:p>
            <a:r>
              <a:rPr lang="en-US" dirty="0"/>
              <a:t>Introduction</a:t>
            </a:r>
          </a:p>
        </p:txBody>
      </p:sp>
      <p:sp>
        <p:nvSpPr>
          <p:cNvPr id="69" name="Text Placeholder 68"/>
          <p:cNvSpPr>
            <a:spLocks noGrp="1"/>
          </p:cNvSpPr>
          <p:nvPr>
            <p:ph type="body" sz="quarter" idx="39"/>
          </p:nvPr>
        </p:nvSpPr>
        <p:spPr>
          <a:xfrm>
            <a:off x="1142999" y="7282043"/>
            <a:ext cx="12801600" cy="3519070"/>
          </a:xfrm>
          <a:solidFill>
            <a:schemeClr val="bg1">
              <a:lumMod val="95000"/>
            </a:schemeClr>
          </a:solidFill>
        </p:spPr>
        <p:txBody>
          <a:bodyPr/>
          <a:lstStyle/>
          <a:p>
            <a:pPr>
              <a:tabLst>
                <a:tab pos="457200" algn="l"/>
              </a:tabLst>
            </a:pPr>
            <a:r>
              <a:rPr lang="en-US" sz="2600" dirty="0">
                <a:latin typeface="Calibri" panose="020F0502020204030204" pitchFamily="34" charset="0"/>
              </a:rPr>
              <a:t>	In the Pacific Northwest there is a high demand for water year round due to the ever increasing uses. The Willamette Valley gets the majority of water resources through snowpack that builds up gradually during the winter and melts slowly over the summer creating a steady input of water. One of the sources of these snowpack is found on the Cascade range, but something changes when the natural processes of forest fires come into effect. The dynamic relationship of ablation, albedo, and forest fires triggers a relentless feedback loop. These three papers will explore the possible ramifications of forest fires and their role in water resources and climate change. </a:t>
            </a:r>
          </a:p>
        </p:txBody>
      </p:sp>
      <p:sp>
        <p:nvSpPr>
          <p:cNvPr id="68" name="Text Placeholder 67"/>
          <p:cNvSpPr>
            <a:spLocks noGrp="1"/>
          </p:cNvSpPr>
          <p:nvPr>
            <p:ph type="body" sz="quarter" idx="37"/>
          </p:nvPr>
        </p:nvSpPr>
        <p:spPr>
          <a:xfrm>
            <a:off x="1142999" y="11104381"/>
            <a:ext cx="12801600" cy="1280160"/>
          </a:xfrm>
        </p:spPr>
        <p:txBody>
          <a:bodyPr/>
          <a:lstStyle/>
          <a:p>
            <a:r>
              <a:rPr lang="en-US" dirty="0"/>
              <a:t>Background Information</a:t>
            </a:r>
          </a:p>
        </p:txBody>
      </p:sp>
      <p:sp>
        <p:nvSpPr>
          <p:cNvPr id="9" name="Text Placeholder 8"/>
          <p:cNvSpPr>
            <a:spLocks noGrp="1"/>
          </p:cNvSpPr>
          <p:nvPr>
            <p:ph type="body" sz="quarter" idx="21"/>
          </p:nvPr>
        </p:nvSpPr>
        <p:spPr>
          <a:xfrm>
            <a:off x="15568453" y="5669280"/>
            <a:ext cx="12801600" cy="1219200"/>
          </a:xfrm>
        </p:spPr>
        <p:txBody>
          <a:bodyPr/>
          <a:lstStyle/>
          <a:p>
            <a:r>
              <a:rPr lang="en-US" dirty="0" smtClean="0"/>
              <a:t>Methods</a:t>
            </a:r>
            <a:endParaRPr lang="en-US" dirty="0"/>
          </a:p>
        </p:txBody>
      </p:sp>
      <p:sp>
        <p:nvSpPr>
          <p:cNvPr id="18" name="Text Placeholder 17"/>
          <p:cNvSpPr>
            <a:spLocks noGrp="1"/>
          </p:cNvSpPr>
          <p:nvPr>
            <p:ph type="body" sz="quarter" idx="31"/>
          </p:nvPr>
        </p:nvSpPr>
        <p:spPr/>
        <p:txBody>
          <a:bodyPr/>
          <a:lstStyle/>
          <a:p>
            <a:r>
              <a:rPr lang="en-US" dirty="0" smtClean="0"/>
              <a:t>Results</a:t>
            </a:r>
            <a:endParaRPr lang="en-US" dirty="0"/>
          </a:p>
        </p:txBody>
      </p:sp>
      <p:sp>
        <p:nvSpPr>
          <p:cNvPr id="71" name="Text Placeholder 70"/>
          <p:cNvSpPr>
            <a:spLocks noGrp="1"/>
          </p:cNvSpPr>
          <p:nvPr>
            <p:ph type="body" sz="quarter" idx="41"/>
          </p:nvPr>
        </p:nvSpPr>
        <p:spPr>
          <a:xfrm>
            <a:off x="30042141" y="26841982"/>
            <a:ext cx="12801600" cy="1219200"/>
          </a:xfrm>
        </p:spPr>
        <p:txBody>
          <a:bodyPr/>
          <a:lstStyle/>
          <a:p>
            <a:r>
              <a:rPr lang="en-US" dirty="0" smtClean="0"/>
              <a:t>Conclusion</a:t>
            </a:r>
            <a:endParaRPr lang="en-US" dirty="0"/>
          </a:p>
        </p:txBody>
      </p:sp>
      <p:sp>
        <p:nvSpPr>
          <p:cNvPr id="21" name="Text Placeholder 20"/>
          <p:cNvSpPr>
            <a:spLocks noGrp="1"/>
          </p:cNvSpPr>
          <p:nvPr>
            <p:ph type="body" sz="quarter" idx="34"/>
          </p:nvPr>
        </p:nvSpPr>
        <p:spPr>
          <a:xfrm>
            <a:off x="1217907" y="27601549"/>
            <a:ext cx="12801600" cy="1219200"/>
          </a:xfrm>
        </p:spPr>
        <p:txBody>
          <a:bodyPr/>
          <a:lstStyle/>
          <a:p>
            <a:r>
              <a:rPr lang="en-US" dirty="0" smtClean="0"/>
              <a:t>References</a:t>
            </a:r>
            <a:endParaRPr lang="en-US" dirty="0"/>
          </a:p>
        </p:txBody>
      </p:sp>
      <p:sp>
        <p:nvSpPr>
          <p:cNvPr id="22" name="Content Placeholder 21"/>
          <p:cNvSpPr>
            <a:spLocks noGrp="1"/>
          </p:cNvSpPr>
          <p:nvPr>
            <p:ph sz="quarter" idx="35"/>
          </p:nvPr>
        </p:nvSpPr>
        <p:spPr>
          <a:xfrm>
            <a:off x="1217907" y="29127930"/>
            <a:ext cx="12726692" cy="2742720"/>
          </a:xfrm>
        </p:spPr>
        <p:txBody>
          <a:bodyPr>
            <a:noAutofit/>
          </a:bodyPr>
          <a:lstStyle/>
          <a:p>
            <a:pPr>
              <a:tabLst>
                <a:tab pos="914400" algn="l"/>
                <a:tab pos="979488" algn="l"/>
              </a:tabLst>
            </a:pPr>
            <a:r>
              <a:rPr lang="en-US" sz="1800" dirty="0"/>
              <a:t>Brown, R.D., and Mote, P.W., 2009, The Response of Northern Hemisphere Snow Cover 	to a Changing Climate*: Journal of Climate, v. 22, no. 8, p. 2124–2145, </a:t>
            </a:r>
            <a:r>
              <a:rPr lang="en-US" sz="1800" dirty="0" err="1"/>
              <a:t>doi</a:t>
            </a:r>
            <a:r>
              <a:rPr lang="en-US" sz="1800" dirty="0"/>
              <a:t>: 	10.1175/2008jcli2665.1. </a:t>
            </a:r>
          </a:p>
          <a:p>
            <a:pPr>
              <a:tabLst>
                <a:tab pos="914400" algn="l"/>
              </a:tabLst>
            </a:pPr>
            <a:r>
              <a:rPr lang="en-US" sz="1800" dirty="0"/>
              <a:t>Gleason, K.E., Nolin, A.W., and Roth, T.R., 2013, Charred forests increase snowmelt: 	Effects of burned woody debris and incoming solar radiation on snow ablation: 	Geophysical Research Letters, v. 40, no. 17, p. 4654–4661, </a:t>
            </a:r>
            <a:r>
              <a:rPr lang="en-US" sz="1800" dirty="0" err="1"/>
              <a:t>doi</a:t>
            </a:r>
            <a:r>
              <a:rPr lang="en-US" sz="1800" dirty="0"/>
              <a:t>: 10.1002/grl.50896. </a:t>
            </a:r>
          </a:p>
          <a:p>
            <a:pPr>
              <a:tabLst>
                <a:tab pos="914400" algn="l"/>
              </a:tabLst>
            </a:pPr>
            <a:r>
              <a:rPr lang="en-US" sz="1800" dirty="0"/>
              <a:t>Roth, T.R., and Nolin, A.W., 2017, Forest impacts on snow accumulation and ablation 	across an elevation gradient in a temperate montane environment: Hydrology and 	Earth System Sciences, v. 21, no. 11, p. 5427–5442, </a:t>
            </a:r>
            <a:r>
              <a:rPr lang="en-US" sz="1800" dirty="0" err="1"/>
              <a:t>doi</a:t>
            </a:r>
            <a:r>
              <a:rPr lang="en-US" sz="1800" dirty="0"/>
              <a:t>: 10.5194/hess-21-5427-2017. </a:t>
            </a:r>
          </a:p>
        </p:txBody>
      </p:sp>
      <p:pic>
        <p:nvPicPr>
          <p:cNvPr id="77" name="Picture Placeholder 76"/>
          <p:cNvPicPr>
            <a:picLocks noGrp="1" noChangeAspect="1"/>
          </p:cNvPicPr>
          <p:nvPr>
            <p:ph type="pic" sz="quarter" idx="43"/>
          </p:nvPr>
        </p:nvPicPr>
        <p:blipFill>
          <a:blip r:embed="rId2">
            <a:extLst>
              <a:ext uri="{28A0092B-C50C-407E-A947-70E740481C1C}">
                <a14:useLocalDpi xmlns:a14="http://schemas.microsoft.com/office/drawing/2010/main" val="0"/>
              </a:ext>
            </a:extLst>
          </a:blip>
          <a:srcRect t="2599" b="2599"/>
          <a:stretch>
            <a:fillRect/>
          </a:stretch>
        </p:blipFill>
        <p:spPr>
          <a:xfrm>
            <a:off x="32270700" y="-4384"/>
            <a:ext cx="11620500" cy="38417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81" y="766478"/>
            <a:ext cx="4588320" cy="2376903"/>
          </a:xfrm>
          <a:prstGeom prst="rect">
            <a:avLst/>
          </a:prstGeom>
        </p:spPr>
      </p:pic>
      <p:sp>
        <p:nvSpPr>
          <p:cNvPr id="74" name="Content Placeholder 73">
            <a:extLst>
              <a:ext uri="{FF2B5EF4-FFF2-40B4-BE49-F238E27FC236}">
                <a16:creationId xmlns="" xmlns:a16="http://schemas.microsoft.com/office/drawing/2014/main" id="{113BE15A-3CCE-417B-A7DA-118C4D5EEFCD}"/>
              </a:ext>
            </a:extLst>
          </p:cNvPr>
          <p:cNvSpPr txBox="1">
            <a:spLocks noGrp="1"/>
          </p:cNvSpPr>
          <p:nvPr>
            <p:ph sz="quarter" idx="32"/>
          </p:nvPr>
        </p:nvSpPr>
        <p:spPr>
          <a:xfrm>
            <a:off x="1217907" y="23912042"/>
            <a:ext cx="12801600" cy="3431709"/>
          </a:xfrm>
          <a:prstGeom prst="rect">
            <a:avLst/>
          </a:prstGeom>
          <a:solidFill>
            <a:schemeClr val="bg1">
              <a:lumMod val="95000"/>
            </a:schemeClr>
          </a:solidFill>
          <a:ln>
            <a:noFill/>
          </a:ln>
        </p:spPr>
        <p:txBody>
          <a:bodyPr wrap="square" rtlCol="0">
            <a:spAutoFit/>
          </a:bodyPr>
          <a:lstStyle/>
          <a:p>
            <a:pPr marL="0" indent="0">
              <a:buNone/>
            </a:pPr>
            <a:r>
              <a:rPr lang="en-US" sz="2600" dirty="0">
                <a:latin typeface="Calibri" panose="020F0502020204030204" pitchFamily="34" charset="0"/>
              </a:rPr>
              <a:t>In comparison, all of these different studies were going about tackling the same problem from different views and combined identify the different aspects of the overall feedback loop. Forest fires increase this feedback loop and can inversely trigger changes in the overall climate change. Higher rate of ablation are seen from the decrease of forest canopy cover due to forest fires. Dark debris generated by the fires also create a decrease in albedo, increasing the overall solar radiation. This leads to an overall decrease in snowpack, further edging along the feedback loop do to an increase in temperatures. In the high cascades this decrease in snow can lead to more drought and stricter rules on water resources. </a:t>
            </a:r>
          </a:p>
        </p:txBody>
      </p:sp>
      <p:sp>
        <p:nvSpPr>
          <p:cNvPr id="59" name="Content Placeholder 58">
            <a:extLst>
              <a:ext uri="{FF2B5EF4-FFF2-40B4-BE49-F238E27FC236}">
                <a16:creationId xmlns="" xmlns:a16="http://schemas.microsoft.com/office/drawing/2014/main" id="{AEE49A1F-DF05-4B98-AA7A-FBF3404963F1}"/>
              </a:ext>
            </a:extLst>
          </p:cNvPr>
          <p:cNvSpPr>
            <a:spLocks noGrp="1"/>
          </p:cNvSpPr>
          <p:nvPr>
            <p:ph sz="quarter" idx="42"/>
          </p:nvPr>
        </p:nvSpPr>
        <p:spPr>
          <a:xfrm>
            <a:off x="1158240" y="12687809"/>
            <a:ext cx="12786359" cy="9450296"/>
          </a:xfrm>
          <a:solidFill>
            <a:schemeClr val="bg1">
              <a:lumMod val="95000"/>
            </a:schemeClr>
          </a:solidFill>
        </p:spPr>
        <p:txBody>
          <a:bodyPr>
            <a:noAutofit/>
          </a:bodyPr>
          <a:lstStyle/>
          <a:p>
            <a:pPr marL="0" indent="0" algn="ctr">
              <a:buNone/>
            </a:pPr>
            <a:r>
              <a:rPr lang="en-US" sz="2600" dirty="0">
                <a:latin typeface="Calibri" panose="020F0502020204030204" pitchFamily="34" charset="0"/>
              </a:rPr>
              <a:t>In order to discuss this feedback loop, the parts of the feedback loop must be identified.</a:t>
            </a:r>
          </a:p>
          <a:p>
            <a:endParaRPr lang="en-US" sz="2600" dirty="0">
              <a:latin typeface="Calibri" panose="020F0502020204030204" pitchFamily="34" charset="0"/>
            </a:endParaRPr>
          </a:p>
          <a:p>
            <a:endParaRPr lang="en-US" sz="2600" dirty="0">
              <a:latin typeface="Calibri" panose="020F0502020204030204" pitchFamily="34" charset="0"/>
            </a:endParaRPr>
          </a:p>
          <a:p>
            <a:endParaRPr lang="en-US" sz="2600" dirty="0">
              <a:latin typeface="Calibri" panose="020F0502020204030204" pitchFamily="34" charset="0"/>
            </a:endParaRPr>
          </a:p>
          <a:p>
            <a:endParaRPr lang="en-US" sz="2600" dirty="0">
              <a:latin typeface="Calibri" panose="020F0502020204030204" pitchFamily="34" charset="0"/>
            </a:endParaRPr>
          </a:p>
          <a:p>
            <a:endParaRPr lang="en-US" sz="2600" dirty="0">
              <a:latin typeface="Calibri" panose="020F0502020204030204" pitchFamily="34" charset="0"/>
            </a:endParaRPr>
          </a:p>
          <a:p>
            <a:pPr marL="0" indent="0">
              <a:buNone/>
            </a:pPr>
            <a:endParaRPr lang="en-US" sz="2600" dirty="0">
              <a:latin typeface="Calibri" panose="020F0502020204030204" pitchFamily="34" charset="0"/>
            </a:endParaRPr>
          </a:p>
          <a:p>
            <a:pPr marL="0" indent="0">
              <a:buNone/>
            </a:pPr>
            <a:endParaRPr lang="en-US" sz="2600" dirty="0" smtClean="0">
              <a:latin typeface="Calibri" panose="020F0502020204030204" pitchFamily="34" charset="0"/>
            </a:endParaRPr>
          </a:p>
          <a:p>
            <a:pPr marL="0" indent="0">
              <a:buNone/>
            </a:pPr>
            <a:endParaRPr lang="en-US" sz="800" dirty="0">
              <a:latin typeface="Calibri" panose="020F0502020204030204" pitchFamily="34" charset="0"/>
            </a:endParaRPr>
          </a:p>
          <a:p>
            <a:r>
              <a:rPr lang="en-US" sz="2600" dirty="0">
                <a:latin typeface="Calibri" panose="020F0502020204030204" pitchFamily="34" charset="0"/>
              </a:rPr>
              <a:t>Albedo is defined as the reflective properties of snow.</a:t>
            </a:r>
          </a:p>
          <a:p>
            <a:r>
              <a:rPr lang="en-US" sz="2600" dirty="0">
                <a:latin typeface="Calibri" panose="020F0502020204030204" pitchFamily="34" charset="0"/>
              </a:rPr>
              <a:t>Ablation is the removal of snow through any method such as melting or sublimation. </a:t>
            </a:r>
          </a:p>
          <a:p>
            <a:r>
              <a:rPr lang="en-US" sz="2600" dirty="0">
                <a:latin typeface="Calibri" panose="020F0502020204030204" pitchFamily="34" charset="0"/>
              </a:rPr>
              <a:t>Forest fires are an expanse of unrestrained fire occurring in a natural area.</a:t>
            </a:r>
          </a:p>
          <a:p>
            <a:pPr marL="0" indent="0">
              <a:buNone/>
              <a:tabLst>
                <a:tab pos="914400" algn="l"/>
              </a:tabLst>
            </a:pPr>
            <a:r>
              <a:rPr lang="en-US" sz="2600" dirty="0" smtClean="0">
                <a:latin typeface="Calibri" panose="020F0502020204030204" pitchFamily="34" charset="0"/>
              </a:rPr>
              <a:t>	The </a:t>
            </a:r>
            <a:r>
              <a:rPr lang="en-US" sz="2600" dirty="0">
                <a:latin typeface="Calibri" panose="020F0502020204030204" pitchFamily="34" charset="0"/>
              </a:rPr>
              <a:t>snowpack as a water resource has a large impact on not only the local environment, but also the local economy. If the snowpack continues to disappear over a larger region it will begin to have a higher impact on the interlinked global climates. A forest fire’s effect on both the albedo and the ablation through reduced canopy cover, as well as increased debris and a darkening of the area, create an acceleration of snowpack melt. The stress of not only forest fires, but also other natural and anthropogenic forces will speed up this impact.</a:t>
            </a:r>
            <a:endParaRPr lang="en-US" sz="2600" dirty="0">
              <a:effectLst/>
              <a:latin typeface="Calibri" panose="020F0502020204030204" pitchFamily="34" charset="0"/>
            </a:endParaRPr>
          </a:p>
        </p:txBody>
      </p:sp>
      <p:sp>
        <p:nvSpPr>
          <p:cNvPr id="76" name="Content Placeholder 58">
            <a:extLst>
              <a:ext uri="{FF2B5EF4-FFF2-40B4-BE49-F238E27FC236}">
                <a16:creationId xmlns="" xmlns:a16="http://schemas.microsoft.com/office/drawing/2014/main" id="{208C4340-10F3-4AF4-9935-530254383A15}"/>
              </a:ext>
            </a:extLst>
          </p:cNvPr>
          <p:cNvSpPr txBox="1">
            <a:spLocks/>
          </p:cNvSpPr>
          <p:nvPr/>
        </p:nvSpPr>
        <p:spPr>
          <a:xfrm>
            <a:off x="30042141" y="28831671"/>
            <a:ext cx="12801600" cy="2780327"/>
          </a:xfrm>
          <a:prstGeom prst="rect">
            <a:avLst/>
          </a:prstGeom>
          <a:solidFill>
            <a:schemeClr val="bg1">
              <a:lumMod val="95000"/>
            </a:schemeClr>
          </a:solidFill>
        </p:spPr>
        <p:txBody>
          <a:bodyPr vert="horz" lIns="91440" tIns="182880" rIns="91440" bIns="45720" rtlCol="0">
            <a:normAutofit/>
          </a:bodyPr>
          <a:lstStyle>
            <a:lvl1pPr marL="45720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32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bg1">
                  <a:lumMod val="65000"/>
                </a:schemeClr>
              </a:buClr>
              <a:buFont typeface="Arial" panose="020B0604020202020204" pitchFamily="34" charset="0"/>
              <a:buChar char="•"/>
              <a:defRPr sz="2800" kern="1200">
                <a:solidFill>
                  <a:schemeClr val="tx1"/>
                </a:solidFill>
                <a:latin typeface="+mn-lt"/>
                <a:ea typeface="+mn-ea"/>
                <a:cs typeface="+mn-cs"/>
              </a:defRPr>
            </a:lvl9pPr>
          </a:lstStyle>
          <a:p>
            <a:pPr marL="0" indent="0">
              <a:buNone/>
              <a:tabLst>
                <a:tab pos="914400" algn="l"/>
              </a:tabLst>
            </a:pPr>
            <a:r>
              <a:rPr lang="en-US" sz="2600" dirty="0" smtClean="0">
                <a:latin typeface="Calibri" panose="020F0502020204030204" pitchFamily="34" charset="0"/>
              </a:rPr>
              <a:t>	If </a:t>
            </a:r>
            <a:r>
              <a:rPr lang="en-US" sz="2600" dirty="0">
                <a:latin typeface="Calibri" panose="020F0502020204030204" pitchFamily="34" charset="0"/>
              </a:rPr>
              <a:t>this feedback loop continues, ablation and albedo will only continue to reinforce each other, eventually leading to an increase in temperatures and drought frequency</a:t>
            </a:r>
            <a:r>
              <a:rPr lang="en-US" sz="2600" dirty="0" smtClean="0">
                <a:latin typeface="Calibri" panose="020F0502020204030204" pitchFamily="34" charset="0"/>
              </a:rPr>
              <a:t>. The </a:t>
            </a:r>
            <a:r>
              <a:rPr lang="en-US" sz="2600" dirty="0">
                <a:latin typeface="Calibri" panose="020F0502020204030204" pitchFamily="34" charset="0"/>
              </a:rPr>
              <a:t>inability to have a closed system that can be controlled in every aspect only drives a larger need for preventative fire safety, such as controlled burns and expansive comprehension on our local water budget. There needs to be a drastic intervention in the way we think about our water budget and the natural and anthropogenic processes that affect it. </a:t>
            </a:r>
            <a:endParaRPr lang="en-US" sz="2600" dirty="0">
              <a:effectLst/>
              <a:latin typeface="Calibri" panose="020F0502020204030204" pitchFamily="34" charset="0"/>
            </a:endParaRPr>
          </a:p>
        </p:txBody>
      </p:sp>
      <p:sp>
        <p:nvSpPr>
          <p:cNvPr id="75" name="Text Placeholder 74">
            <a:extLst>
              <a:ext uri="{FF2B5EF4-FFF2-40B4-BE49-F238E27FC236}">
                <a16:creationId xmlns="" xmlns:a16="http://schemas.microsoft.com/office/drawing/2014/main" id="{928CC373-C6FB-4AA7-8C2A-BE2BAA49D36D}"/>
              </a:ext>
            </a:extLst>
          </p:cNvPr>
          <p:cNvSpPr>
            <a:spLocks noGrp="1"/>
          </p:cNvSpPr>
          <p:nvPr>
            <p:ph type="body" sz="quarter" idx="19"/>
          </p:nvPr>
        </p:nvSpPr>
        <p:spPr>
          <a:xfrm>
            <a:off x="1142999" y="22500374"/>
            <a:ext cx="12801600" cy="1219200"/>
          </a:xfrm>
        </p:spPr>
        <p:txBody>
          <a:bodyPr/>
          <a:lstStyle/>
          <a:p>
            <a:r>
              <a:rPr lang="en-US" dirty="0" smtClean="0"/>
              <a:t>Discussion</a:t>
            </a:r>
            <a:endParaRPr lang="en-US" dirty="0"/>
          </a:p>
        </p:txBody>
      </p:sp>
      <p:sp>
        <p:nvSpPr>
          <p:cNvPr id="83" name="Content Placeholder 82">
            <a:extLst>
              <a:ext uri="{FF2B5EF4-FFF2-40B4-BE49-F238E27FC236}">
                <a16:creationId xmlns="" xmlns:a16="http://schemas.microsoft.com/office/drawing/2014/main" id="{307DBFBA-C3D0-4124-95BB-E1C10338DC80}"/>
              </a:ext>
            </a:extLst>
          </p:cNvPr>
          <p:cNvSpPr>
            <a:spLocks noGrp="1"/>
          </p:cNvSpPr>
          <p:nvPr>
            <p:ph sz="quarter" idx="27"/>
          </p:nvPr>
        </p:nvSpPr>
        <p:spPr>
          <a:xfrm>
            <a:off x="15557090" y="26179012"/>
            <a:ext cx="12848906" cy="5897836"/>
          </a:xfrm>
          <a:solidFill>
            <a:schemeClr val="bg1">
              <a:lumMod val="95000"/>
            </a:schemeClr>
          </a:solidFill>
        </p:spPr>
        <p:txBody>
          <a:bodyPr>
            <a:normAutofit/>
          </a:bodyPr>
          <a:lstStyle/>
          <a:p>
            <a:pPr marL="0" indent="0" algn="ctr">
              <a:buNone/>
            </a:pPr>
            <a:r>
              <a:rPr lang="en-US" sz="2600" dirty="0">
                <a:latin typeface="Calibri" panose="020F0502020204030204" pitchFamily="34" charset="0"/>
              </a:rPr>
              <a:t>Forest Impacts on Snow Accumulation and Ablation Across an Elevation Gradient in a Temperate Montane Environment                                                                                                    Travis R. Roth and Anne W. Nolin</a:t>
            </a:r>
          </a:p>
          <a:p>
            <a:pPr marL="0" indent="0" algn="ctr">
              <a:buNone/>
            </a:pPr>
            <a:endParaRPr lang="en-US" sz="800" dirty="0">
              <a:latin typeface="Calibri" panose="020F0502020204030204" pitchFamily="34" charset="0"/>
            </a:endParaRPr>
          </a:p>
          <a:p>
            <a:pPr marL="0" indent="0">
              <a:buNone/>
              <a:tabLst>
                <a:tab pos="914400" algn="l"/>
              </a:tabLst>
            </a:pPr>
            <a:r>
              <a:rPr lang="en-US" sz="2600" dirty="0">
                <a:latin typeface="Calibri" panose="020F0502020204030204" pitchFamily="34" charset="0"/>
              </a:rPr>
              <a:t>	Taking place in the McKenzie River basin (MRB), this study used six different sampling sites that used two different forest covers, low forest density 20% canopy cover and high forest density 60 % canopy cover, at three different elevations: Low (1150 m), Mid (1325 m), and High (1465 m). The canopy cover requirements were based on the 2001 National Vegetation Cover Database. The forest density was determined by the plotless density estimator approach and hemispherical photographs taken with a Nikon Coolpix 990 digital camera using a FC-E8 fisheye converter gave a 180◦ field-of-view.  A Gap Light Analyzer 2.0 was then applied to measure leaf area index (LAI) and canopy closure (CC). The snow water equivalent was measured along a 900 m transect and were collect monthly with an increase in collection rates near the snow disappearance date. </a:t>
            </a:r>
            <a:endParaRPr lang="en-US" sz="2600" dirty="0">
              <a:effectLst/>
              <a:latin typeface="Calibri" panose="020F0502020204030204" pitchFamily="34" charset="0"/>
            </a:endParaRPr>
          </a:p>
        </p:txBody>
      </p:sp>
      <p:sp>
        <p:nvSpPr>
          <p:cNvPr id="85" name="Content Placeholder 84">
            <a:extLst>
              <a:ext uri="{FF2B5EF4-FFF2-40B4-BE49-F238E27FC236}">
                <a16:creationId xmlns="" xmlns:a16="http://schemas.microsoft.com/office/drawing/2014/main" id="{252A0046-F19F-4E27-99CB-FF90BF9706B4}"/>
              </a:ext>
            </a:extLst>
          </p:cNvPr>
          <p:cNvSpPr>
            <a:spLocks noGrp="1"/>
          </p:cNvSpPr>
          <p:nvPr>
            <p:ph sz="quarter" idx="26"/>
          </p:nvPr>
        </p:nvSpPr>
        <p:spPr>
          <a:xfrm>
            <a:off x="15580744" y="13667325"/>
            <a:ext cx="12801599" cy="8092573"/>
          </a:xfrm>
          <a:solidFill>
            <a:schemeClr val="bg1">
              <a:lumMod val="95000"/>
            </a:schemeClr>
          </a:solidFill>
        </p:spPr>
        <p:txBody>
          <a:bodyPr>
            <a:noAutofit/>
          </a:bodyPr>
          <a:lstStyle/>
          <a:p>
            <a:pPr marL="0" indent="0" algn="ctr">
              <a:buNone/>
            </a:pPr>
            <a:r>
              <a:rPr lang="en-US" sz="2600" dirty="0">
                <a:latin typeface="Calibri" panose="020F0502020204030204" pitchFamily="34" charset="0"/>
              </a:rPr>
              <a:t>Charred forests increase snowmelt: Effects of Burned Woody Debris and Incoming Solar Radiation on Snow Ablation                                                                                                                   Kelly E. Gleason, Anne W. Nolin, and Travis R. Roth</a:t>
            </a:r>
          </a:p>
          <a:p>
            <a:pPr marL="0" indent="0" algn="ctr">
              <a:buNone/>
            </a:pPr>
            <a:endParaRPr lang="en-US" sz="2600" dirty="0">
              <a:latin typeface="Calibri" panose="020F0502020204030204" pitchFamily="34" charset="0"/>
            </a:endParaRPr>
          </a:p>
          <a:p>
            <a:pPr marL="182880" indent="0">
              <a:buNone/>
              <a:tabLst>
                <a:tab pos="849313" algn="l"/>
                <a:tab pos="979488" algn="l"/>
              </a:tabLst>
            </a:pPr>
            <a:r>
              <a:rPr lang="en-US" sz="2600" dirty="0">
                <a:latin typeface="Calibri" panose="020F0502020204030204" pitchFamily="34" charset="0"/>
              </a:rPr>
              <a:t>	The McKenzie headwaters river basin is the main focus of this study, with around 50% of the area burned with a moderate-high burn severity leaving a near total loss of forest canopy coverage, this locality on the Oregon High Cascades was the perfect spot to observe the snowmelt. This particular river basin, with an elevation of 1750 m, is a tributary to the Willamette River and receives around 300 cm of precipitation between November and April. </a:t>
            </a:r>
          </a:p>
          <a:p>
            <a:pPr marL="182880" indent="0">
              <a:buNone/>
              <a:tabLst>
                <a:tab pos="849313" algn="l"/>
                <a:tab pos="979488" algn="l"/>
              </a:tabLst>
            </a:pPr>
            <a:r>
              <a:rPr lang="en-US" sz="2600" dirty="0" smtClean="0">
                <a:latin typeface="Calibri" panose="020F0502020204030204" pitchFamily="34" charset="0"/>
              </a:rPr>
              <a:t>	The hourly mean incoming and outgoing solar radiation was collected and used to calculate the ratio of snow albedo in areas were accumulation exceed 30 cm. Inside of the plot, sample areas 0.5 km transect were made. Within the transect snow depth and snow water equivalent were measured at the lowest resolution of 100m monthly with increasing frequency towards the end of melt season. At each data collection location for snow water equivalent, a sample of surface snow was taking to look at debris filtration. Within each transect a </a:t>
            </a:r>
            <a:r>
              <a:rPr lang="en-US" sz="2600" dirty="0" err="1" smtClean="0">
                <a:latin typeface="Calibri" panose="020F0502020204030204" pitchFamily="34" charset="0"/>
              </a:rPr>
              <a:t>Riegl</a:t>
            </a:r>
            <a:r>
              <a:rPr lang="en-US" sz="2600" dirty="0" smtClean="0">
                <a:latin typeface="Calibri" panose="020F0502020204030204" pitchFamily="34" charset="0"/>
              </a:rPr>
              <a:t> VZ400TM terrestrial laser scanner was used to collect information about tree high, crown radius and overall forest density. This data was then combine with areal visualizations created by </a:t>
            </a:r>
            <a:r>
              <a:rPr lang="en-US" sz="2600" dirty="0" err="1" smtClean="0">
                <a:latin typeface="Calibri" panose="020F0502020204030204" pitchFamily="34" charset="0"/>
              </a:rPr>
              <a:t>CycloneTM</a:t>
            </a:r>
            <a:r>
              <a:rPr lang="en-US" sz="2600" dirty="0" smtClean="0">
                <a:latin typeface="Calibri" panose="020F0502020204030204" pitchFamily="34" charset="0"/>
              </a:rPr>
              <a:t> and </a:t>
            </a:r>
            <a:r>
              <a:rPr lang="en-US" sz="2600" dirty="0" err="1" smtClean="0">
                <a:latin typeface="Calibri" panose="020F0502020204030204" pitchFamily="34" charset="0"/>
              </a:rPr>
              <a:t>ArcGISTM</a:t>
            </a:r>
            <a:r>
              <a:rPr lang="en-US" sz="2600" dirty="0" smtClean="0">
                <a:latin typeface="Calibri" panose="020F0502020204030204" pitchFamily="34" charset="0"/>
              </a:rPr>
              <a:t>. Using</a:t>
            </a:r>
            <a:endParaRPr lang="en-US" sz="2600" dirty="0">
              <a:latin typeface="Calibri" panose="020F0502020204030204" pitchFamily="34" charset="0"/>
            </a:endParaRPr>
          </a:p>
        </p:txBody>
      </p:sp>
      <p:sp>
        <p:nvSpPr>
          <p:cNvPr id="86" name="Content Placeholder 85">
            <a:extLst>
              <a:ext uri="{FF2B5EF4-FFF2-40B4-BE49-F238E27FC236}">
                <a16:creationId xmlns="" xmlns:a16="http://schemas.microsoft.com/office/drawing/2014/main" id="{B5512039-DA2C-4507-9A54-992D368AB082}"/>
              </a:ext>
            </a:extLst>
          </p:cNvPr>
          <p:cNvSpPr>
            <a:spLocks noGrp="1"/>
          </p:cNvSpPr>
          <p:nvPr>
            <p:ph sz="quarter" idx="30"/>
          </p:nvPr>
        </p:nvSpPr>
        <p:spPr>
          <a:xfrm>
            <a:off x="29900880" y="7528642"/>
            <a:ext cx="7360920" cy="5536039"/>
          </a:xfrm>
          <a:solidFill>
            <a:schemeClr val="bg1">
              <a:lumMod val="95000"/>
            </a:schemeClr>
          </a:solidFill>
        </p:spPr>
        <p:txBody>
          <a:bodyPr>
            <a:normAutofit fontScale="92500"/>
          </a:bodyPr>
          <a:lstStyle/>
          <a:p>
            <a:pPr marL="0" indent="0" algn="ctr">
              <a:buNone/>
            </a:pPr>
            <a:r>
              <a:rPr lang="en-US" sz="2600" dirty="0">
                <a:latin typeface="Calibri" panose="020F0502020204030204" pitchFamily="34" charset="0"/>
              </a:rPr>
              <a:t>The Response of Northern Hemisphere Snow Cover to a Changing </a:t>
            </a:r>
            <a:r>
              <a:rPr lang="en-US" sz="2600" dirty="0" smtClean="0">
                <a:latin typeface="Calibri" panose="020F0502020204030204" pitchFamily="34" charset="0"/>
              </a:rPr>
              <a:t>Climate*   Ross </a:t>
            </a:r>
            <a:r>
              <a:rPr lang="en-US" sz="2600" dirty="0">
                <a:latin typeface="Calibri" panose="020F0502020204030204" pitchFamily="34" charset="0"/>
              </a:rPr>
              <a:t>D. Brown and Philip W. Mote</a:t>
            </a:r>
          </a:p>
          <a:p>
            <a:pPr marL="0" indent="0" algn="ctr">
              <a:buNone/>
            </a:pPr>
            <a:endParaRPr lang="en-US" sz="800" dirty="0">
              <a:latin typeface="Calibri" panose="020F0502020204030204" pitchFamily="34" charset="0"/>
            </a:endParaRPr>
          </a:p>
          <a:p>
            <a:pPr marL="0" indent="0">
              <a:buNone/>
              <a:tabLst>
                <a:tab pos="914400" algn="l"/>
              </a:tabLst>
            </a:pPr>
            <a:r>
              <a:rPr lang="en-US" sz="2600" dirty="0" smtClean="0">
                <a:latin typeface="Calibri" panose="020F0502020204030204" pitchFamily="34" charset="0"/>
              </a:rPr>
              <a:t>	Throughout </a:t>
            </a:r>
            <a:r>
              <a:rPr lang="en-US" sz="2600" dirty="0">
                <a:latin typeface="Calibri" panose="020F0502020204030204" pitchFamily="34" charset="0"/>
              </a:rPr>
              <a:t>all of the datasets there was a heavy implication put on the amount of snow coverage present at various given areas in the Northern Hemisphere.  Statistical analysis was then used to correlate the increases in air temperature and the amount of precipitation. In the first dataset </a:t>
            </a:r>
            <a:r>
              <a:rPr lang="en-US" sz="2600" dirty="0" err="1">
                <a:latin typeface="Calibri" panose="020F0502020204030204" pitchFamily="34" charset="0"/>
              </a:rPr>
              <a:t>Tahtsa</a:t>
            </a:r>
            <a:r>
              <a:rPr lang="en-US" sz="2600" dirty="0">
                <a:latin typeface="Calibri" panose="020F0502020204030204" pitchFamily="34" charset="0"/>
              </a:rPr>
              <a:t> Lake exhibited the strongest temperature sensitivity. Significant reductions in snow water equivalent max are more likely to occur in the lower elevations of maritime climates. From these results possible projections were made for the upcoming years. </a:t>
            </a:r>
            <a:endParaRPr lang="en-US" sz="2600" dirty="0">
              <a:effectLst/>
              <a:latin typeface="Calibri" panose="020F0502020204030204" pitchFamily="34" charset="0"/>
            </a:endParaRPr>
          </a:p>
        </p:txBody>
      </p:sp>
      <p:sp>
        <p:nvSpPr>
          <p:cNvPr id="95" name="TextBox 94">
            <a:extLst>
              <a:ext uri="{FF2B5EF4-FFF2-40B4-BE49-F238E27FC236}">
                <a16:creationId xmlns="" xmlns:a16="http://schemas.microsoft.com/office/drawing/2014/main" id="{EE27E765-8723-48CF-8EF5-395A7B6C8C18}"/>
              </a:ext>
            </a:extLst>
          </p:cNvPr>
          <p:cNvSpPr txBox="1"/>
          <p:nvPr/>
        </p:nvSpPr>
        <p:spPr>
          <a:xfrm>
            <a:off x="15604396" y="7465118"/>
            <a:ext cx="12801600" cy="5663089"/>
          </a:xfrm>
          <a:prstGeom prst="rect">
            <a:avLst/>
          </a:prstGeom>
          <a:solidFill>
            <a:schemeClr val="bg1">
              <a:lumMod val="95000"/>
            </a:schemeClr>
          </a:solidFill>
        </p:spPr>
        <p:txBody>
          <a:bodyPr wrap="square" rtlCol="0">
            <a:spAutoFit/>
          </a:bodyPr>
          <a:lstStyle/>
          <a:p>
            <a:pPr algn="ctr"/>
            <a:r>
              <a:rPr lang="en-US" sz="2800" dirty="0">
                <a:latin typeface="Calibri" panose="020F0502020204030204" pitchFamily="34" charset="0"/>
              </a:rPr>
              <a:t>The Response of Northern Hemisphere Snow Cover to a Changing Climate* </a:t>
            </a:r>
            <a:r>
              <a:rPr lang="en-US" sz="2800" dirty="0" smtClean="0">
                <a:latin typeface="Calibri" panose="020F0502020204030204" pitchFamily="34" charset="0"/>
              </a:rPr>
              <a:t>                 Ross </a:t>
            </a:r>
            <a:r>
              <a:rPr lang="en-US" sz="2800" dirty="0">
                <a:latin typeface="Calibri" panose="020F0502020204030204" pitchFamily="34" charset="0"/>
              </a:rPr>
              <a:t>D. Brown and Philip W. Mote</a:t>
            </a:r>
          </a:p>
          <a:p>
            <a:pPr algn="ctr"/>
            <a:endParaRPr lang="en-US" sz="2800" dirty="0">
              <a:latin typeface="Calibri" panose="020F0502020204030204" pitchFamily="34" charset="0"/>
            </a:endParaRPr>
          </a:p>
          <a:p>
            <a:pPr>
              <a:tabLst>
                <a:tab pos="457200" algn="l"/>
              </a:tabLst>
            </a:pPr>
            <a:r>
              <a:rPr lang="en-US" sz="2800" dirty="0">
                <a:latin typeface="Calibri" panose="020F0502020204030204" pitchFamily="34" charset="0"/>
              </a:rPr>
              <a:t>	</a:t>
            </a:r>
            <a:r>
              <a:rPr lang="en-US" sz="2600" dirty="0">
                <a:latin typeface="Calibri" panose="020F0502020204030204" pitchFamily="34" charset="0"/>
              </a:rPr>
              <a:t>There are a lot of different data sources for the western hemisphere. This study used for data sources to look at the change in time over specific areas of study. The data sources were collected from: </a:t>
            </a:r>
          </a:p>
          <a:p>
            <a:pPr>
              <a:tabLst>
                <a:tab pos="457200" algn="l"/>
              </a:tabLst>
            </a:pPr>
            <a:endParaRPr lang="en-US" sz="800" dirty="0">
              <a:latin typeface="Calibri" panose="020F0502020204030204" pitchFamily="34" charset="0"/>
            </a:endParaRPr>
          </a:p>
          <a:p>
            <a:pPr marL="2300630" lvl="1" indent="-457200" fontAlgn="base">
              <a:buFont typeface="Arial" panose="020B0604020202020204" pitchFamily="34" charset="0"/>
              <a:buChar char="•"/>
            </a:pPr>
            <a:r>
              <a:rPr lang="en-US" sz="2600" dirty="0">
                <a:latin typeface="Calibri" panose="020F0502020204030204" pitchFamily="34" charset="0"/>
              </a:rPr>
              <a:t>The Climate Station data from four </a:t>
            </a:r>
            <a:r>
              <a:rPr lang="en-US" sz="2600" dirty="0" smtClean="0">
                <a:latin typeface="Calibri" panose="020F0502020204030204" pitchFamily="34" charset="0"/>
              </a:rPr>
              <a:t>Canadian </a:t>
            </a:r>
            <a:r>
              <a:rPr lang="en-US" sz="2600" dirty="0">
                <a:latin typeface="Calibri" panose="020F0502020204030204" pitchFamily="34" charset="0"/>
              </a:rPr>
              <a:t>sites from 1961-1990</a:t>
            </a:r>
          </a:p>
          <a:p>
            <a:pPr marL="2300630" lvl="1" indent="-457200" fontAlgn="base">
              <a:buFont typeface="Arial" panose="020B0604020202020204" pitchFamily="34" charset="0"/>
              <a:buChar char="•"/>
            </a:pPr>
            <a:r>
              <a:rPr lang="en-US" sz="2600" dirty="0">
                <a:latin typeface="Calibri" panose="020F0502020204030204" pitchFamily="34" charset="0"/>
              </a:rPr>
              <a:t>NOAA Satellite Snow Cover Extent that examined snow cover trends from 1966-2007</a:t>
            </a:r>
          </a:p>
          <a:p>
            <a:pPr marL="2300630" lvl="1" indent="-457200" fontAlgn="base">
              <a:buFont typeface="Arial" panose="020B0604020202020204" pitchFamily="34" charset="0"/>
              <a:buChar char="•"/>
            </a:pPr>
            <a:r>
              <a:rPr lang="en-US" sz="2600" dirty="0">
                <a:latin typeface="Calibri" panose="020F0502020204030204" pitchFamily="34" charset="0"/>
              </a:rPr>
              <a:t>World Climate Research </a:t>
            </a:r>
            <a:r>
              <a:rPr lang="en-US" sz="2600" dirty="0" smtClean="0">
                <a:latin typeface="Calibri" panose="020F0502020204030204" pitchFamily="34" charset="0"/>
              </a:rPr>
              <a:t>Program’s </a:t>
            </a:r>
            <a:r>
              <a:rPr lang="en-US" sz="2600" dirty="0">
                <a:latin typeface="Calibri" panose="020F0502020204030204" pitchFamily="34" charset="0"/>
              </a:rPr>
              <a:t>CMIP3 Multi-model Dataset</a:t>
            </a:r>
          </a:p>
          <a:p>
            <a:pPr marL="2300630" lvl="1" indent="-457200" fontAlgn="base">
              <a:buFont typeface="Arial" panose="020B0604020202020204" pitchFamily="34" charset="0"/>
              <a:buChar char="•"/>
            </a:pPr>
            <a:r>
              <a:rPr lang="en-US" sz="2600" dirty="0">
                <a:latin typeface="Calibri" panose="020F0502020204030204" pitchFamily="34" charset="0"/>
              </a:rPr>
              <a:t>Northern Hemisphere Snow Water Equivalent Climatology</a:t>
            </a:r>
          </a:p>
          <a:p>
            <a:pPr lvl="1" fontAlgn="base"/>
            <a:endParaRPr lang="en-US" sz="800" dirty="0">
              <a:latin typeface="Calibri" panose="020F0502020204030204" pitchFamily="34" charset="0"/>
            </a:endParaRPr>
          </a:p>
          <a:p>
            <a:r>
              <a:rPr lang="en-US" sz="2600" dirty="0">
                <a:latin typeface="Calibri" panose="020F0502020204030204" pitchFamily="34" charset="0"/>
              </a:rPr>
              <a:t>The datasets were then examined individually to provide a potential indicator for climate change based on the properties of snowmelt. </a:t>
            </a:r>
          </a:p>
        </p:txBody>
      </p:sp>
      <p:sp>
        <p:nvSpPr>
          <p:cNvPr id="100" name="Rectangle 99">
            <a:extLst>
              <a:ext uri="{FF2B5EF4-FFF2-40B4-BE49-F238E27FC236}">
                <a16:creationId xmlns="" xmlns:a16="http://schemas.microsoft.com/office/drawing/2014/main" id="{57A3E008-9512-4F03-86F1-5AEA0E1AC6C1}"/>
              </a:ext>
            </a:extLst>
          </p:cNvPr>
          <p:cNvSpPr/>
          <p:nvPr/>
        </p:nvSpPr>
        <p:spPr>
          <a:xfrm>
            <a:off x="20185917" y="23901909"/>
            <a:ext cx="4492315" cy="1116343"/>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pic>
        <p:nvPicPr>
          <p:cNvPr id="1024" name="Picture 1023">
            <a:extLst>
              <a:ext uri="{FF2B5EF4-FFF2-40B4-BE49-F238E27FC236}">
                <a16:creationId xmlns="" xmlns:a16="http://schemas.microsoft.com/office/drawing/2014/main" id="{BE417E1E-A0D0-4975-BBC6-BFBF9A441B60}"/>
              </a:ext>
            </a:extLst>
          </p:cNvPr>
          <p:cNvPicPr>
            <a:picLocks noChangeAspect="1"/>
          </p:cNvPicPr>
          <p:nvPr/>
        </p:nvPicPr>
        <p:blipFill rotWithShape="1">
          <a:blip r:embed="rId4"/>
          <a:srcRect l="55392" t="33746" r="25836" b="43323"/>
          <a:stretch/>
        </p:blipFill>
        <p:spPr>
          <a:xfrm>
            <a:off x="24341113" y="22400425"/>
            <a:ext cx="3981633" cy="2746693"/>
          </a:xfrm>
          <a:prstGeom prst="rect">
            <a:avLst/>
          </a:prstGeom>
          <a:ln>
            <a:solidFill>
              <a:schemeClr val="tx1"/>
            </a:solidFill>
          </a:ln>
        </p:spPr>
      </p:pic>
      <p:sp>
        <p:nvSpPr>
          <p:cNvPr id="1027" name="Rectangle 1026">
            <a:extLst>
              <a:ext uri="{FF2B5EF4-FFF2-40B4-BE49-F238E27FC236}">
                <a16:creationId xmlns="" xmlns:a16="http://schemas.microsoft.com/office/drawing/2014/main" id="{9E955600-1C73-44C5-BA27-9D8593866B18}"/>
              </a:ext>
            </a:extLst>
          </p:cNvPr>
          <p:cNvSpPr/>
          <p:nvPr/>
        </p:nvSpPr>
        <p:spPr>
          <a:xfrm>
            <a:off x="19056027" y="22306322"/>
            <a:ext cx="4261581" cy="1116343"/>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pic>
        <p:nvPicPr>
          <p:cNvPr id="1025" name="Picture 1024">
            <a:extLst>
              <a:ext uri="{FF2B5EF4-FFF2-40B4-BE49-F238E27FC236}">
                <a16:creationId xmlns="" xmlns:a16="http://schemas.microsoft.com/office/drawing/2014/main" id="{FC0F6DF7-C865-4EF0-81AE-1EDEAC5F5F86}"/>
              </a:ext>
            </a:extLst>
          </p:cNvPr>
          <p:cNvPicPr>
            <a:picLocks noChangeAspect="1"/>
          </p:cNvPicPr>
          <p:nvPr/>
        </p:nvPicPr>
        <p:blipFill rotWithShape="1">
          <a:blip r:embed="rId5"/>
          <a:srcRect l="58737" t="34178" r="12842" b="25197"/>
          <a:stretch/>
        </p:blipFill>
        <p:spPr>
          <a:xfrm>
            <a:off x="15568453" y="22278236"/>
            <a:ext cx="3681664" cy="2971801"/>
          </a:xfrm>
          <a:prstGeom prst="rect">
            <a:avLst/>
          </a:prstGeom>
          <a:ln>
            <a:solidFill>
              <a:schemeClr val="tx1"/>
            </a:solidFill>
          </a:ln>
        </p:spPr>
      </p:pic>
      <p:sp>
        <p:nvSpPr>
          <p:cNvPr id="1028" name="TextBox 1027">
            <a:extLst>
              <a:ext uri="{FF2B5EF4-FFF2-40B4-BE49-F238E27FC236}">
                <a16:creationId xmlns="" xmlns:a16="http://schemas.microsoft.com/office/drawing/2014/main" id="{0CD3B081-4702-41C1-9812-296CDEE767F6}"/>
              </a:ext>
            </a:extLst>
          </p:cNvPr>
          <p:cNvSpPr txBox="1"/>
          <p:nvPr/>
        </p:nvSpPr>
        <p:spPr>
          <a:xfrm>
            <a:off x="19357385" y="22416463"/>
            <a:ext cx="3805646" cy="923330"/>
          </a:xfrm>
          <a:prstGeom prst="rect">
            <a:avLst/>
          </a:prstGeom>
          <a:noFill/>
        </p:spPr>
        <p:txBody>
          <a:bodyPr wrap="square" rtlCol="0">
            <a:spAutoFit/>
          </a:bodyPr>
          <a:lstStyle/>
          <a:p>
            <a:r>
              <a:rPr lang="en-US" sz="1800" dirty="0"/>
              <a:t>Burned and unburned forest sites are located in the Shadow Lake Fire area.</a:t>
            </a:r>
          </a:p>
        </p:txBody>
      </p:sp>
      <p:sp>
        <p:nvSpPr>
          <p:cNvPr id="1029" name="TextBox 1028">
            <a:extLst>
              <a:ext uri="{FF2B5EF4-FFF2-40B4-BE49-F238E27FC236}">
                <a16:creationId xmlns="" xmlns:a16="http://schemas.microsoft.com/office/drawing/2014/main" id="{CFD79704-8B4D-42EF-949B-896445919938}"/>
              </a:ext>
            </a:extLst>
          </p:cNvPr>
          <p:cNvSpPr txBox="1"/>
          <p:nvPr/>
        </p:nvSpPr>
        <p:spPr>
          <a:xfrm>
            <a:off x="20372829" y="24136916"/>
            <a:ext cx="4050841" cy="646331"/>
          </a:xfrm>
          <a:prstGeom prst="rect">
            <a:avLst/>
          </a:prstGeom>
          <a:noFill/>
        </p:spPr>
        <p:txBody>
          <a:bodyPr wrap="square" rtlCol="0">
            <a:spAutoFit/>
          </a:bodyPr>
          <a:lstStyle/>
          <a:p>
            <a:r>
              <a:rPr lang="en-US" sz="1800" dirty="0"/>
              <a:t>The Oregon </a:t>
            </a:r>
            <a:r>
              <a:rPr lang="en-US" sz="1800" dirty="0" err="1"/>
              <a:t>ForEST</a:t>
            </a:r>
            <a:r>
              <a:rPr lang="en-US" sz="1800" dirty="0"/>
              <a:t> network sites of the McKenzie River basin.</a:t>
            </a:r>
          </a:p>
        </p:txBody>
      </p:sp>
      <p:sp>
        <p:nvSpPr>
          <p:cNvPr id="3" name="TextBox 2"/>
          <p:cNvSpPr txBox="1"/>
          <p:nvPr/>
        </p:nvSpPr>
        <p:spPr>
          <a:xfrm>
            <a:off x="34534951" y="13687040"/>
            <a:ext cx="8167529" cy="6494085"/>
          </a:xfrm>
          <a:prstGeom prst="rect">
            <a:avLst/>
          </a:prstGeom>
          <a:solidFill>
            <a:schemeClr val="bg1">
              <a:lumMod val="95000"/>
            </a:schemeClr>
          </a:solidFill>
        </p:spPr>
        <p:txBody>
          <a:bodyPr wrap="square" rtlCol="0">
            <a:spAutoFit/>
          </a:bodyPr>
          <a:lstStyle/>
          <a:p>
            <a:pPr algn="ctr"/>
            <a:r>
              <a:rPr lang="en-US" sz="2600" dirty="0">
                <a:latin typeface="Calibri" panose="020F0502020204030204" pitchFamily="34" charset="0"/>
              </a:rPr>
              <a:t>Charred forests increase snowmelt: Effects of Burned Woody Debris and Incoming Solar Radiation on Snow Ablation                                                                                                                   Kelly E. Gleason, Anne W. Nolin, and Travis R. Roth</a:t>
            </a:r>
          </a:p>
          <a:p>
            <a:pPr>
              <a:tabLst>
                <a:tab pos="914400" algn="l"/>
              </a:tabLst>
            </a:pPr>
            <a:r>
              <a:rPr lang="en-US" sz="2600" dirty="0">
                <a:latin typeface="Calibri" panose="020F0502020204030204" pitchFamily="34" charset="0"/>
              </a:rPr>
              <a:t/>
            </a:r>
            <a:br>
              <a:rPr lang="en-US" sz="2600" dirty="0">
                <a:latin typeface="Calibri" panose="020F0502020204030204" pitchFamily="34" charset="0"/>
              </a:rPr>
            </a:br>
            <a:r>
              <a:rPr lang="en-US" sz="2600" dirty="0" smtClean="0">
                <a:latin typeface="Calibri" panose="020F0502020204030204" pitchFamily="34" charset="0"/>
              </a:rPr>
              <a:t>	During </a:t>
            </a:r>
            <a:r>
              <a:rPr lang="en-US" sz="2600" dirty="0">
                <a:latin typeface="Calibri" panose="020F0502020204030204" pitchFamily="34" charset="0"/>
              </a:rPr>
              <a:t>accumulation there was no difference in albedo, but as time went on there was a significant difference. Areas with burned woody debris had a decrease in albedo around 40% and the mean solar radiation was around 60% greater than that of unburned forest. Burned areas were also likely to hold than double the mean debris concentration. Debris concentration is defined as the grams of debris per kilogram of snow. Forest fires were found to be larger inside of the season snow zone than outside of it and after 2000 there have been over 44,000 square kilometers of forests burned in these areas. </a:t>
            </a:r>
            <a:endParaRPr lang="en-US" sz="2600" dirty="0">
              <a:effectLst/>
              <a:latin typeface="Calibri" panose="020F0502020204030204" pitchFamily="34" charset="0"/>
            </a:endParaRPr>
          </a:p>
        </p:txBody>
      </p:sp>
      <p:sp>
        <p:nvSpPr>
          <p:cNvPr id="5" name="TextBox 4"/>
          <p:cNvSpPr txBox="1"/>
          <p:nvPr/>
        </p:nvSpPr>
        <p:spPr>
          <a:xfrm>
            <a:off x="29980058" y="20851024"/>
            <a:ext cx="12683992" cy="5293757"/>
          </a:xfrm>
          <a:prstGeom prst="rect">
            <a:avLst/>
          </a:prstGeom>
          <a:solidFill>
            <a:schemeClr val="bg1">
              <a:lumMod val="95000"/>
            </a:schemeClr>
          </a:solidFill>
        </p:spPr>
        <p:txBody>
          <a:bodyPr wrap="square" rtlCol="0">
            <a:spAutoFit/>
          </a:bodyPr>
          <a:lstStyle/>
          <a:p>
            <a:r>
              <a:rPr lang="en-US" sz="2600" dirty="0">
                <a:latin typeface="Calibri" panose="020F0502020204030204" pitchFamily="34" charset="0"/>
              </a:rPr>
              <a:t>Forest Impacts on Snow Accumulation and Ablation Across an Elevation Gradient in a Temperate Montane Environment                                                                                                    Travis R. Roth and Anne W. Nolin</a:t>
            </a:r>
          </a:p>
          <a:p>
            <a:endParaRPr lang="en-US" sz="2600" dirty="0" smtClean="0">
              <a:latin typeface="Calibri" panose="020F0502020204030204" pitchFamily="34" charset="0"/>
            </a:endParaRPr>
          </a:p>
          <a:p>
            <a:endParaRPr lang="en-US" sz="2600" dirty="0">
              <a:latin typeface="Calibri" panose="020F0502020204030204" pitchFamily="34" charset="0"/>
            </a:endParaRPr>
          </a:p>
          <a:p>
            <a:pPr>
              <a:tabLst>
                <a:tab pos="914400" algn="l"/>
              </a:tabLst>
            </a:pPr>
            <a:r>
              <a:rPr lang="en-US" sz="2600" dirty="0" smtClean="0">
                <a:latin typeface="Calibri" panose="020F0502020204030204" pitchFamily="34" charset="0"/>
              </a:rPr>
              <a:t>	During </a:t>
            </a:r>
            <a:r>
              <a:rPr lang="en-US" sz="2600" dirty="0">
                <a:latin typeface="Calibri" panose="020F0502020204030204" pitchFamily="34" charset="0"/>
              </a:rPr>
              <a:t>a water year in this watershed, substantial differences in accumulation and ablation can be seen when combining the various factors of altitude and forest cover. Results from the water years of 2012 to 2015 shows that canopy interception efficiency was significantly lower in higher altitudes while remaining fairly similar between the lower ones. Net radiation was a key factor in all areas, with the shortwave radiation being dominate where as longwave radiation only being seen in open areas. The forest canopy coverage has a great impact of the distribution of solar radiation onto an area. Solar shading has a relevant position in decreasing the amount of solar inputs. </a:t>
            </a:r>
            <a:endParaRPr lang="en-US" sz="2600" dirty="0" smtClean="0">
              <a:latin typeface="Calibri" panose="020F0502020204030204" pitchFamily="34" charset="0"/>
            </a:endParaRPr>
          </a:p>
        </p:txBody>
      </p:sp>
      <p:pic>
        <p:nvPicPr>
          <p:cNvPr id="7" name="Picture 6"/>
          <p:cNvPicPr>
            <a:picLocks noChangeAspect="1"/>
          </p:cNvPicPr>
          <p:nvPr/>
        </p:nvPicPr>
        <p:blipFill rotWithShape="1">
          <a:blip r:embed="rId6"/>
          <a:srcRect l="58393" t="25238" r="8035" b="34762"/>
          <a:stretch/>
        </p:blipFill>
        <p:spPr>
          <a:xfrm>
            <a:off x="37971458" y="7467492"/>
            <a:ext cx="4692592" cy="3145036"/>
          </a:xfrm>
          <a:prstGeom prst="rect">
            <a:avLst/>
          </a:prstGeom>
          <a:ln>
            <a:solidFill>
              <a:schemeClr val="tx1"/>
            </a:solidFill>
          </a:ln>
        </p:spPr>
      </p:pic>
      <p:pic>
        <p:nvPicPr>
          <p:cNvPr id="8" name="Picture 7"/>
          <p:cNvPicPr>
            <a:picLocks noChangeAspect="1"/>
          </p:cNvPicPr>
          <p:nvPr/>
        </p:nvPicPr>
        <p:blipFill rotWithShape="1">
          <a:blip r:embed="rId7"/>
          <a:srcRect l="63726" t="30935" r="13760" b="29191"/>
          <a:stretch/>
        </p:blipFill>
        <p:spPr>
          <a:xfrm>
            <a:off x="29811486" y="13734580"/>
            <a:ext cx="4484511" cy="4467361"/>
          </a:xfrm>
          <a:prstGeom prst="rect">
            <a:avLst/>
          </a:prstGeom>
          <a:ln>
            <a:solidFill>
              <a:schemeClr val="tx1"/>
            </a:solidFill>
          </a:ln>
        </p:spPr>
      </p:pic>
      <p:sp>
        <p:nvSpPr>
          <p:cNvPr id="10" name="Rectangle 9"/>
          <p:cNvSpPr/>
          <p:nvPr/>
        </p:nvSpPr>
        <p:spPr>
          <a:xfrm>
            <a:off x="37971458" y="10943787"/>
            <a:ext cx="4692592" cy="2085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38" name="Rectangle 37"/>
          <p:cNvSpPr/>
          <p:nvPr/>
        </p:nvSpPr>
        <p:spPr>
          <a:xfrm>
            <a:off x="29811486" y="18492971"/>
            <a:ext cx="4484512" cy="13827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smtClean="0"/>
          </a:p>
        </p:txBody>
      </p:sp>
      <p:sp>
        <p:nvSpPr>
          <p:cNvPr id="12" name="TextBox 11"/>
          <p:cNvSpPr txBox="1"/>
          <p:nvPr/>
        </p:nvSpPr>
        <p:spPr>
          <a:xfrm>
            <a:off x="38114633" y="11066381"/>
            <a:ext cx="4509213" cy="1754326"/>
          </a:xfrm>
          <a:prstGeom prst="rect">
            <a:avLst/>
          </a:prstGeom>
          <a:noFill/>
        </p:spPr>
        <p:txBody>
          <a:bodyPr wrap="square" rtlCol="0">
            <a:spAutoFit/>
          </a:bodyPr>
          <a:lstStyle/>
          <a:p>
            <a:r>
              <a:rPr lang="en-US" sz="1800" dirty="0" smtClean="0">
                <a:latin typeface="Calibri" panose="020F0502020204030204" pitchFamily="34" charset="0"/>
              </a:rPr>
              <a:t>Results </a:t>
            </a:r>
            <a:r>
              <a:rPr lang="en-US" sz="1800" dirty="0">
                <a:latin typeface="Calibri" panose="020F0502020204030204" pitchFamily="34" charset="0"/>
              </a:rPr>
              <a:t>of simulated snow cover response </a:t>
            </a:r>
            <a:endParaRPr lang="en-US" sz="1800" dirty="0" smtClean="0">
              <a:latin typeface="Calibri" panose="020F0502020204030204" pitchFamily="34" charset="0"/>
            </a:endParaRPr>
          </a:p>
          <a:p>
            <a:r>
              <a:rPr lang="en-US" sz="1800" dirty="0" smtClean="0">
                <a:latin typeface="Calibri" panose="020F0502020204030204" pitchFamily="34" charset="0"/>
              </a:rPr>
              <a:t>(</a:t>
            </a:r>
            <a:r>
              <a:rPr lang="en-US" sz="1800" dirty="0">
                <a:latin typeface="Calibri" panose="020F0502020204030204" pitchFamily="34" charset="0"/>
              </a:rPr>
              <a:t>t statistic) to concurrent linear increases in temperature (</a:t>
            </a:r>
            <a:r>
              <a:rPr lang="en-US" sz="1800" dirty="0" smtClean="0">
                <a:latin typeface="Calibri" panose="020F0502020204030204" pitchFamily="34" charset="0"/>
              </a:rPr>
              <a:t>148C) and </a:t>
            </a:r>
            <a:r>
              <a:rPr lang="en-US" sz="1800" dirty="0">
                <a:latin typeface="Calibri" panose="020F0502020204030204" pitchFamily="34" charset="0"/>
              </a:rPr>
              <a:t>precipitation (130%): (top left) </a:t>
            </a:r>
            <a:r>
              <a:rPr lang="en-US" sz="1800" dirty="0" err="1">
                <a:latin typeface="Calibri" panose="020F0502020204030204" pitchFamily="34" charset="0"/>
              </a:rPr>
              <a:t>Tahsta</a:t>
            </a:r>
            <a:r>
              <a:rPr lang="en-US" sz="1800" dirty="0">
                <a:latin typeface="Calibri" panose="020F0502020204030204" pitchFamily="34" charset="0"/>
              </a:rPr>
              <a:t> Lake and (top right) Goose Bay. (bottom left) Saskatoon and (bottom</a:t>
            </a:r>
          </a:p>
          <a:p>
            <a:r>
              <a:rPr lang="en-US" sz="1800" dirty="0">
                <a:latin typeface="Calibri" panose="020F0502020204030204" pitchFamily="34" charset="0"/>
              </a:rPr>
              <a:t>right) Resolute Bay.</a:t>
            </a:r>
            <a:endParaRPr lang="en-US" sz="1800" dirty="0" smtClean="0">
              <a:latin typeface="Calibri" panose="020F0502020204030204" pitchFamily="34" charset="0"/>
            </a:endParaRPr>
          </a:p>
        </p:txBody>
      </p:sp>
      <p:sp>
        <p:nvSpPr>
          <p:cNvPr id="13" name="TextBox 12"/>
          <p:cNvSpPr txBox="1"/>
          <p:nvPr/>
        </p:nvSpPr>
        <p:spPr>
          <a:xfrm>
            <a:off x="30042141" y="18652251"/>
            <a:ext cx="4253856" cy="923330"/>
          </a:xfrm>
          <a:prstGeom prst="rect">
            <a:avLst/>
          </a:prstGeom>
          <a:noFill/>
        </p:spPr>
        <p:txBody>
          <a:bodyPr wrap="square" rtlCol="0">
            <a:spAutoFit/>
          </a:bodyPr>
          <a:lstStyle/>
          <a:p>
            <a:r>
              <a:rPr lang="en-US" sz="1800" dirty="0">
                <a:latin typeface="Calibri" panose="020F0502020204030204" pitchFamily="34" charset="0"/>
              </a:rPr>
              <a:t>Forest fire area overlapping the seasonal snow zone in the western United States (2000–2012).</a:t>
            </a:r>
            <a:endParaRPr lang="en-US" sz="1800" dirty="0" smtClean="0">
              <a:latin typeface="Calibri" panose="020F0502020204030204" pitchFamily="34" charset="0"/>
            </a:endParaRPr>
          </a:p>
        </p:txBody>
      </p:sp>
      <p:sp>
        <p:nvSpPr>
          <p:cNvPr id="14" name="AutoShape 2" descr="Image result for sun on snow"/>
          <p:cNvSpPr>
            <a:spLocks noChangeAspect="1" noChangeArrowheads="1"/>
          </p:cNvSpPr>
          <p:nvPr/>
        </p:nvSpPr>
        <p:spPr bwMode="auto">
          <a:xfrm>
            <a:off x="155575" y="-1012825"/>
            <a:ext cx="3790950" cy="212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9" name="Diagram 88">
            <a:extLst>
              <a:ext uri="{FF2B5EF4-FFF2-40B4-BE49-F238E27FC236}">
                <a16:creationId xmlns="" xmlns:a16="http://schemas.microsoft.com/office/drawing/2014/main" id="{DD462DB8-D6C6-4250-B23E-65AD0CA37209}"/>
              </a:ext>
            </a:extLst>
          </p:cNvPr>
          <p:cNvGraphicFramePr/>
          <p:nvPr>
            <p:extLst>
              <p:ext uri="{D42A27DB-BD31-4B8C-83A1-F6EECF244321}">
                <p14:modId xmlns:p14="http://schemas.microsoft.com/office/powerpoint/2010/main" val="2443158857"/>
              </p:ext>
            </p:extLst>
          </p:nvPr>
        </p:nvGraphicFramePr>
        <p:xfrm>
          <a:off x="4167566" y="13518195"/>
          <a:ext cx="6767705" cy="37002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30" name="Picture 6" descr="Image result for snow mel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33591" y="14146096"/>
            <a:ext cx="3790950" cy="25241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Image result for sun on sno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78296" y="14146096"/>
            <a:ext cx="3790950" cy="25241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Poster Templat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2" id="{A3AC1795-03CA-4218-8E9C-394F2C72EB71}" vid="{9E91E023-53D0-48CE-AFD1-CE3DA49243D0}"/>
    </a:ext>
  </a:extLst>
</a:theme>
</file>

<file path=ppt/theme/theme2.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cience Poster">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9B7E175-EA31-4EB5-9BCC-A945A81036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489</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Poster Template</vt:lpstr>
      <vt:lpstr>      The Effects of Forest Fire on Snow Albedo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2013-04-30T22:17:05Z</dcterms:created>
  <dcterms:modified xsi:type="dcterms:W3CDTF">2018-03-01T19:42:54Z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TC040013439991</vt:lpwstr>
  </property>
</Properties>
</file>