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6576000" cy="29260800"/>
  <p:notesSz cx="32105600" cy="43078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162" autoAdjust="0"/>
    <p:restoredTop sz="94660"/>
  </p:normalViewPr>
  <p:slideViewPr>
    <p:cSldViewPr snapToGrid="0">
      <p:cViewPr varScale="1">
        <p:scale>
          <a:sx n="26" d="100"/>
          <a:sy n="26" d="100"/>
        </p:scale>
        <p:origin x="1800"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4572000" y="15368695"/>
            <a:ext cx="27432000" cy="7064585"/>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03DAC9-8CC1-4CBC-9059-2A5ACAD9B75A}" type="datetimeFigureOut">
              <a:rPr lang="en-US" smtClean="0"/>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D656F-9E27-4186-9EC5-AE07CF942014}" type="slidenum">
              <a:rPr lang="en-US" smtClean="0"/>
              <a:t>‹#›</a:t>
            </a:fld>
            <a:endParaRPr lang="en-US" dirty="0"/>
          </a:p>
        </p:txBody>
      </p:sp>
    </p:spTree>
    <p:extLst>
      <p:ext uri="{BB962C8B-B14F-4D97-AF65-F5344CB8AC3E}">
        <p14:creationId xmlns:p14="http://schemas.microsoft.com/office/powerpoint/2010/main" val="107158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03DAC9-8CC1-4CBC-9059-2A5ACAD9B75A}" type="datetimeFigureOut">
              <a:rPr lang="en-US" smtClean="0"/>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D656F-9E27-4186-9EC5-AE07CF942014}" type="slidenum">
              <a:rPr lang="en-US" smtClean="0"/>
              <a:t>‹#›</a:t>
            </a:fld>
            <a:endParaRPr lang="en-US" dirty="0"/>
          </a:p>
        </p:txBody>
      </p:sp>
    </p:spTree>
    <p:extLst>
      <p:ext uri="{BB962C8B-B14F-4D97-AF65-F5344CB8AC3E}">
        <p14:creationId xmlns:p14="http://schemas.microsoft.com/office/powerpoint/2010/main" val="4158562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557867"/>
            <a:ext cx="23202900" cy="247971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03DAC9-8CC1-4CBC-9059-2A5ACAD9B75A}" type="datetimeFigureOut">
              <a:rPr lang="en-US" smtClean="0"/>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D656F-9E27-4186-9EC5-AE07CF942014}" type="slidenum">
              <a:rPr lang="en-US" smtClean="0"/>
              <a:t>‹#›</a:t>
            </a:fld>
            <a:endParaRPr lang="en-US" dirty="0"/>
          </a:p>
        </p:txBody>
      </p:sp>
    </p:spTree>
    <p:extLst>
      <p:ext uri="{BB962C8B-B14F-4D97-AF65-F5344CB8AC3E}">
        <p14:creationId xmlns:p14="http://schemas.microsoft.com/office/powerpoint/2010/main" val="2177108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03DAC9-8CC1-4CBC-9059-2A5ACAD9B75A}" type="datetimeFigureOut">
              <a:rPr lang="en-US" smtClean="0"/>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D656F-9E27-4186-9EC5-AE07CF942014}" type="slidenum">
              <a:rPr lang="en-US" smtClean="0"/>
              <a:t>‹#›</a:t>
            </a:fld>
            <a:endParaRPr lang="en-US" dirty="0"/>
          </a:p>
        </p:txBody>
      </p:sp>
    </p:spTree>
    <p:extLst>
      <p:ext uri="{BB962C8B-B14F-4D97-AF65-F5344CB8AC3E}">
        <p14:creationId xmlns:p14="http://schemas.microsoft.com/office/powerpoint/2010/main" val="2058931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8"/>
            <a:ext cx="31546800" cy="1217167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2495552" y="19581715"/>
            <a:ext cx="31546800" cy="640079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A03DAC9-8CC1-4CBC-9059-2A5ACAD9B75A}" type="datetimeFigureOut">
              <a:rPr lang="en-US" smtClean="0"/>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D656F-9E27-4186-9EC5-AE07CF942014}" type="slidenum">
              <a:rPr lang="en-US" smtClean="0"/>
              <a:t>‹#›</a:t>
            </a:fld>
            <a:endParaRPr lang="en-US" dirty="0"/>
          </a:p>
        </p:txBody>
      </p:sp>
    </p:spTree>
    <p:extLst>
      <p:ext uri="{BB962C8B-B14F-4D97-AF65-F5344CB8AC3E}">
        <p14:creationId xmlns:p14="http://schemas.microsoft.com/office/powerpoint/2010/main" val="290907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789333"/>
            <a:ext cx="15544800" cy="1856570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789333"/>
            <a:ext cx="15544800" cy="1856570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03DAC9-8CC1-4CBC-9059-2A5ACAD9B75A}" type="datetimeFigureOut">
              <a:rPr lang="en-US" smtClean="0"/>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5D656F-9E27-4186-9EC5-AE07CF942014}" type="slidenum">
              <a:rPr lang="en-US" smtClean="0"/>
              <a:t>‹#›</a:t>
            </a:fld>
            <a:endParaRPr lang="en-US" dirty="0"/>
          </a:p>
        </p:txBody>
      </p:sp>
    </p:spTree>
    <p:extLst>
      <p:ext uri="{BB962C8B-B14F-4D97-AF65-F5344CB8AC3E}">
        <p14:creationId xmlns:p14="http://schemas.microsoft.com/office/powerpoint/2010/main" val="166209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7172962"/>
            <a:ext cx="15473360"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7172962"/>
            <a:ext cx="15549564"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03DAC9-8CC1-4CBC-9059-2A5ACAD9B75A}" type="datetimeFigureOut">
              <a:rPr lang="en-US" smtClean="0"/>
              <a:t>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45D656F-9E27-4186-9EC5-AE07CF942014}" type="slidenum">
              <a:rPr lang="en-US" smtClean="0"/>
              <a:t>‹#›</a:t>
            </a:fld>
            <a:endParaRPr lang="en-US" dirty="0"/>
          </a:p>
        </p:txBody>
      </p:sp>
    </p:spTree>
    <p:extLst>
      <p:ext uri="{BB962C8B-B14F-4D97-AF65-F5344CB8AC3E}">
        <p14:creationId xmlns:p14="http://schemas.microsoft.com/office/powerpoint/2010/main" val="4232961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03DAC9-8CC1-4CBC-9059-2A5ACAD9B75A}" type="datetimeFigureOut">
              <a:rPr lang="en-US" smtClean="0"/>
              <a:t>3/1/2018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45D656F-9E27-4186-9EC5-AE07CF942014}" type="slidenum">
              <a:rPr lang="en-US" smtClean="0"/>
              <a:t>‹#›</a:t>
            </a:fld>
            <a:endParaRPr lang="en-US" dirty="0"/>
          </a:p>
        </p:txBody>
      </p:sp>
    </p:spTree>
    <p:extLst>
      <p:ext uri="{BB962C8B-B14F-4D97-AF65-F5344CB8AC3E}">
        <p14:creationId xmlns:p14="http://schemas.microsoft.com/office/powerpoint/2010/main" val="1231387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03DAC9-8CC1-4CBC-9059-2A5ACAD9B75A}" type="datetimeFigureOut">
              <a:rPr lang="en-US" smtClean="0"/>
              <a:t>3/1/2018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45D656F-9E27-4186-9EC5-AE07CF942014}" type="slidenum">
              <a:rPr lang="en-US" smtClean="0"/>
              <a:t>‹#›</a:t>
            </a:fld>
            <a:endParaRPr lang="en-US" dirty="0"/>
          </a:p>
        </p:txBody>
      </p:sp>
    </p:spTree>
    <p:extLst>
      <p:ext uri="{BB962C8B-B14F-4D97-AF65-F5344CB8AC3E}">
        <p14:creationId xmlns:p14="http://schemas.microsoft.com/office/powerpoint/2010/main" val="1536229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4213020"/>
            <a:ext cx="18516600" cy="20794133"/>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Edit Master text styles</a:t>
            </a:r>
          </a:p>
        </p:txBody>
      </p:sp>
      <p:sp>
        <p:nvSpPr>
          <p:cNvPr id="5" name="Date Placeholder 4"/>
          <p:cNvSpPr>
            <a:spLocks noGrp="1"/>
          </p:cNvSpPr>
          <p:nvPr>
            <p:ph type="dt" sz="half" idx="10"/>
          </p:nvPr>
        </p:nvSpPr>
        <p:spPr/>
        <p:txBody>
          <a:bodyPr/>
          <a:lstStyle/>
          <a:p>
            <a:fld id="{AA03DAC9-8CC1-4CBC-9059-2A5ACAD9B75A}" type="datetimeFigureOut">
              <a:rPr lang="en-US" smtClean="0"/>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5D656F-9E27-4186-9EC5-AE07CF942014}" type="slidenum">
              <a:rPr lang="en-US" smtClean="0"/>
              <a:t>‹#›</a:t>
            </a:fld>
            <a:endParaRPr lang="en-US" dirty="0"/>
          </a:p>
        </p:txBody>
      </p:sp>
    </p:spTree>
    <p:extLst>
      <p:ext uri="{BB962C8B-B14F-4D97-AF65-F5344CB8AC3E}">
        <p14:creationId xmlns:p14="http://schemas.microsoft.com/office/powerpoint/2010/main" val="836929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dirty="0"/>
              <a:t>Click icon to add picture</a:t>
            </a:r>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Edit Master text styles</a:t>
            </a:r>
          </a:p>
        </p:txBody>
      </p:sp>
      <p:sp>
        <p:nvSpPr>
          <p:cNvPr id="5" name="Date Placeholder 4"/>
          <p:cNvSpPr>
            <a:spLocks noGrp="1"/>
          </p:cNvSpPr>
          <p:nvPr>
            <p:ph type="dt" sz="half" idx="10"/>
          </p:nvPr>
        </p:nvSpPr>
        <p:spPr/>
        <p:txBody>
          <a:bodyPr/>
          <a:lstStyle/>
          <a:p>
            <a:fld id="{AA03DAC9-8CC1-4CBC-9059-2A5ACAD9B75A}" type="datetimeFigureOut">
              <a:rPr lang="en-US" smtClean="0"/>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5D656F-9E27-4186-9EC5-AE07CF942014}" type="slidenum">
              <a:rPr lang="en-US" smtClean="0"/>
              <a:t>‹#›</a:t>
            </a:fld>
            <a:endParaRPr lang="en-US" dirty="0"/>
          </a:p>
        </p:txBody>
      </p:sp>
    </p:spTree>
    <p:extLst>
      <p:ext uri="{BB962C8B-B14F-4D97-AF65-F5344CB8AC3E}">
        <p14:creationId xmlns:p14="http://schemas.microsoft.com/office/powerpoint/2010/main" val="265772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4800">
                <a:solidFill>
                  <a:schemeClr val="tx1">
                    <a:tint val="75000"/>
                  </a:schemeClr>
                </a:solidFill>
              </a:defRPr>
            </a:lvl1pPr>
          </a:lstStyle>
          <a:p>
            <a:fld id="{AA03DAC9-8CC1-4CBC-9059-2A5ACAD9B75A}" type="datetimeFigureOut">
              <a:rPr lang="en-US" smtClean="0"/>
              <a:t>3/1/2018</a:t>
            </a:fld>
            <a:endParaRPr lang="en-US" dirty="0"/>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4800">
                <a:solidFill>
                  <a:schemeClr val="tx1">
                    <a:tint val="75000"/>
                  </a:schemeClr>
                </a:solidFill>
              </a:defRPr>
            </a:lvl1pPr>
          </a:lstStyle>
          <a:p>
            <a:fld id="{645D656F-9E27-4186-9EC5-AE07CF942014}" type="slidenum">
              <a:rPr lang="en-US" smtClean="0"/>
              <a:t>‹#›</a:t>
            </a:fld>
            <a:endParaRPr lang="en-US" dirty="0"/>
          </a:p>
        </p:txBody>
      </p:sp>
    </p:spTree>
    <p:extLst>
      <p:ext uri="{BB962C8B-B14F-4D97-AF65-F5344CB8AC3E}">
        <p14:creationId xmlns:p14="http://schemas.microsoft.com/office/powerpoint/2010/main" val="27527623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hyperlink" Target="https://en.wikipedia.org/wiki/Evapotranspiration" TargetMode="Externa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6DC55AE-0743-4D67-B0AF-7247C4036E34}"/>
              </a:ext>
            </a:extLst>
          </p:cNvPr>
          <p:cNvSpPr/>
          <p:nvPr/>
        </p:nvSpPr>
        <p:spPr>
          <a:xfrm>
            <a:off x="0" y="0"/>
            <a:ext cx="36576000" cy="440055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6600" b="1" dirty="0" smtClean="0">
                <a:solidFill>
                  <a:schemeClr val="bg1"/>
                </a:solidFill>
              </a:rPr>
              <a:t>    The </a:t>
            </a:r>
            <a:r>
              <a:rPr lang="en-US" sz="6600" b="1" dirty="0">
                <a:solidFill>
                  <a:schemeClr val="bg1"/>
                </a:solidFill>
              </a:rPr>
              <a:t>Effect of Climate Change and Other Biological factors on the Willamette River </a:t>
            </a:r>
            <a:endParaRPr lang="en-US" sz="6600" b="1" dirty="0" smtClean="0">
              <a:solidFill>
                <a:schemeClr val="bg1"/>
              </a:solidFill>
            </a:endParaRPr>
          </a:p>
          <a:p>
            <a:r>
              <a:rPr lang="en-US" sz="6600" b="1" dirty="0" smtClean="0">
                <a:solidFill>
                  <a:schemeClr val="bg1"/>
                </a:solidFill>
              </a:rPr>
              <a:t>    Basin’s </a:t>
            </a:r>
            <a:r>
              <a:rPr lang="en-US" sz="6600" b="1" dirty="0">
                <a:solidFill>
                  <a:schemeClr val="bg1"/>
                </a:solidFill>
              </a:rPr>
              <a:t>(WRB) Future Water </a:t>
            </a:r>
            <a:r>
              <a:rPr lang="en-US" sz="6600" b="1" dirty="0" smtClean="0">
                <a:solidFill>
                  <a:schemeClr val="bg1"/>
                </a:solidFill>
              </a:rPr>
              <a:t>Balance</a:t>
            </a:r>
          </a:p>
          <a:p>
            <a:endParaRPr lang="en-US" sz="3600" b="1" dirty="0">
              <a:solidFill>
                <a:schemeClr val="bg1"/>
              </a:solidFill>
            </a:endParaRPr>
          </a:p>
          <a:p>
            <a:r>
              <a:rPr lang="en-US" sz="3600" b="1" dirty="0" smtClean="0">
                <a:solidFill>
                  <a:schemeClr val="bg1"/>
                </a:solidFill>
              </a:rPr>
              <a:t>       Curt </a:t>
            </a:r>
            <a:r>
              <a:rPr lang="en-US" sz="3600" b="1" dirty="0">
                <a:solidFill>
                  <a:schemeClr val="bg1"/>
                </a:solidFill>
              </a:rPr>
              <a:t>Knott, cknott16@wou.edu, Natural Science Department, Western Oregon University, Monmouth, 97361</a:t>
            </a:r>
          </a:p>
        </p:txBody>
      </p:sp>
      <p:sp>
        <p:nvSpPr>
          <p:cNvPr id="3" name="Rectangle 2">
            <a:extLst>
              <a:ext uri="{FF2B5EF4-FFF2-40B4-BE49-F238E27FC236}">
                <a16:creationId xmlns:a16="http://schemas.microsoft.com/office/drawing/2014/main" id="{41E48D75-1FA6-4CBA-B0B5-27A326A03731}"/>
              </a:ext>
            </a:extLst>
          </p:cNvPr>
          <p:cNvSpPr/>
          <p:nvPr/>
        </p:nvSpPr>
        <p:spPr>
          <a:xfrm>
            <a:off x="0" y="4400550"/>
            <a:ext cx="36576000" cy="248602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A65D9CB5-D46C-4C78-A805-FA53BEA4074E}"/>
              </a:ext>
            </a:extLst>
          </p:cNvPr>
          <p:cNvGrpSpPr/>
          <p:nvPr/>
        </p:nvGrpSpPr>
        <p:grpSpPr>
          <a:xfrm>
            <a:off x="481013" y="4838699"/>
            <a:ext cx="11449050" cy="11660506"/>
            <a:chOff x="481013" y="4833098"/>
            <a:chExt cx="11449050" cy="15582004"/>
          </a:xfrm>
          <a:solidFill>
            <a:schemeClr val="bg1"/>
          </a:solidFill>
        </p:grpSpPr>
        <p:sp>
          <p:nvSpPr>
            <p:cNvPr id="7" name="Rectangle 6">
              <a:extLst>
                <a:ext uri="{FF2B5EF4-FFF2-40B4-BE49-F238E27FC236}">
                  <a16:creationId xmlns:a16="http://schemas.microsoft.com/office/drawing/2014/main" id="{E36A978A-D8AF-4D79-A3E1-8A424F40748E}"/>
                </a:ext>
              </a:extLst>
            </p:cNvPr>
            <p:cNvSpPr/>
            <p:nvPr/>
          </p:nvSpPr>
          <p:spPr>
            <a:xfrm>
              <a:off x="481013" y="4833098"/>
              <a:ext cx="11449050" cy="1558200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endParaRPr lang="en-US" sz="2400" dirty="0"/>
            </a:p>
            <a:p>
              <a:pPr>
                <a:lnSpc>
                  <a:spcPct val="150000"/>
                </a:lnSpc>
              </a:pPr>
              <a:r>
                <a:rPr lang="en-US" sz="2300" dirty="0">
                  <a:solidFill>
                    <a:schemeClr val="tx1"/>
                  </a:solidFill>
                </a:rPr>
                <a:t>	Climate change is currently one of the largest issues that scientists and researchers have been combating over the last decade. These issues will lead to consequences if not carefully monitored. Climate change as a whole has been and will be affecting the US and the world </a:t>
              </a:r>
            </a:p>
            <a:p>
              <a:pPr>
                <a:lnSpc>
                  <a:spcPct val="150000"/>
                </a:lnSpc>
              </a:pPr>
              <a:r>
                <a:rPr lang="en-US" sz="2300" dirty="0">
                  <a:solidFill>
                    <a:schemeClr val="tx1"/>
                  </a:solidFill>
                </a:rPr>
                <a:t>	In the Willamette River Valley (Oregon), there are two primary causes for concern regarding future transpiration of water ; Increase in Carbon dioxide (CO</a:t>
              </a:r>
              <a:r>
                <a:rPr lang="en-US" sz="2300" baseline="-25000" dirty="0">
                  <a:solidFill>
                    <a:schemeClr val="tx1"/>
                  </a:solidFill>
                </a:rPr>
                <a:t>2</a:t>
              </a:r>
              <a:r>
                <a:rPr lang="en-US" sz="2300" dirty="0">
                  <a:solidFill>
                    <a:schemeClr val="tx1"/>
                  </a:solidFill>
                </a:rPr>
                <a:t>), which closes the stomata of plants, and the increase in temperature, which in turn lowers the snow pack in the higher elevated areas of the basin. The program Envision was used to map many factors that contribute this assumption.</a:t>
              </a:r>
            </a:p>
            <a:p>
              <a:pPr>
                <a:lnSpc>
                  <a:spcPct val="150000"/>
                </a:lnSpc>
              </a:pPr>
              <a:r>
                <a:rPr lang="en-US" sz="2300" dirty="0">
                  <a:solidFill>
                    <a:schemeClr val="tx1"/>
                  </a:solidFill>
                </a:rPr>
                <a:t>	Approaching such a complex problem, many different sources of data are required. The Envision program was one of the mapping programs used, it mapped the land use and disturbances from human use. Another program was used to model all non-human occurrences. This includes rainfall, snowfall, canopy rain evaporation, canopy snow sublimation, transpiration, infiltration and runoff.</a:t>
              </a:r>
            </a:p>
            <a:p>
              <a:pPr>
                <a:lnSpc>
                  <a:spcPct val="150000"/>
                </a:lnSpc>
              </a:pPr>
              <a:r>
                <a:rPr lang="en-US" sz="2300" dirty="0">
                  <a:solidFill>
                    <a:schemeClr val="tx1"/>
                  </a:solidFill>
                </a:rPr>
                <a:t>	The Results of mapping the aforementioned variables and using a program to predict the future mean temperature, along with estimated rainfall as affected by climate change and changes in relatable variables, such as evapotranspiration (ET) yielded the following results. The model average showed increases in total precipitation and rainfall by 3% and 13% respectively (Turner, DP., see references) . On the other hand,  ET, canopy rain evaporation decreased by 4% (Turner, DP., see references). The largest impacts where on Snowfall and canopy snow sublimation, which both decreased by more than 45% (Turner, DP., see references).</a:t>
              </a:r>
            </a:p>
          </p:txBody>
        </p:sp>
        <p:sp>
          <p:nvSpPr>
            <p:cNvPr id="10" name="Rectangle 9">
              <a:extLst>
                <a:ext uri="{FF2B5EF4-FFF2-40B4-BE49-F238E27FC236}">
                  <a16:creationId xmlns:a16="http://schemas.microsoft.com/office/drawing/2014/main" id="{EAF100AF-118C-4D22-8E71-62896B6E7E82}"/>
                </a:ext>
              </a:extLst>
            </p:cNvPr>
            <p:cNvSpPr/>
            <p:nvPr/>
          </p:nvSpPr>
          <p:spPr>
            <a:xfrm>
              <a:off x="481013" y="4834085"/>
              <a:ext cx="11449050" cy="61627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Section 1: Abstract</a:t>
              </a:r>
            </a:p>
          </p:txBody>
        </p:sp>
      </p:grpSp>
      <p:sp>
        <p:nvSpPr>
          <p:cNvPr id="9" name="Rectangle 8">
            <a:extLst>
              <a:ext uri="{FF2B5EF4-FFF2-40B4-BE49-F238E27FC236}">
                <a16:creationId xmlns:a16="http://schemas.microsoft.com/office/drawing/2014/main" id="{E7981E81-732A-4E30-AADB-5A579C1EE1EF}"/>
              </a:ext>
            </a:extLst>
          </p:cNvPr>
          <p:cNvSpPr/>
          <p:nvPr/>
        </p:nvSpPr>
        <p:spPr>
          <a:xfrm>
            <a:off x="24645937" y="4857750"/>
            <a:ext cx="11449050" cy="7616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BC4D2DE-A8EA-4785-B889-68D4DB359189}"/>
              </a:ext>
            </a:extLst>
          </p:cNvPr>
          <p:cNvSpPr/>
          <p:nvPr/>
        </p:nvSpPr>
        <p:spPr>
          <a:xfrm>
            <a:off x="24645937" y="4838700"/>
            <a:ext cx="11449050" cy="4953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rPr>
              <a:t>               Section </a:t>
            </a:r>
            <a:r>
              <a:rPr lang="en-US" sz="3600" b="1" dirty="0">
                <a:solidFill>
                  <a:schemeClr val="tx1"/>
                </a:solidFill>
              </a:rPr>
              <a:t>5: Model </a:t>
            </a:r>
            <a:r>
              <a:rPr lang="en-US" sz="3600" b="1" dirty="0"/>
              <a:t>Analysis </a:t>
            </a:r>
          </a:p>
        </p:txBody>
      </p:sp>
      <p:grpSp>
        <p:nvGrpSpPr>
          <p:cNvPr id="15" name="Group 14">
            <a:extLst>
              <a:ext uri="{FF2B5EF4-FFF2-40B4-BE49-F238E27FC236}">
                <a16:creationId xmlns:a16="http://schemas.microsoft.com/office/drawing/2014/main" id="{5CBE5641-A551-40B8-9E46-CA82EBA2C953}"/>
              </a:ext>
            </a:extLst>
          </p:cNvPr>
          <p:cNvGrpSpPr/>
          <p:nvPr/>
        </p:nvGrpSpPr>
        <p:grpSpPr>
          <a:xfrm>
            <a:off x="12563475" y="4838700"/>
            <a:ext cx="11449050" cy="7469125"/>
            <a:chOff x="12563475" y="4838700"/>
            <a:chExt cx="11449050" cy="6386501"/>
          </a:xfrm>
          <a:solidFill>
            <a:schemeClr val="bg1"/>
          </a:solidFill>
        </p:grpSpPr>
        <p:sp>
          <p:nvSpPr>
            <p:cNvPr id="8" name="Rectangle 7">
              <a:extLst>
                <a:ext uri="{FF2B5EF4-FFF2-40B4-BE49-F238E27FC236}">
                  <a16:creationId xmlns:a16="http://schemas.microsoft.com/office/drawing/2014/main" id="{9690529E-0952-4A3D-88C7-D9FD58389FF6}"/>
                </a:ext>
              </a:extLst>
            </p:cNvPr>
            <p:cNvSpPr/>
            <p:nvPr/>
          </p:nvSpPr>
          <p:spPr>
            <a:xfrm>
              <a:off x="12563475" y="4857750"/>
              <a:ext cx="11449050" cy="636745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endParaRPr lang="en-US" dirty="0"/>
            </a:p>
            <a:p>
              <a:pPr>
                <a:lnSpc>
                  <a:spcPct val="150000"/>
                </a:lnSpc>
              </a:pPr>
              <a:r>
                <a:rPr lang="en-US" sz="2300" dirty="0">
                  <a:solidFill>
                    <a:schemeClr val="tx1"/>
                  </a:solidFill>
                </a:rPr>
                <a:t>	The Watershed hydrology model is a concept that simplifies the complicated processes of a real world system. For the provided model, the following algorithms where used to simplify the individual variables (All formulas by Turner, DP., See References)</a:t>
              </a:r>
            </a:p>
            <a:p>
              <a:pPr marL="342900" indent="-342900">
                <a:lnSpc>
                  <a:spcPct val="150000"/>
                </a:lnSpc>
                <a:buFontTx/>
                <a:buChar char="-"/>
              </a:pPr>
              <a:r>
                <a:rPr lang="en-US" sz="2300" b="1" dirty="0">
                  <a:solidFill>
                    <a:schemeClr val="tx1"/>
                  </a:solidFill>
                </a:rPr>
                <a:t>Precipitation (Rain and Snow): </a:t>
              </a:r>
              <a:r>
                <a:rPr lang="en-US" sz="2300" dirty="0">
                  <a:solidFill>
                    <a:schemeClr val="tx1"/>
                  </a:solidFill>
                </a:rPr>
                <a:t>All P=S when temperature is below -2 Celsius, all P=R when temperature is above 6 Celsius, where S = Snow and R = Rain</a:t>
              </a:r>
            </a:p>
            <a:p>
              <a:pPr marL="342900" indent="-342900">
                <a:lnSpc>
                  <a:spcPct val="150000"/>
                </a:lnSpc>
                <a:buFontTx/>
                <a:buChar char="-"/>
              </a:pPr>
              <a:r>
                <a:rPr lang="en-US" sz="2300" b="1" dirty="0">
                  <a:solidFill>
                    <a:schemeClr val="tx1"/>
                  </a:solidFill>
                </a:rPr>
                <a:t>Canopy Transpiration and Soil Evaporation:</a:t>
              </a:r>
              <a:r>
                <a:rPr lang="en-US" sz="2300" dirty="0">
                  <a:solidFill>
                    <a:schemeClr val="tx1"/>
                  </a:solidFill>
                </a:rPr>
                <a:t> </a:t>
              </a:r>
              <a:r>
                <a:rPr lang="en-US" sz="2300" dirty="0" err="1">
                  <a:solidFill>
                    <a:schemeClr val="tx1"/>
                  </a:solidFill>
                </a:rPr>
                <a:t>VPD</a:t>
              </a:r>
              <a:r>
                <a:rPr lang="en-US" sz="2300" baseline="-25000" dirty="0" err="1">
                  <a:solidFill>
                    <a:schemeClr val="tx1"/>
                  </a:solidFill>
                </a:rPr>
                <a:t>scalar</a:t>
              </a:r>
              <a:r>
                <a:rPr lang="en-US" sz="2300" baseline="-25000" dirty="0">
                  <a:solidFill>
                    <a:schemeClr val="tx1"/>
                  </a:solidFill>
                </a:rPr>
                <a:t> </a:t>
              </a:r>
              <a:r>
                <a:rPr lang="en-US" sz="2300" dirty="0">
                  <a:solidFill>
                    <a:schemeClr val="tx1"/>
                  </a:solidFill>
                </a:rPr>
                <a:t>= (1-((VPD-</a:t>
              </a:r>
              <a:r>
                <a:rPr lang="en-US" sz="2300" dirty="0" err="1">
                  <a:solidFill>
                    <a:schemeClr val="tx1"/>
                  </a:solidFill>
                </a:rPr>
                <a:t>VPD</a:t>
              </a:r>
              <a:r>
                <a:rPr lang="en-US" sz="2300" baseline="-25000" dirty="0" err="1">
                  <a:solidFill>
                    <a:schemeClr val="tx1"/>
                  </a:solidFill>
                </a:rPr>
                <a:t>min</a:t>
              </a:r>
              <a:r>
                <a:rPr lang="en-US" sz="2300" dirty="0">
                  <a:solidFill>
                    <a:schemeClr val="tx1"/>
                  </a:solidFill>
                </a:rPr>
                <a:t>)/(</a:t>
              </a:r>
              <a:r>
                <a:rPr lang="en-US" sz="2300" dirty="0" err="1">
                  <a:solidFill>
                    <a:schemeClr val="tx1"/>
                  </a:solidFill>
                </a:rPr>
                <a:t>VPD</a:t>
              </a:r>
              <a:r>
                <a:rPr lang="en-US" sz="2300" baseline="-25000" dirty="0" err="1">
                  <a:solidFill>
                    <a:schemeClr val="tx1"/>
                  </a:solidFill>
                </a:rPr>
                <a:t>max</a:t>
              </a:r>
              <a:r>
                <a:rPr lang="en-US" sz="2300" dirty="0" err="1">
                  <a:solidFill>
                    <a:schemeClr val="tx1"/>
                  </a:solidFill>
                </a:rPr>
                <a:t>-VPD</a:t>
              </a:r>
              <a:r>
                <a:rPr lang="en-US" sz="2300" baseline="-25000" dirty="0" err="1">
                  <a:solidFill>
                    <a:schemeClr val="tx1"/>
                  </a:solidFill>
                </a:rPr>
                <a:t>min</a:t>
              </a:r>
              <a:r>
                <a:rPr lang="en-US" sz="2300" dirty="0">
                  <a:solidFill>
                    <a:schemeClr val="tx1"/>
                  </a:solidFill>
                </a:rPr>
                <a:t>)))   where the </a:t>
              </a:r>
              <a:r>
                <a:rPr lang="en-US" sz="2300" dirty="0" err="1">
                  <a:solidFill>
                    <a:schemeClr val="tx1"/>
                  </a:solidFill>
                </a:rPr>
                <a:t>VPD</a:t>
              </a:r>
              <a:r>
                <a:rPr lang="en-US" sz="2300" baseline="-25000" dirty="0" err="1">
                  <a:solidFill>
                    <a:schemeClr val="tx1"/>
                  </a:solidFill>
                </a:rPr>
                <a:t>min</a:t>
              </a:r>
              <a:r>
                <a:rPr lang="en-US" sz="2300" baseline="-25000" dirty="0">
                  <a:solidFill>
                    <a:schemeClr val="tx1"/>
                  </a:solidFill>
                </a:rPr>
                <a:t> </a:t>
              </a:r>
              <a:r>
                <a:rPr lang="en-US" sz="2300" dirty="0">
                  <a:solidFill>
                    <a:schemeClr val="tx1"/>
                  </a:solidFill>
                </a:rPr>
                <a:t>= .61 </a:t>
              </a:r>
              <a:r>
                <a:rPr lang="en-US" sz="2300" dirty="0" err="1">
                  <a:solidFill>
                    <a:schemeClr val="tx1"/>
                  </a:solidFill>
                </a:rPr>
                <a:t>MPa</a:t>
              </a:r>
              <a:r>
                <a:rPr lang="en-US" sz="2300" dirty="0">
                  <a:solidFill>
                    <a:schemeClr val="tx1"/>
                  </a:solidFill>
                </a:rPr>
                <a:t> and </a:t>
              </a:r>
              <a:r>
                <a:rPr lang="en-US" sz="2300" dirty="0" err="1">
                  <a:solidFill>
                    <a:schemeClr val="tx1"/>
                  </a:solidFill>
                </a:rPr>
                <a:t>VPD</a:t>
              </a:r>
              <a:r>
                <a:rPr lang="en-US" sz="2300" baseline="-25000" dirty="0" err="1">
                  <a:solidFill>
                    <a:schemeClr val="tx1"/>
                  </a:solidFill>
                </a:rPr>
                <a:t>max</a:t>
              </a:r>
              <a:r>
                <a:rPr lang="en-US" sz="2300" dirty="0">
                  <a:solidFill>
                    <a:schemeClr val="tx1"/>
                  </a:solidFill>
                </a:rPr>
                <a:t>= 3.10 </a:t>
              </a:r>
              <a:r>
                <a:rPr lang="en-US" sz="2300" dirty="0" err="1">
                  <a:solidFill>
                    <a:schemeClr val="tx1"/>
                  </a:solidFill>
                </a:rPr>
                <a:t>MPa</a:t>
              </a:r>
              <a:r>
                <a:rPr lang="en-US" sz="2300" dirty="0">
                  <a:solidFill>
                    <a:schemeClr val="tx1"/>
                  </a:solidFill>
                </a:rPr>
                <a:t>. </a:t>
              </a:r>
              <a:r>
                <a:rPr lang="en-US" sz="2300" dirty="0" err="1">
                  <a:solidFill>
                    <a:schemeClr val="tx1"/>
                  </a:solidFill>
                </a:rPr>
                <a:t>VPD</a:t>
              </a:r>
              <a:r>
                <a:rPr lang="en-US" sz="2300" baseline="-25000" dirty="0" err="1">
                  <a:solidFill>
                    <a:schemeClr val="tx1"/>
                  </a:solidFill>
                </a:rPr>
                <a:t>scalar</a:t>
              </a:r>
              <a:r>
                <a:rPr lang="en-US" sz="2300" dirty="0">
                  <a:solidFill>
                    <a:schemeClr val="tx1"/>
                  </a:solidFill>
                </a:rPr>
                <a:t> was set to be 1.0 below </a:t>
              </a:r>
              <a:r>
                <a:rPr lang="en-US" sz="2300" dirty="0" err="1">
                  <a:solidFill>
                    <a:schemeClr val="tx1"/>
                  </a:solidFill>
                </a:rPr>
                <a:t>VPD</a:t>
              </a:r>
              <a:r>
                <a:rPr lang="en-US" sz="2300" baseline="-25000" dirty="0" err="1">
                  <a:solidFill>
                    <a:schemeClr val="tx1"/>
                  </a:solidFill>
                </a:rPr>
                <a:t>min</a:t>
              </a:r>
              <a:r>
                <a:rPr lang="en-US" sz="2300" dirty="0">
                  <a:solidFill>
                    <a:schemeClr val="tx1"/>
                  </a:solidFill>
                </a:rPr>
                <a:t> and set to a minimum of .02 as VPD approaches </a:t>
              </a:r>
              <a:r>
                <a:rPr lang="en-US" sz="2300" dirty="0" err="1">
                  <a:solidFill>
                    <a:schemeClr val="tx1"/>
                  </a:solidFill>
                </a:rPr>
                <a:t>VPD</a:t>
              </a:r>
              <a:r>
                <a:rPr lang="en-US" sz="2300" baseline="-25000" dirty="0" err="1">
                  <a:solidFill>
                    <a:schemeClr val="tx1"/>
                  </a:solidFill>
                </a:rPr>
                <a:t>max</a:t>
              </a:r>
              <a:r>
                <a:rPr lang="en-US" sz="2300" dirty="0">
                  <a:solidFill>
                    <a:schemeClr val="tx1"/>
                  </a:solidFill>
                </a:rPr>
                <a:t>. VPD is the Vapor-pressure differential mentioned in Section 2 . This is used to include conifer trees in the WRB.</a:t>
              </a:r>
            </a:p>
            <a:p>
              <a:pPr marL="342900" indent="-342900">
                <a:lnSpc>
                  <a:spcPct val="150000"/>
                </a:lnSpc>
                <a:buFontTx/>
                <a:buChar char="-"/>
              </a:pPr>
              <a:r>
                <a:rPr lang="en-US" sz="2300" b="1" dirty="0">
                  <a:solidFill>
                    <a:schemeClr val="tx1"/>
                  </a:solidFill>
                </a:rPr>
                <a:t>Snow Melt: </a:t>
              </a:r>
              <a:r>
                <a:rPr lang="en-US" sz="2300" dirty="0" err="1">
                  <a:solidFill>
                    <a:schemeClr val="tx1"/>
                  </a:solidFill>
                </a:rPr>
                <a:t>SW­</a:t>
              </a:r>
              <a:r>
                <a:rPr lang="en-US" sz="2300" baseline="-25000" dirty="0" err="1">
                  <a:solidFill>
                    <a:schemeClr val="tx1"/>
                  </a:solidFill>
                </a:rPr>
                <a:t>t</a:t>
              </a:r>
              <a:r>
                <a:rPr lang="en-US" sz="2300" baseline="-25000" dirty="0">
                  <a:solidFill>
                    <a:schemeClr val="tx1"/>
                  </a:solidFill>
                </a:rPr>
                <a:t> </a:t>
              </a:r>
              <a:r>
                <a:rPr lang="en-US" sz="2300" dirty="0">
                  <a:solidFill>
                    <a:schemeClr val="tx1"/>
                  </a:solidFill>
                </a:rPr>
                <a:t>= e</a:t>
              </a:r>
              <a:r>
                <a:rPr lang="en-US" sz="2300" baseline="30000" dirty="0">
                  <a:solidFill>
                    <a:schemeClr val="tx1"/>
                  </a:solidFill>
                </a:rPr>
                <a:t>(LAI(-k))</a:t>
              </a:r>
              <a:r>
                <a:rPr lang="en-US" sz="2300" dirty="0">
                  <a:solidFill>
                    <a:schemeClr val="tx1"/>
                  </a:solidFill>
                </a:rPr>
                <a:t> is the formula used to calculate the transmittance through the canopy and the absorbability of snow. </a:t>
              </a:r>
              <a:r>
                <a:rPr lang="en-US" sz="2300" dirty="0" err="1">
                  <a:solidFill>
                    <a:schemeClr val="tx1"/>
                  </a:solidFill>
                </a:rPr>
                <a:t>SW</a:t>
              </a:r>
              <a:r>
                <a:rPr lang="en-US" sz="2300" baseline="-25000" dirty="0" err="1">
                  <a:solidFill>
                    <a:schemeClr val="tx1"/>
                  </a:solidFill>
                </a:rPr>
                <a:t>t</a:t>
              </a:r>
              <a:r>
                <a:rPr lang="en-US" sz="2300" baseline="-25000" dirty="0">
                  <a:solidFill>
                    <a:schemeClr val="tx1"/>
                  </a:solidFill>
                </a:rPr>
                <a:t> </a:t>
              </a:r>
              <a:r>
                <a:rPr lang="en-US" sz="2300" dirty="0">
                  <a:solidFill>
                    <a:schemeClr val="tx1"/>
                  </a:solidFill>
                </a:rPr>
                <a:t>= Canopy radiation transmittance and the absorbance of snow, K = extinction coefficient which varies with latent heat of fusion variables.</a:t>
              </a:r>
            </a:p>
          </p:txBody>
        </p:sp>
        <p:sp>
          <p:nvSpPr>
            <p:cNvPr id="13" name="Rectangle 12">
              <a:extLst>
                <a:ext uri="{FF2B5EF4-FFF2-40B4-BE49-F238E27FC236}">
                  <a16:creationId xmlns:a16="http://schemas.microsoft.com/office/drawing/2014/main" id="{A781C299-B7D7-4844-870A-6C22D21830C2}"/>
                </a:ext>
              </a:extLst>
            </p:cNvPr>
            <p:cNvSpPr/>
            <p:nvPr/>
          </p:nvSpPr>
          <p:spPr>
            <a:xfrm>
              <a:off x="12563475" y="4838700"/>
              <a:ext cx="11449050" cy="4953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Section 3: WRB Watershed Hydrology Model</a:t>
              </a:r>
            </a:p>
          </p:txBody>
        </p:sp>
      </p:grpSp>
      <p:grpSp>
        <p:nvGrpSpPr>
          <p:cNvPr id="17" name="Group 16">
            <a:extLst>
              <a:ext uri="{FF2B5EF4-FFF2-40B4-BE49-F238E27FC236}">
                <a16:creationId xmlns:a16="http://schemas.microsoft.com/office/drawing/2014/main" id="{110B3472-AE7F-45CA-875C-79AF3CBD43BA}"/>
              </a:ext>
            </a:extLst>
          </p:cNvPr>
          <p:cNvGrpSpPr/>
          <p:nvPr/>
        </p:nvGrpSpPr>
        <p:grpSpPr>
          <a:xfrm>
            <a:off x="481013" y="16937354"/>
            <a:ext cx="11449050" cy="11805286"/>
            <a:chOff x="481013" y="4857750"/>
            <a:chExt cx="11449050" cy="13863032"/>
          </a:xfrm>
          <a:solidFill>
            <a:schemeClr val="bg1"/>
          </a:solidFill>
        </p:grpSpPr>
        <p:sp>
          <p:nvSpPr>
            <p:cNvPr id="18" name="Rectangle 17">
              <a:extLst>
                <a:ext uri="{FF2B5EF4-FFF2-40B4-BE49-F238E27FC236}">
                  <a16:creationId xmlns:a16="http://schemas.microsoft.com/office/drawing/2014/main" id="{21EB5ABC-8F1C-43F0-9DFE-83511CB48FFC}"/>
                </a:ext>
              </a:extLst>
            </p:cNvPr>
            <p:cNvSpPr/>
            <p:nvPr/>
          </p:nvSpPr>
          <p:spPr>
            <a:xfrm>
              <a:off x="481013" y="4857750"/>
              <a:ext cx="11449050" cy="13863032"/>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endParaRPr lang="en-US" dirty="0"/>
            </a:p>
            <a:p>
              <a:pPr>
                <a:lnSpc>
                  <a:spcPct val="150000"/>
                </a:lnSpc>
              </a:pPr>
              <a:r>
                <a:rPr lang="en-US" sz="2300" dirty="0">
                  <a:solidFill>
                    <a:schemeClr val="tx1"/>
                  </a:solidFill>
                </a:rPr>
                <a:t>	The Highlands within the Willamette River Basin (WRB) are the primary focus of this investigation. Considering that the highlands are the primary wooded area, it is important to consider total amount of transpiration that takes place within this part of the valley. The Leaf Area Index (LAI) is one of the methods of calculating the amount of leaves cover a certain amount of ground. LAI is defined as the one-sided leaf or needle per ground area. This is critical in calculating the Evapotranspirative rates of the trees within the region (see figure 2.1). Evapotranspiration is one of the key contributors to precipitation in the WRB highlands. Evapotranspiration (ET) is defined as sum of evaporation and plant transpiration from the earths surface (Wikipedia). The ET from plants is crucial in keeping the Vapor-pressure deficit low. The Vapor-pressure deficit (VPD) is the difference in the amount of water the air is currently capable of holding and the actual amount of water the air is currently holding. These three concepts are key terms that will be used </a:t>
              </a:r>
            </a:p>
            <a:p>
              <a:pPr>
                <a:lnSpc>
                  <a:spcPct val="150000"/>
                </a:lnSpc>
              </a:pPr>
              <a:r>
                <a:rPr lang="en-US" sz="2300" dirty="0">
                  <a:solidFill>
                    <a:schemeClr val="tx1"/>
                  </a:solidFill>
                </a:rPr>
                <a:t>throughout the investigation.</a:t>
              </a:r>
            </a:p>
            <a:p>
              <a:pPr>
                <a:lnSpc>
                  <a:spcPct val="150000"/>
                </a:lnSpc>
              </a:pPr>
              <a:r>
                <a:rPr lang="en-US" sz="2300" dirty="0">
                  <a:solidFill>
                    <a:schemeClr val="tx1"/>
                  </a:solidFill>
                </a:rPr>
                <a:t>	The Human impacts also need to be taken</a:t>
              </a:r>
            </a:p>
            <a:p>
              <a:pPr>
                <a:lnSpc>
                  <a:spcPct val="150000"/>
                </a:lnSpc>
              </a:pPr>
              <a:r>
                <a:rPr lang="en-US" sz="2300" dirty="0">
                  <a:solidFill>
                    <a:schemeClr val="tx1"/>
                  </a:solidFill>
                </a:rPr>
                <a:t>into consideration when looking at future </a:t>
              </a:r>
            </a:p>
            <a:p>
              <a:pPr>
                <a:lnSpc>
                  <a:spcPct val="150000"/>
                </a:lnSpc>
              </a:pPr>
              <a:r>
                <a:rPr lang="en-US" sz="2300" dirty="0">
                  <a:solidFill>
                    <a:schemeClr val="tx1"/>
                  </a:solidFill>
                </a:rPr>
                <a:t>environmental changes, especially with the </a:t>
              </a:r>
            </a:p>
            <a:p>
              <a:pPr>
                <a:lnSpc>
                  <a:spcPct val="150000"/>
                </a:lnSpc>
              </a:pPr>
              <a:r>
                <a:rPr lang="en-US" sz="2300" dirty="0">
                  <a:solidFill>
                    <a:schemeClr val="tx1"/>
                  </a:solidFill>
                </a:rPr>
                <a:t>exponential rise in human population. Fire has</a:t>
              </a:r>
            </a:p>
            <a:p>
              <a:pPr>
                <a:lnSpc>
                  <a:spcPct val="150000"/>
                </a:lnSpc>
              </a:pPr>
              <a:r>
                <a:rPr lang="en-US" sz="2300" dirty="0">
                  <a:solidFill>
                    <a:schemeClr val="tx1"/>
                  </a:solidFill>
                </a:rPr>
                <a:t>been a menace in Oregon over the past few </a:t>
              </a:r>
            </a:p>
            <a:p>
              <a:pPr>
                <a:lnSpc>
                  <a:spcPct val="150000"/>
                </a:lnSpc>
              </a:pPr>
              <a:r>
                <a:rPr lang="en-US" sz="2300" dirty="0">
                  <a:solidFill>
                    <a:schemeClr val="tx1"/>
                  </a:solidFill>
                </a:rPr>
                <a:t>years due to fires. According to article one (see</a:t>
              </a:r>
            </a:p>
            <a:p>
              <a:pPr>
                <a:lnSpc>
                  <a:spcPct val="150000"/>
                </a:lnSpc>
              </a:pPr>
              <a:r>
                <a:rPr lang="en-US" sz="2300" dirty="0">
                  <a:solidFill>
                    <a:schemeClr val="tx1"/>
                  </a:solidFill>
                </a:rPr>
                <a:t>references, Turner, DP.), the amount of burned</a:t>
              </a:r>
            </a:p>
            <a:p>
              <a:pPr>
                <a:lnSpc>
                  <a:spcPct val="150000"/>
                </a:lnSpc>
              </a:pPr>
              <a:r>
                <a:rPr lang="en-US" sz="2300" dirty="0">
                  <a:solidFill>
                    <a:schemeClr val="tx1"/>
                  </a:solidFill>
                </a:rPr>
                <a:t>area could increase up to 9 times over.</a:t>
              </a:r>
            </a:p>
            <a:p>
              <a:pPr>
                <a:lnSpc>
                  <a:spcPct val="150000"/>
                </a:lnSpc>
              </a:pPr>
              <a:endParaRPr lang="en-US" sz="2300" dirty="0">
                <a:solidFill>
                  <a:schemeClr val="tx1"/>
                </a:solidFill>
              </a:endParaRPr>
            </a:p>
          </p:txBody>
        </p:sp>
        <p:sp>
          <p:nvSpPr>
            <p:cNvPr id="19" name="Rectangle 18">
              <a:extLst>
                <a:ext uri="{FF2B5EF4-FFF2-40B4-BE49-F238E27FC236}">
                  <a16:creationId xmlns:a16="http://schemas.microsoft.com/office/drawing/2014/main" id="{FBD6DC6A-369B-4CB5-9519-D8BF218A71C7}"/>
                </a:ext>
              </a:extLst>
            </p:cNvPr>
            <p:cNvSpPr/>
            <p:nvPr/>
          </p:nvSpPr>
          <p:spPr>
            <a:xfrm>
              <a:off x="481013" y="4857750"/>
              <a:ext cx="11449050" cy="530934"/>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Section 2: Introduction</a:t>
              </a:r>
            </a:p>
          </p:txBody>
        </p:sp>
      </p:grpSp>
      <p:sp>
        <p:nvSpPr>
          <p:cNvPr id="21" name="Rectangle 20">
            <a:extLst>
              <a:ext uri="{FF2B5EF4-FFF2-40B4-BE49-F238E27FC236}">
                <a16:creationId xmlns:a16="http://schemas.microsoft.com/office/drawing/2014/main" id="{746C04A3-A2B7-4598-8906-89B86C7B0252}"/>
              </a:ext>
            </a:extLst>
          </p:cNvPr>
          <p:cNvSpPr/>
          <p:nvPr/>
        </p:nvSpPr>
        <p:spPr>
          <a:xfrm>
            <a:off x="24645937" y="25718229"/>
            <a:ext cx="11449050" cy="34464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endParaRPr lang="en-US" dirty="0"/>
          </a:p>
          <a:p>
            <a:pPr marL="285750" indent="-285750">
              <a:lnSpc>
                <a:spcPct val="150000"/>
              </a:lnSpc>
              <a:buFont typeface="Arial" panose="020B0604020202020204" pitchFamily="34" charset="0"/>
              <a:buChar char="•"/>
            </a:pPr>
            <a:r>
              <a:rPr lang="en-US" dirty="0">
                <a:solidFill>
                  <a:schemeClr val="tx1"/>
                </a:solidFill>
              </a:rPr>
              <a:t>Turner, DP., Conklin, DR., </a:t>
            </a:r>
            <a:r>
              <a:rPr lang="en-US" dirty="0" err="1">
                <a:solidFill>
                  <a:schemeClr val="tx1"/>
                </a:solidFill>
              </a:rPr>
              <a:t>Vache</a:t>
            </a:r>
            <a:r>
              <a:rPr lang="en-US" dirty="0">
                <a:solidFill>
                  <a:schemeClr val="tx1"/>
                </a:solidFill>
              </a:rPr>
              <a:t>, KB., Schwartz, C, Nolin, AW., Chang, Climate Change Impact on the Upland Forest Water Balance of the Willamette River Basin, Oregon. </a:t>
            </a:r>
            <a:r>
              <a:rPr lang="en-US" i="1" dirty="0" err="1">
                <a:solidFill>
                  <a:schemeClr val="tx1"/>
                </a:solidFill>
              </a:rPr>
              <a:t>Ecohydrol</a:t>
            </a:r>
            <a:r>
              <a:rPr lang="en-US" dirty="0">
                <a:solidFill>
                  <a:schemeClr val="tx1"/>
                </a:solidFill>
              </a:rPr>
              <a:t>. 2017;10:e1776. </a:t>
            </a:r>
            <a:r>
              <a:rPr lang="en-US" dirty="0" smtClean="0">
                <a:solidFill>
                  <a:schemeClr val="tx1"/>
                </a:solidFill>
              </a:rPr>
              <a:t>Doi:10.1002/eco.1776</a:t>
            </a:r>
          </a:p>
          <a:p>
            <a:pPr>
              <a:lnSpc>
                <a:spcPct val="150000"/>
              </a:lnSpc>
            </a:pPr>
            <a:endParaRPr lang="en-US" sz="800" dirty="0">
              <a:solidFill>
                <a:schemeClr val="tx1"/>
              </a:solidFill>
            </a:endParaRPr>
          </a:p>
          <a:p>
            <a:pPr marL="285750" indent="-285750">
              <a:lnSpc>
                <a:spcPct val="150000"/>
              </a:lnSpc>
              <a:buFont typeface="Arial" panose="020B0604020202020204" pitchFamily="34" charset="0"/>
              <a:buChar char="•"/>
            </a:pPr>
            <a:r>
              <a:rPr lang="en-US" dirty="0">
                <a:solidFill>
                  <a:schemeClr val="tx1"/>
                </a:solidFill>
              </a:rPr>
              <a:t>Evapotranspiration. (2018, February 25). Retrieved February 27, 2018, from </a:t>
            </a:r>
            <a:r>
              <a:rPr lang="en-US" dirty="0">
                <a:solidFill>
                  <a:schemeClr val="tx1"/>
                </a:solidFill>
                <a:hlinkClick r:id="rId2"/>
              </a:rPr>
              <a:t>https://</a:t>
            </a:r>
            <a:r>
              <a:rPr lang="en-US" dirty="0" smtClean="0">
                <a:solidFill>
                  <a:schemeClr val="tx1"/>
                </a:solidFill>
                <a:hlinkClick r:id="rId2"/>
              </a:rPr>
              <a:t>en.wikipedia.org/wiki/Evapotranspiration</a:t>
            </a:r>
            <a:endParaRPr lang="en-US" dirty="0" smtClean="0">
              <a:solidFill>
                <a:schemeClr val="tx1"/>
              </a:solidFill>
            </a:endParaRPr>
          </a:p>
          <a:p>
            <a:pPr>
              <a:lnSpc>
                <a:spcPct val="150000"/>
              </a:lnSpc>
            </a:pPr>
            <a:endParaRPr lang="en-US" sz="800" dirty="0">
              <a:solidFill>
                <a:schemeClr val="tx1"/>
              </a:solidFill>
            </a:endParaRPr>
          </a:p>
          <a:p>
            <a:pPr marL="285750" indent="-285750">
              <a:lnSpc>
                <a:spcPct val="150000"/>
              </a:lnSpc>
              <a:buFont typeface="Arial" panose="020B0604020202020204" pitchFamily="34" charset="0"/>
              <a:buChar char="•"/>
            </a:pPr>
            <a:r>
              <a:rPr lang="en-US" dirty="0" smtClean="0">
                <a:solidFill>
                  <a:schemeClr val="tx1"/>
                </a:solidFill>
              </a:rPr>
              <a:t>H</a:t>
            </a:r>
            <a:r>
              <a:rPr lang="en-US" dirty="0">
                <a:solidFill>
                  <a:schemeClr val="tx1"/>
                </a:solidFill>
              </a:rPr>
              <a:t>., Watson, E., </a:t>
            </a:r>
            <a:r>
              <a:rPr lang="en-US" dirty="0" err="1">
                <a:solidFill>
                  <a:schemeClr val="tx1"/>
                </a:solidFill>
              </a:rPr>
              <a:t>Bolte</a:t>
            </a:r>
            <a:r>
              <a:rPr lang="en-US" dirty="0">
                <a:solidFill>
                  <a:schemeClr val="tx1"/>
                </a:solidFill>
              </a:rPr>
              <a:t>, JP. Assessing Mechanisms </a:t>
            </a:r>
            <a:r>
              <a:rPr lang="en-US" dirty="0" smtClean="0">
                <a:solidFill>
                  <a:schemeClr val="tx1"/>
                </a:solidFill>
              </a:rPr>
              <a:t>of</a:t>
            </a:r>
            <a:endParaRPr lang="en-US" dirty="0">
              <a:solidFill>
                <a:schemeClr val="tx1"/>
              </a:solidFill>
            </a:endParaRPr>
          </a:p>
        </p:txBody>
      </p:sp>
      <p:sp>
        <p:nvSpPr>
          <p:cNvPr id="22" name="Rectangle 21">
            <a:extLst>
              <a:ext uri="{FF2B5EF4-FFF2-40B4-BE49-F238E27FC236}">
                <a16:creationId xmlns:a16="http://schemas.microsoft.com/office/drawing/2014/main" id="{F289D104-8010-4BFF-A290-9982645E8E0D}"/>
              </a:ext>
            </a:extLst>
          </p:cNvPr>
          <p:cNvSpPr/>
          <p:nvPr/>
        </p:nvSpPr>
        <p:spPr>
          <a:xfrm>
            <a:off x="24645937" y="25296201"/>
            <a:ext cx="11449050" cy="50101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Section 7: References</a:t>
            </a:r>
          </a:p>
        </p:txBody>
      </p:sp>
      <p:grpSp>
        <p:nvGrpSpPr>
          <p:cNvPr id="23" name="Group 22">
            <a:extLst>
              <a:ext uri="{FF2B5EF4-FFF2-40B4-BE49-F238E27FC236}">
                <a16:creationId xmlns:a16="http://schemas.microsoft.com/office/drawing/2014/main" id="{386E2D9E-20DD-4BAB-9DB0-6848E9186882}"/>
              </a:ext>
            </a:extLst>
          </p:cNvPr>
          <p:cNvGrpSpPr/>
          <p:nvPr/>
        </p:nvGrpSpPr>
        <p:grpSpPr>
          <a:xfrm>
            <a:off x="24645937" y="12996862"/>
            <a:ext cx="11449050" cy="11825935"/>
            <a:chOff x="481013" y="4857750"/>
            <a:chExt cx="11449050" cy="10240827"/>
          </a:xfrm>
          <a:solidFill>
            <a:schemeClr val="bg1"/>
          </a:solidFill>
        </p:grpSpPr>
        <p:sp>
          <p:nvSpPr>
            <p:cNvPr id="24" name="Rectangle 23">
              <a:extLst>
                <a:ext uri="{FF2B5EF4-FFF2-40B4-BE49-F238E27FC236}">
                  <a16:creationId xmlns:a16="http://schemas.microsoft.com/office/drawing/2014/main" id="{2EC2E766-B3CD-42C2-B9DF-9F72A6AF6944}"/>
                </a:ext>
              </a:extLst>
            </p:cNvPr>
            <p:cNvSpPr/>
            <p:nvPr/>
          </p:nvSpPr>
          <p:spPr>
            <a:xfrm>
              <a:off x="481013" y="4857750"/>
              <a:ext cx="11449050" cy="10240827"/>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endParaRPr lang="en-US" sz="2300" dirty="0"/>
            </a:p>
            <a:p>
              <a:pPr lvl="0">
                <a:lnSpc>
                  <a:spcPct val="150000"/>
                </a:lnSpc>
              </a:pPr>
              <a:r>
                <a:rPr lang="en-US" sz="2300" dirty="0"/>
                <a:t>	</a:t>
              </a:r>
              <a:r>
                <a:rPr lang="en-US" sz="2300" dirty="0">
                  <a:solidFill>
                    <a:schemeClr val="tx1"/>
                  </a:solidFill>
                </a:rPr>
                <a:t>Considering the models, it is likely that the future climate of the Willamette River Basin will become warmer during the winter, which will be accompanied by higher rates of precipitation in the form of rain. Similarly, the summers will also experience an increase in temperature. Unlike in winter, the summer will probably experience a decrease in precipitation due to the lower rate of evapotranspiration from CO</a:t>
              </a:r>
              <a:r>
                <a:rPr lang="en-US" sz="2300" baseline="-25000" dirty="0">
                  <a:solidFill>
                    <a:schemeClr val="tx1"/>
                  </a:solidFill>
                </a:rPr>
                <a:t>2</a:t>
              </a:r>
              <a:r>
                <a:rPr lang="en-US" sz="2300" dirty="0">
                  <a:solidFill>
                    <a:schemeClr val="tx1"/>
                  </a:solidFill>
                </a:rPr>
                <a:t> increases.</a:t>
              </a:r>
            </a:p>
            <a:p>
              <a:pPr>
                <a:lnSpc>
                  <a:spcPct val="150000"/>
                </a:lnSpc>
              </a:pPr>
              <a:r>
                <a:rPr lang="en-US" sz="2300" dirty="0">
                  <a:solidFill>
                    <a:schemeClr val="tx1"/>
                  </a:solidFill>
                </a:rPr>
                <a:t>	Although naturally, the vegetative density should be similar to the way it is now, logging increases and the threat of fire will cause a gradual decrease in the leaf area density. Decreases in Leaf Area Index will be one of the leading influence on evapotranspiration, canopy rain evaporation, and canopy snow sublimation. Canopy snow sublimation will likely already be extremely hindered by the increase in temperature. </a:t>
              </a:r>
            </a:p>
            <a:p>
              <a:pPr lvl="0">
                <a:lnSpc>
                  <a:spcPct val="150000"/>
                </a:lnSpc>
              </a:pPr>
              <a:r>
                <a:rPr lang="en-US" sz="2300" dirty="0">
                  <a:solidFill>
                    <a:schemeClr val="tx1"/>
                  </a:solidFill>
                </a:rPr>
                <a:t>	Vapor-pressure deficit and high CO</a:t>
              </a:r>
              <a:r>
                <a:rPr lang="en-US" sz="2300" baseline="-25000" dirty="0">
                  <a:solidFill>
                    <a:schemeClr val="tx1"/>
                  </a:solidFill>
                </a:rPr>
                <a:t>2</a:t>
              </a:r>
              <a:r>
                <a:rPr lang="en-US" sz="2300" dirty="0">
                  <a:solidFill>
                    <a:schemeClr val="tx1"/>
                  </a:solidFill>
                </a:rPr>
                <a:t> values will also influence the evapotranspiration when vegetation is taken into consideration. The Vapor-pressure deficit will increase as the CO</a:t>
              </a:r>
              <a:r>
                <a:rPr lang="en-US" sz="2300" baseline="-25000" dirty="0">
                  <a:solidFill>
                    <a:schemeClr val="tx1"/>
                  </a:solidFill>
                </a:rPr>
                <a:t>2</a:t>
              </a:r>
              <a:r>
                <a:rPr lang="en-US" sz="2300" dirty="0">
                  <a:solidFill>
                    <a:schemeClr val="tx1"/>
                  </a:solidFill>
                </a:rPr>
                <a:t> concentration increases. CO</a:t>
              </a:r>
              <a:r>
                <a:rPr lang="en-US" sz="2300" baseline="-25000" dirty="0">
                  <a:solidFill>
                    <a:schemeClr val="tx1"/>
                  </a:solidFill>
                </a:rPr>
                <a:t>2</a:t>
              </a:r>
              <a:r>
                <a:rPr lang="en-US" sz="2300" dirty="0">
                  <a:solidFill>
                    <a:schemeClr val="tx1"/>
                  </a:solidFill>
                </a:rPr>
                <a:t> closes the stomata in leaves when the concentrations are to high, this lowers the amount of transported water, and thus lowers the Vapor-pressure deficit.</a:t>
              </a:r>
            </a:p>
            <a:p>
              <a:pPr lvl="0">
                <a:lnSpc>
                  <a:spcPct val="150000"/>
                </a:lnSpc>
              </a:pPr>
              <a:r>
                <a:rPr lang="en-US" sz="2300" dirty="0">
                  <a:solidFill>
                    <a:schemeClr val="tx1"/>
                  </a:solidFill>
                </a:rPr>
                <a:t>	The predicted decrease in evapotranspiration due to lower leaf area index and increased Vapor-pressure deficit is an issue that needs to be attended. The increase in human activity is one of the most solvable problem. Logging is can be kept more constant instead of increasing demand, fire safety can be implemented more firmly to decrease the risk of fires, and hopefully these lesser impacts from humans can keep the leaf area index and the vapor-pressure deficit constant so that the WRB highlands remain forested, healthy, and abundant in water.</a:t>
              </a:r>
            </a:p>
            <a:p>
              <a:pPr>
                <a:lnSpc>
                  <a:spcPct val="150000"/>
                </a:lnSpc>
              </a:pPr>
              <a:endParaRPr lang="en-US" sz="2300" dirty="0">
                <a:solidFill>
                  <a:schemeClr val="tx1"/>
                </a:solidFill>
              </a:endParaRPr>
            </a:p>
          </p:txBody>
        </p:sp>
        <p:sp>
          <p:nvSpPr>
            <p:cNvPr id="25" name="Rectangle 24">
              <a:extLst>
                <a:ext uri="{FF2B5EF4-FFF2-40B4-BE49-F238E27FC236}">
                  <a16:creationId xmlns:a16="http://schemas.microsoft.com/office/drawing/2014/main" id="{71039C76-3300-4480-AD1A-E8B99F8AC442}"/>
                </a:ext>
              </a:extLst>
            </p:cNvPr>
            <p:cNvSpPr/>
            <p:nvPr/>
          </p:nvSpPr>
          <p:spPr>
            <a:xfrm>
              <a:off x="481013" y="4857750"/>
              <a:ext cx="11449050" cy="411755"/>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Section 6: Conclusion</a:t>
              </a:r>
            </a:p>
          </p:txBody>
        </p:sp>
      </p:grpSp>
      <p:grpSp>
        <p:nvGrpSpPr>
          <p:cNvPr id="26" name="Group 25">
            <a:extLst>
              <a:ext uri="{FF2B5EF4-FFF2-40B4-BE49-F238E27FC236}">
                <a16:creationId xmlns:a16="http://schemas.microsoft.com/office/drawing/2014/main" id="{BA4B0962-B3E2-439C-B88A-227EA9693125}"/>
              </a:ext>
            </a:extLst>
          </p:cNvPr>
          <p:cNvGrpSpPr/>
          <p:nvPr/>
        </p:nvGrpSpPr>
        <p:grpSpPr>
          <a:xfrm>
            <a:off x="12563475" y="12728448"/>
            <a:ext cx="11449050" cy="16014192"/>
            <a:chOff x="12563475" y="4838700"/>
            <a:chExt cx="11449050" cy="12477750"/>
          </a:xfrm>
          <a:solidFill>
            <a:schemeClr val="bg1"/>
          </a:solidFill>
        </p:grpSpPr>
        <p:sp>
          <p:nvSpPr>
            <p:cNvPr id="27" name="Rectangle 26">
              <a:extLst>
                <a:ext uri="{FF2B5EF4-FFF2-40B4-BE49-F238E27FC236}">
                  <a16:creationId xmlns:a16="http://schemas.microsoft.com/office/drawing/2014/main" id="{E73CCE5C-B533-45C6-9757-059AFB125694}"/>
                </a:ext>
              </a:extLst>
            </p:cNvPr>
            <p:cNvSpPr/>
            <p:nvPr/>
          </p:nvSpPr>
          <p:spPr>
            <a:xfrm>
              <a:off x="12563475" y="4857750"/>
              <a:ext cx="11449050" cy="124587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endParaRPr lang="en-US" sz="2300" dirty="0"/>
            </a:p>
            <a:p>
              <a:pPr>
                <a:lnSpc>
                  <a:spcPct val="150000"/>
                </a:lnSpc>
              </a:pPr>
              <a:r>
                <a:rPr lang="en-US" sz="2300" dirty="0">
                  <a:solidFill>
                    <a:schemeClr val="tx1"/>
                  </a:solidFill>
                </a:rPr>
                <a:t>	The effects of climate change on the ET and thus the water balance are extensive. The ET</a:t>
              </a:r>
              <a:r>
                <a:rPr lang="en-US" sz="2300" baseline="-25000" dirty="0">
                  <a:solidFill>
                    <a:schemeClr val="tx1"/>
                  </a:solidFill>
                </a:rPr>
                <a:t>total</a:t>
              </a:r>
              <a:r>
                <a:rPr lang="en-US" sz="2300" dirty="0">
                  <a:solidFill>
                    <a:schemeClr val="tx1"/>
                  </a:solidFill>
                </a:rPr>
                <a:t> is declining due to decreasing amount of transpiration. CO</a:t>
              </a:r>
              <a:r>
                <a:rPr lang="en-US" sz="2300" baseline="-25000" dirty="0">
                  <a:solidFill>
                    <a:schemeClr val="tx1"/>
                  </a:solidFill>
                </a:rPr>
                <a:t>2 </a:t>
              </a:r>
              <a:r>
                <a:rPr lang="en-US" sz="2300" dirty="0">
                  <a:solidFill>
                    <a:schemeClr val="tx1"/>
                  </a:solidFill>
                </a:rPr>
                <a:t>, one of the most condemned molecules on the planet, is also the culprit of the lowered transpiration in the plants. Stomata are small pores on the bottom of leaves that release water and oxygen during photosynthesis. The stomata in plants close under two conditions. </a:t>
              </a:r>
            </a:p>
            <a:p>
              <a:pPr>
                <a:lnSpc>
                  <a:spcPct val="150000"/>
                </a:lnSpc>
              </a:pPr>
              <a:r>
                <a:rPr lang="en-US" sz="2300" dirty="0">
                  <a:solidFill>
                    <a:schemeClr val="tx1"/>
                  </a:solidFill>
                </a:rPr>
                <a:t>	The first is if water is scarce, such as a hot summer day or in desert environments. This is caused by osmosis, which is the movement of water from a high concentration to a low concentration. Water concentration inside the plant is higher, which naturally causes the plant to release some of its water to the atmosphere. To prevent this, the plant closes its stomata.</a:t>
              </a:r>
            </a:p>
            <a:p>
              <a:pPr>
                <a:lnSpc>
                  <a:spcPct val="150000"/>
                </a:lnSpc>
              </a:pPr>
              <a:r>
                <a:rPr lang="en-US" sz="2300" dirty="0">
                  <a:solidFill>
                    <a:schemeClr val="tx1"/>
                  </a:solidFill>
                </a:rPr>
                <a:t>	The second reason for the closing of stomata is CO</a:t>
              </a:r>
              <a:r>
                <a:rPr lang="en-US" sz="2300" baseline="-25000" dirty="0">
                  <a:solidFill>
                    <a:schemeClr val="tx1"/>
                  </a:solidFill>
                </a:rPr>
                <a:t>2</a:t>
              </a:r>
              <a:r>
                <a:rPr lang="en-US" sz="2300" dirty="0">
                  <a:solidFill>
                    <a:schemeClr val="tx1"/>
                  </a:solidFill>
                </a:rPr>
                <a:t>. Carbon dioxide is one of the required molecules for photosynthesis. However, when CO</a:t>
              </a:r>
              <a:r>
                <a:rPr lang="en-US" sz="2300" baseline="-25000" dirty="0">
                  <a:solidFill>
                    <a:schemeClr val="tx1"/>
                  </a:solidFill>
                </a:rPr>
                <a:t>2</a:t>
              </a:r>
              <a:r>
                <a:rPr lang="en-US" sz="2300" dirty="0">
                  <a:solidFill>
                    <a:schemeClr val="tx1"/>
                  </a:solidFill>
                </a:rPr>
                <a:t> concentration is to high, the stomata stop absorbing carbon dioxide to conserve water, since it is also one of the photosynthetic molecules.</a:t>
              </a:r>
            </a:p>
            <a:p>
              <a:pPr>
                <a:lnSpc>
                  <a:spcPct val="150000"/>
                </a:lnSpc>
              </a:pPr>
              <a:r>
                <a:rPr lang="en-US" sz="2300" dirty="0">
                  <a:solidFill>
                    <a:schemeClr val="tx1"/>
                  </a:solidFill>
                </a:rPr>
                <a:t>	This affect on the stomata causes plants to not function at their most efficient rate. As a result, some plants will no longer reproduce as well, or might even die out entirely. Lower vegetative density leads to a lower leaf area index (see introduction). The decrease in LAI from climate change greatly lowers the nightly ET, thus lowering the amount of water in the air at night. LAI also can be tied directly to the total number of plants in the area, and in the WRB highlands, trees have the highest biomass of any plant. This means that these trees are the most affected by this change in LAI.</a:t>
              </a:r>
            </a:p>
            <a:p>
              <a:pPr>
                <a:lnSpc>
                  <a:spcPct val="150000"/>
                </a:lnSpc>
              </a:pPr>
              <a:r>
                <a:rPr lang="en-US" sz="2300" dirty="0">
                  <a:solidFill>
                    <a:schemeClr val="tx1"/>
                  </a:solidFill>
                </a:rPr>
                <a:t>	Lower tree populations leads to </a:t>
              </a:r>
            </a:p>
            <a:p>
              <a:pPr>
                <a:lnSpc>
                  <a:spcPct val="150000"/>
                </a:lnSpc>
              </a:pPr>
              <a:r>
                <a:rPr lang="en-US" sz="2300" dirty="0">
                  <a:solidFill>
                    <a:schemeClr val="tx1"/>
                  </a:solidFill>
                </a:rPr>
                <a:t>lowered canopy rain transpiration and</a:t>
              </a:r>
            </a:p>
            <a:p>
              <a:pPr>
                <a:lnSpc>
                  <a:spcPct val="150000"/>
                </a:lnSpc>
              </a:pPr>
              <a:r>
                <a:rPr lang="en-US" sz="2300" dirty="0">
                  <a:solidFill>
                    <a:schemeClr val="tx1"/>
                  </a:solidFill>
                </a:rPr>
                <a:t>snow sublimation because there are </a:t>
              </a:r>
            </a:p>
            <a:p>
              <a:pPr>
                <a:lnSpc>
                  <a:spcPct val="150000"/>
                </a:lnSpc>
              </a:pPr>
              <a:r>
                <a:rPr lang="en-US" sz="2300" dirty="0">
                  <a:solidFill>
                    <a:schemeClr val="tx1"/>
                  </a:solidFill>
                </a:rPr>
                <a:t>less trees to catch the precipitation </a:t>
              </a:r>
            </a:p>
            <a:p>
              <a:pPr>
                <a:lnSpc>
                  <a:spcPct val="150000"/>
                </a:lnSpc>
              </a:pPr>
              <a:r>
                <a:rPr lang="en-US" sz="2300" dirty="0">
                  <a:solidFill>
                    <a:schemeClr val="tx1"/>
                  </a:solidFill>
                </a:rPr>
                <a:t>from rainfall or snowfall. When the</a:t>
              </a:r>
            </a:p>
            <a:p>
              <a:pPr>
                <a:lnSpc>
                  <a:spcPct val="150000"/>
                </a:lnSpc>
              </a:pPr>
              <a:r>
                <a:rPr lang="en-US" sz="2300" dirty="0">
                  <a:solidFill>
                    <a:schemeClr val="tx1"/>
                  </a:solidFill>
                </a:rPr>
                <a:t>tree intercepts this precipitated water,</a:t>
              </a:r>
            </a:p>
            <a:p>
              <a:pPr>
                <a:lnSpc>
                  <a:spcPct val="150000"/>
                </a:lnSpc>
              </a:pPr>
              <a:r>
                <a:rPr lang="en-US" sz="2300" dirty="0">
                  <a:solidFill>
                    <a:schemeClr val="tx1"/>
                  </a:solidFill>
                </a:rPr>
                <a:t>it absorbs some of the caught water.</a:t>
              </a:r>
            </a:p>
            <a:p>
              <a:pPr>
                <a:lnSpc>
                  <a:spcPct val="150000"/>
                </a:lnSpc>
              </a:pPr>
              <a:r>
                <a:rPr lang="en-US" sz="2300" dirty="0">
                  <a:solidFill>
                    <a:schemeClr val="tx1"/>
                  </a:solidFill>
                </a:rPr>
                <a:t>This water is later released through transpiration, but this is not the only way water is returned to the atmosphere, it also evaporates directly off the tree due to increased sun exposure.</a:t>
              </a:r>
            </a:p>
          </p:txBody>
        </p:sp>
        <p:sp>
          <p:nvSpPr>
            <p:cNvPr id="28" name="Rectangle 27">
              <a:extLst>
                <a:ext uri="{FF2B5EF4-FFF2-40B4-BE49-F238E27FC236}">
                  <a16:creationId xmlns:a16="http://schemas.microsoft.com/office/drawing/2014/main" id="{23A4AB12-730F-42D4-8CE4-738D86B2CEA6}"/>
                </a:ext>
              </a:extLst>
            </p:cNvPr>
            <p:cNvSpPr/>
            <p:nvPr/>
          </p:nvSpPr>
          <p:spPr>
            <a:xfrm>
              <a:off x="12563475" y="4838700"/>
              <a:ext cx="11449050" cy="3768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Section 4: Discussion and Analysis</a:t>
              </a:r>
            </a:p>
          </p:txBody>
        </p:sp>
      </p:grpSp>
      <p:pic>
        <p:nvPicPr>
          <p:cNvPr id="4" name="Picture 3">
            <a:extLst>
              <a:ext uri="{FF2B5EF4-FFF2-40B4-BE49-F238E27FC236}">
                <a16:creationId xmlns:a16="http://schemas.microsoft.com/office/drawing/2014/main" id="{662F6FA5-16D0-46BF-A95F-CB38AF3798F3}"/>
              </a:ext>
            </a:extLst>
          </p:cNvPr>
          <p:cNvPicPr>
            <a:picLocks noChangeAspect="1"/>
          </p:cNvPicPr>
          <p:nvPr/>
        </p:nvPicPr>
        <p:blipFill>
          <a:blip r:embed="rId3"/>
          <a:stretch>
            <a:fillRect/>
          </a:stretch>
        </p:blipFill>
        <p:spPr>
          <a:xfrm>
            <a:off x="29840075" y="592455"/>
            <a:ext cx="6088225" cy="3067050"/>
          </a:xfrm>
          <a:prstGeom prst="rect">
            <a:avLst/>
          </a:prstGeom>
        </p:spPr>
      </p:pic>
      <p:grpSp>
        <p:nvGrpSpPr>
          <p:cNvPr id="31" name="Group 30">
            <a:extLst>
              <a:ext uri="{FF2B5EF4-FFF2-40B4-BE49-F238E27FC236}">
                <a16:creationId xmlns:a16="http://schemas.microsoft.com/office/drawing/2014/main" id="{4C36F5D1-420C-478C-9E5E-DD53A5437824}"/>
              </a:ext>
            </a:extLst>
          </p:cNvPr>
          <p:cNvGrpSpPr/>
          <p:nvPr/>
        </p:nvGrpSpPr>
        <p:grpSpPr>
          <a:xfrm>
            <a:off x="6205538" y="23210818"/>
            <a:ext cx="5619120" cy="5267039"/>
            <a:chOff x="6310944" y="23119961"/>
            <a:chExt cx="5619120" cy="5267039"/>
          </a:xfrm>
        </p:grpSpPr>
        <p:pic>
          <p:nvPicPr>
            <p:cNvPr id="5" name="Picture 4">
              <a:extLst>
                <a:ext uri="{FF2B5EF4-FFF2-40B4-BE49-F238E27FC236}">
                  <a16:creationId xmlns:a16="http://schemas.microsoft.com/office/drawing/2014/main" id="{A7F2A12D-4569-4798-B136-CEDDDD79C7E0}"/>
                </a:ext>
              </a:extLst>
            </p:cNvPr>
            <p:cNvPicPr>
              <a:picLocks noChangeAspect="1"/>
            </p:cNvPicPr>
            <p:nvPr/>
          </p:nvPicPr>
          <p:blipFill>
            <a:blip r:embed="rId4"/>
            <a:stretch>
              <a:fillRect/>
            </a:stretch>
          </p:blipFill>
          <p:spPr>
            <a:xfrm>
              <a:off x="6834504" y="23930538"/>
              <a:ext cx="4572000" cy="4456462"/>
            </a:xfrm>
            <a:prstGeom prst="rect">
              <a:avLst/>
            </a:prstGeom>
          </p:spPr>
        </p:pic>
        <p:sp>
          <p:nvSpPr>
            <p:cNvPr id="6" name="Rectangle 5">
              <a:extLst>
                <a:ext uri="{FF2B5EF4-FFF2-40B4-BE49-F238E27FC236}">
                  <a16:creationId xmlns:a16="http://schemas.microsoft.com/office/drawing/2014/main" id="{97BFBDDA-2182-4551-BAA2-8F64F0B36B62}"/>
                </a:ext>
              </a:extLst>
            </p:cNvPr>
            <p:cNvSpPr/>
            <p:nvPr/>
          </p:nvSpPr>
          <p:spPr>
            <a:xfrm>
              <a:off x="6310944" y="23119961"/>
              <a:ext cx="5619120" cy="571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b="1" u="sng" dirty="0">
                  <a:solidFill>
                    <a:schemeClr val="tx1"/>
                  </a:solidFill>
                </a:rPr>
                <a:t>FIGURE 2.1: </a:t>
              </a:r>
              <a:r>
                <a:rPr lang="en-US" sz="2000" dirty="0">
                  <a:solidFill>
                    <a:schemeClr val="tx1"/>
                  </a:solidFill>
                </a:rPr>
                <a:t>The Evapotranspiration and Area of the Upland Forest within the Willamette River Basin </a:t>
              </a:r>
            </a:p>
          </p:txBody>
        </p:sp>
      </p:grpSp>
      <p:grpSp>
        <p:nvGrpSpPr>
          <p:cNvPr id="35" name="Group 34">
            <a:extLst>
              <a:ext uri="{FF2B5EF4-FFF2-40B4-BE49-F238E27FC236}">
                <a16:creationId xmlns:a16="http://schemas.microsoft.com/office/drawing/2014/main" id="{C0E2AB6B-1572-4BF8-8405-2A0D63A78745}"/>
              </a:ext>
            </a:extLst>
          </p:cNvPr>
          <p:cNvGrpSpPr/>
          <p:nvPr/>
        </p:nvGrpSpPr>
        <p:grpSpPr>
          <a:xfrm>
            <a:off x="17069858" y="23391768"/>
            <a:ext cx="6942667" cy="4236732"/>
            <a:chOff x="15774289" y="16830675"/>
            <a:chExt cx="6942667" cy="4236732"/>
          </a:xfrm>
        </p:grpSpPr>
        <p:sp>
          <p:nvSpPr>
            <p:cNvPr id="33" name="Rectangle 32">
              <a:extLst>
                <a:ext uri="{FF2B5EF4-FFF2-40B4-BE49-F238E27FC236}">
                  <a16:creationId xmlns:a16="http://schemas.microsoft.com/office/drawing/2014/main" id="{EBBAFD1B-9DFB-4DBD-AB47-00E2CEB32E77}"/>
                </a:ext>
              </a:extLst>
            </p:cNvPr>
            <p:cNvSpPr/>
            <p:nvPr/>
          </p:nvSpPr>
          <p:spPr>
            <a:xfrm>
              <a:off x="15774289" y="16830675"/>
              <a:ext cx="6942667" cy="781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b="1" u="sng" dirty="0">
                  <a:solidFill>
                    <a:schemeClr val="tx1"/>
                  </a:solidFill>
                </a:rPr>
                <a:t>FIGURE 4.1: </a:t>
              </a:r>
              <a:r>
                <a:rPr lang="en-US" sz="2000" dirty="0">
                  <a:solidFill>
                    <a:schemeClr val="tx1"/>
                  </a:solidFill>
                </a:rPr>
                <a:t>The three different generated models for Leaf Area Index for the next 100 years </a:t>
              </a:r>
              <a:endParaRPr lang="en-US" sz="2000" b="1" u="sng" dirty="0">
                <a:solidFill>
                  <a:schemeClr val="tx1"/>
                </a:solidFill>
              </a:endParaRPr>
            </a:p>
          </p:txBody>
        </p:sp>
        <p:pic>
          <p:nvPicPr>
            <p:cNvPr id="34" name="Picture 33">
              <a:extLst>
                <a:ext uri="{FF2B5EF4-FFF2-40B4-BE49-F238E27FC236}">
                  <a16:creationId xmlns:a16="http://schemas.microsoft.com/office/drawing/2014/main" id="{4E481CFA-421D-46EA-8BED-F6D9FDD85A19}"/>
                </a:ext>
              </a:extLst>
            </p:cNvPr>
            <p:cNvPicPr>
              <a:picLocks noChangeAspect="1"/>
            </p:cNvPicPr>
            <p:nvPr/>
          </p:nvPicPr>
          <p:blipFill>
            <a:blip r:embed="rId5"/>
            <a:stretch>
              <a:fillRect/>
            </a:stretch>
          </p:blipFill>
          <p:spPr>
            <a:xfrm>
              <a:off x="16136049" y="17549507"/>
              <a:ext cx="6219145" cy="3517900"/>
            </a:xfrm>
            <a:prstGeom prst="rect">
              <a:avLst/>
            </a:prstGeom>
          </p:spPr>
        </p:pic>
      </p:grpSp>
      <p:pic>
        <p:nvPicPr>
          <p:cNvPr id="11" name="Picture 10">
            <a:extLst>
              <a:ext uri="{FF2B5EF4-FFF2-40B4-BE49-F238E27FC236}">
                <a16:creationId xmlns:a16="http://schemas.microsoft.com/office/drawing/2014/main" id="{ABEF0E6A-E8EB-4FAC-A7B4-9FED8DAC16F3}"/>
              </a:ext>
            </a:extLst>
          </p:cNvPr>
          <p:cNvPicPr>
            <a:picLocks noChangeAspect="1"/>
          </p:cNvPicPr>
          <p:nvPr/>
        </p:nvPicPr>
        <p:blipFill>
          <a:blip r:embed="rId6"/>
          <a:stretch>
            <a:fillRect/>
          </a:stretch>
        </p:blipFill>
        <p:spPr>
          <a:xfrm>
            <a:off x="25042652" y="9023726"/>
            <a:ext cx="5909788" cy="3309123"/>
          </a:xfrm>
          <a:prstGeom prst="rect">
            <a:avLst/>
          </a:prstGeom>
        </p:spPr>
      </p:pic>
      <p:pic>
        <p:nvPicPr>
          <p:cNvPr id="29" name="Picture 28">
            <a:extLst>
              <a:ext uri="{FF2B5EF4-FFF2-40B4-BE49-F238E27FC236}">
                <a16:creationId xmlns:a16="http://schemas.microsoft.com/office/drawing/2014/main" id="{86B016A6-C391-4099-A25A-6C3F62252883}"/>
              </a:ext>
            </a:extLst>
          </p:cNvPr>
          <p:cNvPicPr>
            <a:picLocks noChangeAspect="1"/>
          </p:cNvPicPr>
          <p:nvPr/>
        </p:nvPicPr>
        <p:blipFill>
          <a:blip r:embed="rId7"/>
          <a:stretch>
            <a:fillRect/>
          </a:stretch>
        </p:blipFill>
        <p:spPr>
          <a:xfrm>
            <a:off x="24814052" y="6096000"/>
            <a:ext cx="6995637" cy="2066891"/>
          </a:xfrm>
          <a:prstGeom prst="rect">
            <a:avLst/>
          </a:prstGeom>
        </p:spPr>
      </p:pic>
      <p:sp>
        <p:nvSpPr>
          <p:cNvPr id="30" name="Rectangle 29">
            <a:extLst>
              <a:ext uri="{FF2B5EF4-FFF2-40B4-BE49-F238E27FC236}">
                <a16:creationId xmlns:a16="http://schemas.microsoft.com/office/drawing/2014/main" id="{EE497FE5-665E-432E-9C25-AFDF8C515A6B}"/>
              </a:ext>
            </a:extLst>
          </p:cNvPr>
          <p:cNvSpPr/>
          <p:nvPr/>
        </p:nvSpPr>
        <p:spPr>
          <a:xfrm>
            <a:off x="24711181" y="5324216"/>
            <a:ext cx="7201377" cy="4272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300" b="1" u="sng" dirty="0">
                <a:solidFill>
                  <a:schemeClr val="tx1"/>
                </a:solidFill>
              </a:rPr>
              <a:t>TABLE 5.1: </a:t>
            </a:r>
            <a:r>
              <a:rPr lang="en-US" sz="2300" dirty="0">
                <a:solidFill>
                  <a:schemeClr val="tx1"/>
                </a:solidFill>
              </a:rPr>
              <a:t>Average Changes in Temperature, and different forms of precipitation </a:t>
            </a:r>
          </a:p>
        </p:txBody>
      </p:sp>
      <p:sp>
        <p:nvSpPr>
          <p:cNvPr id="36" name="Rectangle 35">
            <a:extLst>
              <a:ext uri="{FF2B5EF4-FFF2-40B4-BE49-F238E27FC236}">
                <a16:creationId xmlns:a16="http://schemas.microsoft.com/office/drawing/2014/main" id="{F4B5E7FE-CFDD-428B-9D1A-2E4916B12135}"/>
              </a:ext>
            </a:extLst>
          </p:cNvPr>
          <p:cNvSpPr/>
          <p:nvPr/>
        </p:nvSpPr>
        <p:spPr>
          <a:xfrm>
            <a:off x="24711180" y="8238607"/>
            <a:ext cx="7266620" cy="4272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300" b="1" u="sng" dirty="0">
                <a:solidFill>
                  <a:schemeClr val="tx1"/>
                </a:solidFill>
              </a:rPr>
              <a:t>FIGURE 5.2: </a:t>
            </a:r>
            <a:r>
              <a:rPr lang="en-US" sz="2300" dirty="0">
                <a:solidFill>
                  <a:schemeClr val="tx1"/>
                </a:solidFill>
              </a:rPr>
              <a:t>The estimated rates of Evapotranspiration totals per year for each of the modeled situations</a:t>
            </a:r>
          </a:p>
        </p:txBody>
      </p:sp>
      <p:sp>
        <p:nvSpPr>
          <p:cNvPr id="37" name="Rectangle 36">
            <a:extLst>
              <a:ext uri="{FF2B5EF4-FFF2-40B4-BE49-F238E27FC236}">
                <a16:creationId xmlns:a16="http://schemas.microsoft.com/office/drawing/2014/main" id="{B4FFAB56-2496-44D2-9EED-889FC2690927}"/>
              </a:ext>
            </a:extLst>
          </p:cNvPr>
          <p:cNvSpPr/>
          <p:nvPr/>
        </p:nvSpPr>
        <p:spPr>
          <a:xfrm>
            <a:off x="31977800" y="5453756"/>
            <a:ext cx="3950500" cy="32120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en-US" sz="2300" dirty="0">
                <a:solidFill>
                  <a:schemeClr val="tx1"/>
                </a:solidFill>
              </a:rPr>
              <a:t>- The model to the right shows the raw change in data over the entire simulated timeframe. The Reference includes the average expected values.</a:t>
            </a:r>
          </a:p>
        </p:txBody>
      </p:sp>
      <p:sp>
        <p:nvSpPr>
          <p:cNvPr id="38" name="Rectangle 37">
            <a:extLst>
              <a:ext uri="{FF2B5EF4-FFF2-40B4-BE49-F238E27FC236}">
                <a16:creationId xmlns:a16="http://schemas.microsoft.com/office/drawing/2014/main" id="{7B92EF7D-16EF-487E-B07A-FD8931003DCA}"/>
              </a:ext>
            </a:extLst>
          </p:cNvPr>
          <p:cNvSpPr/>
          <p:nvPr/>
        </p:nvSpPr>
        <p:spPr>
          <a:xfrm>
            <a:off x="31321414" y="8785601"/>
            <a:ext cx="4606886" cy="32120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en-US" sz="2300" dirty="0">
                <a:solidFill>
                  <a:schemeClr val="tx1"/>
                </a:solidFill>
              </a:rPr>
              <a:t>- As seen in Figure 5.2, the HighClim has the lowest evapotranspiration, while the reference and the LowClim are reasonably close to one another. Evapotranspiration on HighClim gets as low as 400mm/yr.</a:t>
            </a:r>
          </a:p>
        </p:txBody>
      </p:sp>
    </p:spTree>
    <p:extLst>
      <p:ext uri="{BB962C8B-B14F-4D97-AF65-F5344CB8AC3E}">
        <p14:creationId xmlns:p14="http://schemas.microsoft.com/office/powerpoint/2010/main" val="1537752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588</TotalTime>
  <Words>274</Words>
  <Application>Microsoft Office PowerPoint</Application>
  <PresentationFormat>Custom</PresentationFormat>
  <Paragraphs>62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curt</dc:creator>
  <cp:lastModifiedBy>UCS</cp:lastModifiedBy>
  <cp:revision>55</cp:revision>
  <cp:lastPrinted>2018-03-01T19:49:11Z</cp:lastPrinted>
  <dcterms:created xsi:type="dcterms:W3CDTF">2018-02-21T02:14:50Z</dcterms:created>
  <dcterms:modified xsi:type="dcterms:W3CDTF">2018-03-01T19:52:01Z</dcterms:modified>
</cp:coreProperties>
</file>