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36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96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1565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895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3483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866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432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27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16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3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38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4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6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02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5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2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91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5E01B-7A64-4475-9A04-9D3B313B6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225" y="375287"/>
            <a:ext cx="7766936" cy="2585906"/>
          </a:xfrm>
        </p:spPr>
        <p:txBody>
          <a:bodyPr/>
          <a:lstStyle/>
          <a:p>
            <a:pPr algn="ctr"/>
            <a:r>
              <a:rPr lang="en-US" sz="5200" dirty="0"/>
              <a:t>Ground-Water </a:t>
            </a:r>
            <a:br>
              <a:rPr lang="en-US" sz="5200" dirty="0"/>
            </a:br>
            <a:r>
              <a:rPr lang="en-US" sz="5200" dirty="0"/>
              <a:t>Flow and Fluctuation of the Willamette Basin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A9CEA4-D73E-4493-A428-6F7E553FD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5918" y="3619560"/>
            <a:ext cx="3431226" cy="149193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Katherine Wallace</a:t>
            </a:r>
          </a:p>
          <a:p>
            <a:pPr algn="ctr"/>
            <a:r>
              <a:rPr lang="en-US" dirty="0"/>
              <a:t>Hydrology ES 476</a:t>
            </a:r>
          </a:p>
          <a:p>
            <a:pPr algn="ctr"/>
            <a:r>
              <a:rPr lang="en-US" dirty="0"/>
              <a:t>Dr. Steve Taylor</a:t>
            </a:r>
          </a:p>
        </p:txBody>
      </p:sp>
    </p:spTree>
    <p:extLst>
      <p:ext uri="{BB962C8B-B14F-4D97-AF65-F5344CB8AC3E}">
        <p14:creationId xmlns:p14="http://schemas.microsoft.com/office/powerpoint/2010/main" val="3164411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C3FA8A-6ABA-430C-BCA2-0872252B3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528507"/>
            <a:ext cx="4185623" cy="57626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+mj-lt"/>
              </a:rPr>
              <a:t>Response</a:t>
            </a:r>
            <a:r>
              <a:rPr lang="en-US" dirty="0">
                <a:solidFill>
                  <a:schemeClr val="accent1"/>
                </a:solidFill>
              </a:rPr>
              <a:t> to Pumping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2DC7E7-FB99-439A-8063-570F4993B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1316737"/>
            <a:ext cx="4185623" cy="1033271"/>
          </a:xfrm>
        </p:spPr>
        <p:txBody>
          <a:bodyPr/>
          <a:lstStyle/>
          <a:p>
            <a:r>
              <a:rPr lang="en-US" dirty="0"/>
              <a:t>Pumping from wells causes water levels to decline in areas surrounding the well.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1C3D1B-15EB-4029-B963-53897CC66B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8383" y="528507"/>
            <a:ext cx="4185618" cy="57626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+mj-lt"/>
              </a:rPr>
              <a:t>Response</a:t>
            </a:r>
            <a:r>
              <a:rPr lang="en-US" dirty="0">
                <a:solidFill>
                  <a:schemeClr val="accent1"/>
                </a:solidFill>
              </a:rPr>
              <a:t> to Injection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D4897EB-4558-4EDB-A84C-A090A03BC4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4" y="1316737"/>
            <a:ext cx="4185617" cy="2369053"/>
          </a:xfrm>
        </p:spPr>
        <p:txBody>
          <a:bodyPr/>
          <a:lstStyle/>
          <a:p>
            <a:r>
              <a:rPr lang="en-US" dirty="0"/>
              <a:t>Several municipal water utilities are developing aquifer storage and recovery projects.</a:t>
            </a:r>
          </a:p>
          <a:p>
            <a:r>
              <a:rPr lang="en-US" dirty="0"/>
              <a:t>Abnormal water-levels in the hydrograph correspond to yearly injections in the basalt well that began in 1999.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93098F-76BB-4ACE-A1E0-C944D7A2BE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61" t="7707" r="38748" b="11908"/>
          <a:stretch/>
        </p:blipFill>
        <p:spPr>
          <a:xfrm>
            <a:off x="573218" y="2321989"/>
            <a:ext cx="3742750" cy="38461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371136-7F6F-4A57-994F-08F7B175E9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45" t="26533" r="13139" b="12133"/>
          <a:stretch/>
        </p:blipFill>
        <p:spPr>
          <a:xfrm>
            <a:off x="5456128" y="3685790"/>
            <a:ext cx="3450128" cy="22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06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B8DD907-399E-4F60-9D15-C55FF690A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9704"/>
          </a:xfrm>
        </p:spPr>
        <p:txBody>
          <a:bodyPr/>
          <a:lstStyle/>
          <a:p>
            <a:r>
              <a:rPr lang="en-US" dirty="0"/>
              <a:t>Long-Term Water-Level Variability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96BFF2-557A-4EBA-8566-9E99F4A436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45" t="34000" r="23556" b="20933"/>
          <a:stretch/>
        </p:blipFill>
        <p:spPr>
          <a:xfrm>
            <a:off x="2148840" y="1965960"/>
            <a:ext cx="6748272" cy="309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26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1B2728E-7A38-4C7D-B7FD-225FC7A41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Ground-Water Storage from Ground-Water Withdrawals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6C0666-A147-47BB-B59F-1BBE8CA62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Changes are assessed by tracking water-level fluctuations in wells over time.</a:t>
            </a:r>
          </a:p>
          <a:p>
            <a:r>
              <a:rPr lang="en-US" dirty="0"/>
              <a:t>In basin-fill sediments, average annual ground-water levels have remained constant over the past 70 years.</a:t>
            </a:r>
          </a:p>
          <a:p>
            <a:r>
              <a:rPr lang="en-US" dirty="0"/>
              <a:t>In contrast, long-term changes are common in the Columbia River Basalt unit.</a:t>
            </a:r>
          </a:p>
          <a:p>
            <a:pPr lvl="1"/>
            <a:r>
              <a:rPr lang="en-US" dirty="0"/>
              <a:t>Basin lowland: declines due to irrigation or public supply wells</a:t>
            </a:r>
          </a:p>
          <a:p>
            <a:pPr lvl="1"/>
            <a:r>
              <a:rPr lang="en-US" dirty="0"/>
              <a:t>Central Willamette: declining over a broad area along the eastern valley floor</a:t>
            </a:r>
          </a:p>
        </p:txBody>
      </p:sp>
    </p:spTree>
    <p:extLst>
      <p:ext uri="{BB962C8B-B14F-4D97-AF65-F5344CB8AC3E}">
        <p14:creationId xmlns:p14="http://schemas.microsoft.com/office/powerpoint/2010/main" val="346011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0346F2-B10C-4A48-A339-7739C60DC3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9810" y="1078859"/>
            <a:ext cx="4879532" cy="4700282"/>
          </a:xfrm>
        </p:spPr>
      </p:pic>
    </p:spTree>
    <p:extLst>
      <p:ext uri="{BB962C8B-B14F-4D97-AF65-F5344CB8AC3E}">
        <p14:creationId xmlns:p14="http://schemas.microsoft.com/office/powerpoint/2010/main" val="2229534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C2D62F-D19A-4FFD-8033-9C98F329D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0560"/>
          </a:xfrm>
        </p:spPr>
        <p:txBody>
          <a:bodyPr/>
          <a:lstStyle/>
          <a:p>
            <a:r>
              <a:rPr lang="en-US" dirty="0"/>
              <a:t>A Little Background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5B001B-9169-428F-B5B1-7E3B6B600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6" y="1828801"/>
            <a:ext cx="8596668" cy="4761202"/>
          </a:xfrm>
        </p:spPr>
        <p:txBody>
          <a:bodyPr>
            <a:normAutofit/>
          </a:bodyPr>
          <a:lstStyle/>
          <a:p>
            <a:r>
              <a:rPr lang="en-US" sz="2000" dirty="0"/>
              <a:t>80% of precipitation falls between October and March while less than 5% falls in July and August, the peak growing season.</a:t>
            </a:r>
          </a:p>
          <a:p>
            <a:r>
              <a:rPr lang="en-US" sz="2000" dirty="0"/>
              <a:t>Ground water is most likely the source for meeting future water demand.</a:t>
            </a:r>
          </a:p>
          <a:p>
            <a:r>
              <a:rPr lang="en-US" sz="2000" dirty="0"/>
              <a:t>Basin recharge is ~22 inches.</a:t>
            </a:r>
          </a:p>
          <a:p>
            <a:r>
              <a:rPr lang="en-US" sz="2000" dirty="0"/>
              <a:t>Discharge of groundwater is mainly to streams.</a:t>
            </a:r>
          </a:p>
          <a:p>
            <a:r>
              <a:rPr lang="en-US" sz="2000" dirty="0"/>
              <a:t>Most groundwater withdrawals occur within the low-land.</a:t>
            </a:r>
          </a:p>
          <a:p>
            <a:r>
              <a:rPr lang="en-US" sz="2000" dirty="0"/>
              <a:t>In the central Willamette Basin, seasonal water fluctuations have increased by up to 55 feet because of increased summer pumpage.</a:t>
            </a:r>
          </a:p>
        </p:txBody>
      </p:sp>
    </p:spTree>
    <p:extLst>
      <p:ext uri="{BB962C8B-B14F-4D97-AF65-F5344CB8AC3E}">
        <p14:creationId xmlns:p14="http://schemas.microsoft.com/office/powerpoint/2010/main" val="823120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6E83B-513A-4044-8B17-1A0FD7EF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Ground-Water elevations and Flow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EB902-521D-4800-80CF-FEDA99F86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Ground water flows from areas of high hydraulic head to areas of low head (high water-level elevation to low water-level elevation.)</a:t>
            </a:r>
          </a:p>
          <a:p>
            <a:r>
              <a:rPr lang="en-US" dirty="0"/>
              <a:t>A contour map of the water table represents the elevation of the top of the saturated part of the uppermost unconfined aquifer.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43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52F30-72C2-45FD-BA11-390191F6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86" y="609600"/>
            <a:ext cx="3364314" cy="2819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Horizontal </a:t>
            </a:r>
            <a:br>
              <a:rPr lang="en-US" dirty="0"/>
            </a:br>
            <a:r>
              <a:rPr lang="en-US" dirty="0"/>
              <a:t>Ground-Water </a:t>
            </a:r>
            <a:br>
              <a:rPr lang="en-US" dirty="0"/>
            </a:br>
            <a:r>
              <a:rPr lang="en-US" dirty="0"/>
              <a:t>Flow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8B6AF5-1670-4DBB-9B37-FD8E41184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881" t="19015" r="46935" b="14315"/>
          <a:stretch/>
        </p:blipFill>
        <p:spPr>
          <a:xfrm>
            <a:off x="4334256" y="490030"/>
            <a:ext cx="4489704" cy="619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44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E9968-54D3-4FC3-A065-338E9B44C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Shallow Basin-Fill Sediments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38B3D-2F04-4400-8EEF-5EA8B2685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1641"/>
            <a:ext cx="8596668" cy="4349722"/>
          </a:xfrm>
        </p:spPr>
        <p:txBody>
          <a:bodyPr/>
          <a:lstStyle/>
          <a:p>
            <a:r>
              <a:rPr lang="en-US" dirty="0"/>
              <a:t>In the southern Willamette Basin average annual water levels are generally within 10 feet of land surface.</a:t>
            </a:r>
          </a:p>
          <a:p>
            <a:r>
              <a:rPr lang="en-US" dirty="0"/>
              <a:t>In the central Willamette Basin water levels can be 10 to 25 feet higher than those in shallow wells.</a:t>
            </a:r>
          </a:p>
          <a:p>
            <a:r>
              <a:rPr lang="en-US" dirty="0"/>
              <a:t>Regional pattern of ground-water flow is from the margins of lowland toward the major streams.</a:t>
            </a:r>
          </a:p>
          <a:p>
            <a:r>
              <a:rPr lang="en-US" dirty="0"/>
              <a:t>Older ground-water was generally found to the west while young ground-water was found in the upper sedimentary unit at the end of the flow path.</a:t>
            </a:r>
          </a:p>
          <a:p>
            <a:r>
              <a:rPr lang="en-US" dirty="0"/>
              <a:t>In the Tualatin Basin water levels are generally less than 20 feet deep.</a:t>
            </a:r>
          </a:p>
          <a:p>
            <a:r>
              <a:rPr lang="en-US" dirty="0"/>
              <a:t>Average annual water levels have generally remained constant in this area since 1935 despite the large annual increase in ground-water pumping.</a:t>
            </a:r>
          </a:p>
        </p:txBody>
      </p:sp>
    </p:spTree>
    <p:extLst>
      <p:ext uri="{BB962C8B-B14F-4D97-AF65-F5344CB8AC3E}">
        <p14:creationId xmlns:p14="http://schemas.microsoft.com/office/powerpoint/2010/main" val="3510767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BD346D-882D-46F1-947C-E51A3ED32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Basin-Fill Sediments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0111D4-D5F5-4CB5-8431-ABDEF60A2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1365455"/>
            <a:ext cx="4185623" cy="576262"/>
          </a:xfrm>
        </p:spPr>
        <p:txBody>
          <a:bodyPr/>
          <a:lstStyle/>
          <a:p>
            <a:r>
              <a:rPr lang="en-US" dirty="0"/>
              <a:t>Central Willamette Basin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3EF17B0-AF28-49E6-92BB-CFFAD36A4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1941717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Change in water levels with depth is gradual.</a:t>
            </a:r>
          </a:p>
          <a:p>
            <a:pPr lvl="0"/>
            <a:r>
              <a:rPr lang="en-US" dirty="0"/>
              <a:t>The middle sedimentary unit if confined where the Willamette silt is present.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66CA9A-E37E-4317-A0BF-C985AC94D9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8383" y="1365455"/>
            <a:ext cx="4185618" cy="576262"/>
          </a:xfrm>
        </p:spPr>
        <p:txBody>
          <a:bodyPr/>
          <a:lstStyle/>
          <a:p>
            <a:r>
              <a:rPr lang="en-US" dirty="0"/>
              <a:t>Columbia River Basalt Unit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AF5D68D-C234-4A9F-918D-D9CCB774D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4" y="1941717"/>
            <a:ext cx="4185617" cy="3846435"/>
          </a:xfrm>
        </p:spPr>
        <p:txBody>
          <a:bodyPr>
            <a:normAutofit/>
          </a:bodyPr>
          <a:lstStyle/>
          <a:p>
            <a:r>
              <a:rPr lang="en-US" dirty="0"/>
              <a:t>Ground-water generally moves from upland areas toward basin interiors.</a:t>
            </a:r>
          </a:p>
          <a:p>
            <a:r>
              <a:rPr lang="en-US" dirty="0"/>
              <a:t>Rate of regional discharge is low.</a:t>
            </a:r>
          </a:p>
          <a:p>
            <a:r>
              <a:rPr lang="en-US" dirty="0"/>
              <a:t>Upland area horizontal gradients are less than 10 feet/mile while valley floor horizontal gradients are less than 6 feet/mile.</a:t>
            </a:r>
          </a:p>
          <a:p>
            <a:r>
              <a:rPr lang="en-US" dirty="0"/>
              <a:t>Direct connection between deep interflow zones in the uplands and the basin flow system beneath the valley floor.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B7061A-D94E-400A-936C-778E40BD86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11" t="29599" r="41889" b="16400"/>
          <a:stretch/>
        </p:blipFill>
        <p:spPr>
          <a:xfrm>
            <a:off x="794044" y="3593775"/>
            <a:ext cx="3613364" cy="30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56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F19D089-5F55-467F-B55F-885111C7A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4315290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Vertical </a:t>
            </a:r>
            <a:br>
              <a:rPr lang="en-US" sz="5400" dirty="0"/>
            </a:br>
            <a:r>
              <a:rPr lang="en-US" sz="5400" dirty="0"/>
              <a:t>Ground-Water </a:t>
            </a:r>
            <a:br>
              <a:rPr lang="en-US" sz="5400" dirty="0"/>
            </a:br>
            <a:r>
              <a:rPr lang="en-US" sz="5400" dirty="0"/>
              <a:t>Flow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6265C5-B85F-4E18-B179-EE6D46B21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730752"/>
            <a:ext cx="4059258" cy="2310610"/>
          </a:xfrm>
        </p:spPr>
        <p:txBody>
          <a:bodyPr/>
          <a:lstStyle/>
          <a:p>
            <a:r>
              <a:rPr lang="en-US" dirty="0"/>
              <a:t>Vertical flow in this region is generally downward.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DD0080-5D5B-4C63-BD0E-A95024B104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51" t="20400" r="51722" b="6667"/>
          <a:stretch/>
        </p:blipFill>
        <p:spPr>
          <a:xfrm>
            <a:off x="4992624" y="807111"/>
            <a:ext cx="4938438" cy="558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95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9F2014-844D-4C25-A907-88060520A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Fluctuations in Ground-Water Levels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E02270-13F2-4D36-A447-ADA9ECE57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783" t="12655" r="22788" b="8661"/>
          <a:stretch/>
        </p:blipFill>
        <p:spPr>
          <a:xfrm>
            <a:off x="1857564" y="1270000"/>
            <a:ext cx="6236208" cy="491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15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C3FA8A-6ABA-430C-BCA2-0872252B3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528507"/>
            <a:ext cx="4185623" cy="57626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+mj-lt"/>
              </a:rPr>
              <a:t>Response</a:t>
            </a:r>
            <a:r>
              <a:rPr lang="en-US" dirty="0">
                <a:solidFill>
                  <a:schemeClr val="accent1"/>
                </a:solidFill>
              </a:rPr>
              <a:t> to Precipitation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2DC7E7-FB99-439A-8063-570F4993B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1316737"/>
            <a:ext cx="4185623" cy="47246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Direct, rapid response to short-term precipitation events such as winter storms indicate a tap into unconfined aquifers at shallow depths.</a:t>
            </a:r>
          </a:p>
          <a:p>
            <a:r>
              <a:rPr lang="en-US" dirty="0"/>
              <a:t>Rise is steeper in fall than in spring.</a:t>
            </a:r>
          </a:p>
          <a:p>
            <a:r>
              <a:rPr lang="en-US" dirty="0"/>
              <a:t>Response to rainfall at the beginning of the rainy season is generally delayed several days or weeks.</a:t>
            </a:r>
          </a:p>
          <a:p>
            <a:r>
              <a:rPr lang="en-US" dirty="0"/>
              <a:t>Indirect responses to precipitation are common throughout the basin in wells that tap unconfined aquifers at great depths (over 40 ft.)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1C3D1B-15EB-4029-B963-53897CC66B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8383" y="528507"/>
            <a:ext cx="4185618" cy="57626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+mj-lt"/>
              </a:rPr>
              <a:t>Response</a:t>
            </a:r>
            <a:r>
              <a:rPr lang="en-US" dirty="0">
                <a:solidFill>
                  <a:schemeClr val="accent1"/>
                </a:solidFill>
              </a:rPr>
              <a:t> to Stream Stage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D4897EB-4558-4EDB-A84C-A090A03BC4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4" y="1316737"/>
            <a:ext cx="4185617" cy="130759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Water levels in wells adjacent to large streams commonly show a close correlation to stream stage.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1A9C78-1A68-43F1-83B4-0CB1638EB7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28" t="36267" r="25305" b="25334"/>
          <a:stretch/>
        </p:blipFill>
        <p:spPr>
          <a:xfrm>
            <a:off x="5404104" y="2564889"/>
            <a:ext cx="5632704" cy="222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7890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150</TotalTime>
  <Words>612</Words>
  <Application>Microsoft Office PowerPoint</Application>
  <PresentationFormat>Widescreen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</vt:lpstr>
      <vt:lpstr>Ground-Water  Flow and Fluctuation of the Willamette Basin</vt:lpstr>
      <vt:lpstr>A Little Background</vt:lpstr>
      <vt:lpstr>Ground-Water elevations and Flow Directions</vt:lpstr>
      <vt:lpstr>Horizontal  Ground-Water  Flow</vt:lpstr>
      <vt:lpstr>Shallow Basin-Fill Sediments</vt:lpstr>
      <vt:lpstr>Deep Basin-Fill Sediments</vt:lpstr>
      <vt:lpstr>Vertical  Ground-Water  Flow</vt:lpstr>
      <vt:lpstr>Fluctuations in Ground-Water Levels</vt:lpstr>
      <vt:lpstr>PowerPoint Presentation</vt:lpstr>
      <vt:lpstr>PowerPoint Presentation</vt:lpstr>
      <vt:lpstr>Long-Term Water-Level Variability</vt:lpstr>
      <vt:lpstr>Changes in Ground-Water Storage from Ground-Water Withdrawals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Groundwater  Flow and Fluctuation</dc:title>
  <dc:creator>Katherine Wallace</dc:creator>
  <cp:lastModifiedBy>Steve Taylor</cp:lastModifiedBy>
  <cp:revision>16</cp:revision>
  <dcterms:created xsi:type="dcterms:W3CDTF">2020-03-12T15:49:18Z</dcterms:created>
  <dcterms:modified xsi:type="dcterms:W3CDTF">2020-03-16T20:58:47Z</dcterms:modified>
</cp:coreProperties>
</file>