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319" r:id="rId3"/>
    <p:sldId id="320" r:id="rId4"/>
    <p:sldId id="367" r:id="rId5"/>
    <p:sldId id="374" r:id="rId6"/>
    <p:sldId id="375" r:id="rId7"/>
    <p:sldId id="371" r:id="rId8"/>
    <p:sldId id="376" r:id="rId9"/>
    <p:sldId id="377" r:id="rId10"/>
    <p:sldId id="378" r:id="rId11"/>
    <p:sldId id="379" r:id="rId12"/>
    <p:sldId id="372" r:id="rId13"/>
    <p:sldId id="373" r:id="rId14"/>
    <p:sldId id="333" r:id="rId15"/>
    <p:sldId id="297" r:id="rId16"/>
    <p:sldId id="334" r:id="rId17"/>
    <p:sldId id="295" r:id="rId18"/>
    <p:sldId id="287" r:id="rId19"/>
    <p:sldId id="265" r:id="rId20"/>
    <p:sldId id="271" r:id="rId21"/>
    <p:sldId id="336" r:id="rId22"/>
    <p:sldId id="270" r:id="rId23"/>
    <p:sldId id="280" r:id="rId24"/>
    <p:sldId id="337" r:id="rId25"/>
    <p:sldId id="364" r:id="rId26"/>
    <p:sldId id="380" r:id="rId27"/>
    <p:sldId id="381" r:id="rId28"/>
    <p:sldId id="382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29176-B1F0-41CD-81CD-EBA2A96E2C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678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3262E-EE01-4B4B-B865-EC04079250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658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375AE5-79D7-451D-B9C9-CF4690F49F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74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E6DAAD-3B34-41AE-B0CF-B7C41B45B0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34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89FFFE-7C78-45F1-A03F-F73CE8117A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65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83D94-341A-4C71-9840-A2FF50CE58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22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606B4-D3DF-4D52-9349-1C8BAF5C7C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46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2AEC94-8DC9-48BD-A782-877CC1CE9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85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2ACD7F-DDD1-4C35-B37B-D27DA08124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32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B20123-9F1E-43D5-B147-CCB8DF340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05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69ADE6-C8D3-43E3-A89B-898C5297E1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87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EE1C92A9-5BAA-46A9-B6D4-A0F0FF50EF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FF00"/>
                </a:solidFill>
              </a:rPr>
              <a:t>Fluvial Introduction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303588" y="49213"/>
            <a:ext cx="2690812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577" tIns="51289" rIns="102577" bIns="51289">
            <a:spAutoFit/>
          </a:bodyPr>
          <a:lstStyle>
            <a:lvl1pPr defTabSz="102552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5525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5525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5525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5525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4000" b="0">
                <a:latin typeface="Times New Roman" pitchFamily="18" charset="0"/>
                <a:cs typeface="Times New Roman" pitchFamily="18" charset="0"/>
              </a:rPr>
              <a:t>Hydrograph</a:t>
            </a:r>
          </a:p>
          <a:p>
            <a:pPr algn="ctr">
              <a:lnSpc>
                <a:spcPct val="90000"/>
              </a:lnSpc>
            </a:pPr>
            <a:r>
              <a:rPr lang="en-US" altLang="en-US" sz="2700" b="0">
                <a:latin typeface="Times New Roman" pitchFamily="18" charset="0"/>
                <a:cs typeface="Times New Roman" pitchFamily="18" charset="0"/>
              </a:rPr>
              <a:t>Figure 6.11</a:t>
            </a:r>
            <a:endParaRPr lang="en-US" altLang="en-US" sz="2700" b="0">
              <a:latin typeface="Times New Roman" pitchFamily="18" charset="0"/>
            </a:endParaRPr>
          </a:p>
        </p:txBody>
      </p:sp>
      <p:pic>
        <p:nvPicPr>
          <p:cNvPr id="11267" name="Picture 3" descr="06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1023938"/>
            <a:ext cx="7888287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429000" y="6640513"/>
            <a:ext cx="282098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577" tIns="51289" rIns="102577" bIns="51289">
            <a:spAutoFit/>
          </a:bodyPr>
          <a:lstStyle>
            <a:lvl1pPr defTabSz="102552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5525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5525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5525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5525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0">
                <a:latin typeface="Times New Roman" pitchFamily="18" charset="0"/>
                <a:cs typeface="Times New Roman" pitchFamily="18" charset="0"/>
              </a:rPr>
              <a:t>U. S. Geological Survey Open-File Report 79-681</a:t>
            </a:r>
            <a:r>
              <a:rPr lang="en-US" altLang="en-US" sz="1000" b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luvial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7325"/>
            <a:ext cx="8077200" cy="644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g5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4663"/>
            <a:ext cx="8915400" cy="56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G05_00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luvial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915400" cy="572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241925" y="5603875"/>
            <a:ext cx="103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</a:rPr>
              <a:t>Q=AV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luvial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152400"/>
            <a:ext cx="5834062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g5-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152400"/>
            <a:ext cx="6780212" cy="670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fig5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36600"/>
            <a:ext cx="87630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g7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035300"/>
            <a:ext cx="8556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fig6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1050925"/>
            <a:ext cx="668178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fig6-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1314450"/>
            <a:ext cx="661352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fig6-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11125"/>
            <a:ext cx="6781800" cy="66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luvial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03288"/>
            <a:ext cx="88392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88925" y="5375275"/>
            <a:ext cx="244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</a:rPr>
              <a:t>Hydrologic Cycle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-42863"/>
            <a:ext cx="5014913" cy="694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luvial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"/>
            <a:ext cx="6345238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508125" y="193675"/>
            <a:ext cx="433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latin typeface="Times New Roman" pitchFamily="18" charset="0"/>
              </a:rPr>
              <a:t>Drainage Network (watersheds)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4676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ig5-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4505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luvial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610600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G05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20700" y="152400"/>
            <a:ext cx="815498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577" tIns="51289" rIns="102577" bIns="51289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>
                <a:cs typeface="Times New Roman" pitchFamily="18" charset="0"/>
              </a:rPr>
              <a:t>Damage from Flood in Colorado </a:t>
            </a:r>
          </a:p>
          <a:p>
            <a:pPr algn="ctr" eaLnBrk="1" hangingPunct="1"/>
            <a:r>
              <a:rPr lang="en-US" altLang="en-US">
                <a:cs typeface="Times New Roman" pitchFamily="18" charset="0"/>
              </a:rPr>
              <a:t>Figure 6.10 </a:t>
            </a:r>
            <a:r>
              <a:rPr lang="en-US" altLang="en-US"/>
              <a:t> </a:t>
            </a:r>
          </a:p>
        </p:txBody>
      </p:sp>
      <p:pic>
        <p:nvPicPr>
          <p:cNvPr id="27651" name="Picture 3" descr="06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79525"/>
            <a:ext cx="828675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092450" y="49213"/>
            <a:ext cx="31115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577" tIns="51289" rIns="102577" bIns="51289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4000">
                <a:cs typeface="Times New Roman" pitchFamily="18" charset="0"/>
              </a:rPr>
              <a:t>Hydrograph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>
                <a:cs typeface="Times New Roman" pitchFamily="18" charset="0"/>
              </a:rPr>
              <a:t>Figure 6.11</a:t>
            </a:r>
            <a:endParaRPr lang="en-US" altLang="en-US"/>
          </a:p>
        </p:txBody>
      </p:sp>
      <p:pic>
        <p:nvPicPr>
          <p:cNvPr id="28675" name="Picture 3" descr="06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1023938"/>
            <a:ext cx="7888287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429000" y="6640513"/>
            <a:ext cx="31750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577" tIns="51289" rIns="102577" bIns="51289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>
                <a:cs typeface="Times New Roman" pitchFamily="18" charset="0"/>
              </a:rPr>
              <a:t>U. S. Geological Survey Open-File Report 79-681</a:t>
            </a:r>
            <a:r>
              <a:rPr lang="en-US" altLang="en-US" sz="1000"/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73088" y="0"/>
            <a:ext cx="8066087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577" tIns="51289" rIns="102577" bIns="51289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>
                <a:cs typeface="Times New Roman" pitchFamily="18" charset="0"/>
              </a:rPr>
              <a:t>Flood Hydrograph and Mudflow </a:t>
            </a:r>
          </a:p>
          <a:p>
            <a:pPr algn="ctr" eaLnBrk="1" hangingPunct="1"/>
            <a:r>
              <a:rPr lang="en-US" altLang="en-US">
                <a:cs typeface="Times New Roman" pitchFamily="18" charset="0"/>
              </a:rPr>
              <a:t>Figure 6.12a </a:t>
            </a:r>
            <a:r>
              <a:rPr lang="en-US" altLang="en-US"/>
              <a:t> </a:t>
            </a:r>
          </a:p>
        </p:txBody>
      </p:sp>
      <p:pic>
        <p:nvPicPr>
          <p:cNvPr id="29699" name="Picture 3" descr="06_1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131888"/>
            <a:ext cx="8561388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-77788" y="6435725"/>
            <a:ext cx="33829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577" tIns="51289" rIns="102577" bIns="51289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>
                <a:cs typeface="Times New Roman" pitchFamily="18" charset="0"/>
              </a:rPr>
              <a:t>Water Resources Division, U. S. Geological  Survey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23888" y="0"/>
            <a:ext cx="792162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577" tIns="51289" rIns="102577" bIns="51289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>
                <a:cs typeface="Times New Roman" pitchFamily="18" charset="0"/>
              </a:rPr>
              <a:t>Flood Hydrograph and Mudflow</a:t>
            </a:r>
          </a:p>
          <a:p>
            <a:pPr algn="ctr" eaLnBrk="1" hangingPunct="1"/>
            <a:r>
              <a:rPr lang="en-US" altLang="en-US">
                <a:cs typeface="Times New Roman" pitchFamily="18" charset="0"/>
              </a:rPr>
              <a:t>Figure 6.12b</a:t>
            </a:r>
            <a:endParaRPr lang="en-US" altLang="en-US"/>
          </a:p>
        </p:txBody>
      </p:sp>
      <p:pic>
        <p:nvPicPr>
          <p:cNvPr id="30723" name="Picture 3" descr="06_1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1104900"/>
            <a:ext cx="6335712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-514350" y="6602413"/>
            <a:ext cx="23987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577" tIns="51289" rIns="102577" bIns="51289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>
                <a:cs typeface="Times New Roman" pitchFamily="18" charset="0"/>
              </a:rPr>
              <a:t>After U. S. Geological Survey</a:t>
            </a:r>
            <a:r>
              <a:rPr lang="en-US" altLang="en-US" sz="100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luvial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2138"/>
            <a:ext cx="8534400" cy="565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06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38213"/>
            <a:ext cx="7859713" cy="584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1682750" y="49213"/>
            <a:ext cx="610235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577" tIns="51289" rIns="102577" bIns="51289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4000">
                <a:cs typeface="Times New Roman" pitchFamily="18" charset="0"/>
              </a:rPr>
              <a:t>Flood-Frequency Curve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>
                <a:cs typeface="Times New Roman" pitchFamily="18" charset="0"/>
              </a:rPr>
              <a:t>Figure 6.13 </a:t>
            </a:r>
            <a:r>
              <a:rPr lang="en-US" altLang="en-US"/>
              <a:t> 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-28575" y="6435725"/>
            <a:ext cx="32781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577" tIns="51289" rIns="102577" bIns="51289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>
                <a:cs typeface="Times New Roman" pitchFamily="18" charset="0"/>
              </a:rPr>
              <a:t>U. S. Geological Survey Open-File Report 79-1060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92075" y="0"/>
            <a:ext cx="903922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577" tIns="51289" rIns="102577" bIns="51289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>
                <a:cs typeface="Times New Roman" pitchFamily="18" charset="0"/>
              </a:rPr>
              <a:t>Hydrograph Reflecting Modification </a:t>
            </a:r>
          </a:p>
          <a:p>
            <a:pPr algn="ctr" eaLnBrk="1" hangingPunct="1"/>
            <a:r>
              <a:rPr lang="en-US" altLang="en-US">
                <a:cs typeface="Times New Roman" pitchFamily="18" charset="0"/>
              </a:rPr>
              <a:t>Figure 6.14 </a:t>
            </a:r>
            <a:r>
              <a:rPr lang="en-US" altLang="en-US"/>
              <a:t> </a:t>
            </a:r>
          </a:p>
        </p:txBody>
      </p:sp>
      <p:pic>
        <p:nvPicPr>
          <p:cNvPr id="32771" name="Picture 3" descr="06_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3800"/>
            <a:ext cx="7793037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639888" y="493713"/>
            <a:ext cx="6103937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577" tIns="51289" rIns="102577" bIns="51289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>
                <a:cs typeface="Times New Roman" pitchFamily="18" charset="0"/>
              </a:rPr>
              <a:t>Increase in Flood Stage </a:t>
            </a:r>
          </a:p>
          <a:p>
            <a:pPr algn="ctr" eaLnBrk="1" hangingPunct="1"/>
            <a:r>
              <a:rPr lang="en-US" altLang="en-US">
                <a:cs typeface="Times New Roman" pitchFamily="18" charset="0"/>
              </a:rPr>
              <a:t>Figure 6.15 </a:t>
            </a:r>
            <a:r>
              <a:rPr lang="en-US" altLang="en-US"/>
              <a:t> </a:t>
            </a:r>
          </a:p>
        </p:txBody>
      </p:sp>
      <p:pic>
        <p:nvPicPr>
          <p:cNvPr id="33795" name="Picture 3" descr="06_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962150"/>
            <a:ext cx="897255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060101b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169863"/>
            <a:ext cx="5462587" cy="668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-309563" y="169863"/>
            <a:ext cx="4364038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577" tIns="51289" rIns="102577" bIns="51289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>
                <a:cs typeface="Times New Roman" pitchFamily="18" charset="0"/>
              </a:rPr>
              <a:t>Flood-Frequency</a:t>
            </a:r>
          </a:p>
          <a:p>
            <a:pPr algn="ctr" eaLnBrk="1" hangingPunct="1"/>
            <a:r>
              <a:rPr lang="en-US" altLang="en-US" sz="4000">
                <a:cs typeface="Times New Roman" pitchFamily="18" charset="0"/>
              </a:rPr>
              <a:t>Curve</a:t>
            </a:r>
          </a:p>
          <a:p>
            <a:pPr algn="ctr" eaLnBrk="1" hangingPunct="1"/>
            <a:r>
              <a:rPr lang="en-US" altLang="en-US">
                <a:cs typeface="Times New Roman" pitchFamily="18" charset="0"/>
              </a:rPr>
              <a:t>Box 6.1 Figure 1</a:t>
            </a:r>
            <a:endParaRPr lang="en-US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193925" y="101600"/>
            <a:ext cx="4995863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577" tIns="51289" rIns="102577" bIns="51289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4000">
                <a:cs typeface="Times New Roman" pitchFamily="18" charset="0"/>
              </a:rPr>
              <a:t>Farmland Drainage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>
                <a:cs typeface="Times New Roman" pitchFamily="18" charset="0"/>
              </a:rPr>
              <a:t>Figure 6.16a, b </a:t>
            </a:r>
            <a:r>
              <a:rPr lang="en-US" altLang="en-US"/>
              <a:t> </a:t>
            </a:r>
          </a:p>
        </p:txBody>
      </p:sp>
      <p:pic>
        <p:nvPicPr>
          <p:cNvPr id="35843" name="Picture 3" descr="06_16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984250"/>
            <a:ext cx="7602537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09575" y="3543300"/>
            <a:ext cx="3746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577" tIns="51289" rIns="102577" bIns="51289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20688" y="6397625"/>
            <a:ext cx="3746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577" tIns="51289" rIns="102577" bIns="51289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B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06_17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330325"/>
            <a:ext cx="8743950" cy="540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2559050" y="68263"/>
            <a:ext cx="3994150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577" tIns="51289" rIns="102577" bIns="51289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>
                <a:cs typeface="Times New Roman" pitchFamily="18" charset="0"/>
              </a:rPr>
              <a:t>Retention Pond</a:t>
            </a:r>
          </a:p>
          <a:p>
            <a:pPr algn="ctr" eaLnBrk="1" hangingPunct="1"/>
            <a:r>
              <a:rPr lang="en-US" altLang="en-US">
                <a:cs typeface="Times New Roman" pitchFamily="18" charset="0"/>
              </a:rPr>
              <a:t>Figure 6.17a, b</a:t>
            </a:r>
            <a:endParaRPr lang="en-US" altLang="en-US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0" y="3411538"/>
            <a:ext cx="3746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577" tIns="51289" rIns="102577" bIns="51289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0" y="6227763"/>
            <a:ext cx="3746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577" tIns="51289" rIns="102577" bIns="51289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B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602038" y="749300"/>
            <a:ext cx="19462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577" tIns="51289" rIns="102577" bIns="51289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>
                <a:cs typeface="Times New Roman" pitchFamily="18" charset="0"/>
              </a:rPr>
              <a:t>Levees</a:t>
            </a:r>
          </a:p>
          <a:p>
            <a:pPr algn="ctr" eaLnBrk="1" hangingPunct="1"/>
            <a:r>
              <a:rPr lang="en-US" altLang="en-US">
                <a:cs typeface="Times New Roman" pitchFamily="18" charset="0"/>
              </a:rPr>
              <a:t>Figure 6.18</a:t>
            </a:r>
            <a:endParaRPr lang="en-US" altLang="en-US"/>
          </a:p>
        </p:txBody>
      </p:sp>
      <p:pic>
        <p:nvPicPr>
          <p:cNvPr id="37891" name="Picture 3" descr="06_18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2644775"/>
            <a:ext cx="8972550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370013" y="323850"/>
            <a:ext cx="6243637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577" tIns="51289" rIns="102577" bIns="51289">
            <a:spAutoFit/>
          </a:bodyPr>
          <a:lstStyle>
            <a:lvl1pPr defTabSz="102552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25525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25525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25525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25525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000" b="0">
                <a:latin typeface="Times New Roman" pitchFamily="18" charset="0"/>
                <a:cs typeface="Times New Roman" pitchFamily="18" charset="0"/>
              </a:rPr>
              <a:t>Streams and Drainage Basins</a:t>
            </a:r>
          </a:p>
          <a:p>
            <a:pPr algn="ctr"/>
            <a:r>
              <a:rPr lang="en-US" altLang="en-US" sz="2700" b="0">
                <a:latin typeface="Times New Roman" pitchFamily="18" charset="0"/>
                <a:cs typeface="Times New Roman" pitchFamily="18" charset="0"/>
              </a:rPr>
              <a:t>Figure 6.2</a:t>
            </a:r>
            <a:endParaRPr lang="en-US" altLang="en-US" sz="2700" b="0">
              <a:latin typeface="Times New Roman" pitchFamily="18" charset="0"/>
            </a:endParaRPr>
          </a:p>
        </p:txBody>
      </p:sp>
      <p:pic>
        <p:nvPicPr>
          <p:cNvPr id="5123" name="Picture 3" descr="06_02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774825"/>
            <a:ext cx="8972550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5-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8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g5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89916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G05_0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g5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10600" cy="622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g5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0772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125</Words>
  <Application>Microsoft Office PowerPoint</Application>
  <PresentationFormat>On-screen Show (4:3)</PresentationFormat>
  <Paragraphs>40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Times New Roman</vt:lpstr>
      <vt:lpstr>Default Design</vt:lpstr>
      <vt:lpstr>Fluvial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Western oregon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Wou</dc:creator>
  <cp:lastModifiedBy>Windows User</cp:lastModifiedBy>
  <cp:revision>19</cp:revision>
  <dcterms:created xsi:type="dcterms:W3CDTF">2006-11-09T21:06:11Z</dcterms:created>
  <dcterms:modified xsi:type="dcterms:W3CDTF">2016-03-03T00:48:53Z</dcterms:modified>
</cp:coreProperties>
</file>