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56" r:id="rId5"/>
    <p:sldId id="260" r:id="rId6"/>
    <p:sldId id="262" r:id="rId7"/>
    <p:sldId id="263" r:id="rId8"/>
    <p:sldId id="265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61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1" d="100"/>
          <a:sy n="121" d="100"/>
        </p:scale>
        <p:origin x="1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DA8DF-1B94-43BC-A3E2-A545E7ADCA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695E6D-F786-47C7-9F84-15DC20C38C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F8D1CB-3505-4DCC-958A-EDD7F9011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6A561-CD36-4427-9870-369D4C64DA3F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4FCA21-3561-459B-880A-810EDC21C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43649C-6094-4CE5-91DD-FE0A0E70F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7F892-B164-4935-BF99-E491B740A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663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EC10B-5954-4F00-971C-061EF32B9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7E3F32-2076-44BC-B5B7-28266202FE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98D17B-2E10-4579-95DB-CC81B37A2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6A561-CD36-4427-9870-369D4C64DA3F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D7F3FD-F568-488A-A44B-AB8E6BC5A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D42138-E2E0-40A7-B0A6-3FCA6A796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7F892-B164-4935-BF99-E491B740A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475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436E9C-98A2-481A-889D-06B2141813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48D2AE-93BE-4CD0-BF98-C975360F33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44D954-001F-439A-8037-7B943D365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6A561-CD36-4427-9870-369D4C64DA3F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48943F-D669-4B0D-B7D4-F6E7E09CD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88F979-CE7D-43C3-BAB6-722B0C82C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7F892-B164-4935-BF99-E491B740A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269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429F8-2D45-43B3-A8AD-409AA51AF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83EB13-3E44-4BA7-BB52-80E9006B30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AF819B-F5FD-43E6-9E12-8ABC952FE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6A561-CD36-4427-9870-369D4C64DA3F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C5C366-0428-4A42-9958-7CAD5B531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01980F-D253-474D-BFD3-C2E07836A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7F892-B164-4935-BF99-E491B740A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209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1CCD3-3136-4694-B33A-AE0B8F80D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84AEFD-28B6-4269-BA15-9E685FDE91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BE7880-4560-4BC8-88EE-E33D9EC5A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6A561-CD36-4427-9870-369D4C64DA3F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607AD1-DCF7-4331-BFD2-AE9CBADBF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72573C-7974-4287-B26B-30E6FD12B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7F892-B164-4935-BF99-E491B740A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977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86057-5F77-45FB-A858-FBDBB3229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C1C0A8-8116-4D91-AB4E-6E9E9D4F71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21132D-7A48-45CD-9251-0953DE1517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AABFEA-77F1-421D-9EAB-F8FDD3200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6A561-CD36-4427-9870-369D4C64DA3F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B2F7EA-25C0-4141-AC44-8F220EE77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BAAC80-8E0B-4FD1-BFF4-3422273B3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7F892-B164-4935-BF99-E491B740A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463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AAE9C-2FFB-4B7B-B490-FD23CF6D9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3DD7A4-EB3F-4A67-9886-895CFD7986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FC5A0A-5EC2-411F-A3CE-FE2E3FF51E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F5DBE9-20B3-45C1-A6B7-5BFAABE838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1988FD-6B56-4847-B187-00C9E6D4F7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CA5F6C-5025-480C-9EB9-12FC679D7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6A561-CD36-4427-9870-369D4C64DA3F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A4C2877-FC14-47C7-871A-1FF52A7EF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C93938-4656-4DD2-ABE6-55B28458E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7F892-B164-4935-BF99-E491B740A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838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554DCE-B65D-4291-8A03-3DE3116FA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748EB9-87B1-4FB4-A3F6-5F3013A69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6A561-CD36-4427-9870-369D4C64DA3F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B46020-760C-4CCE-B582-0B6B6C1AE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992D18-D44F-4AC5-9339-E7D2B985F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7F892-B164-4935-BF99-E491B740A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55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3E6B1D-39AE-4C68-A3B0-18564BE39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6A561-CD36-4427-9870-369D4C64DA3F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DB4029-4D83-4148-9888-EB836FA57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3EF5DE-F97D-4B6B-9F5F-A0F984E34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7F892-B164-4935-BF99-E491B740A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248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C0500-EF3A-4229-B78E-C85F3FBC2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8BE273-6BE8-4414-86A5-D81566C7E9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A1DA91-539C-4160-AFDE-192A85BC5B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638EB3-C248-4B1C-B558-395FF9982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6A561-CD36-4427-9870-369D4C64DA3F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DC4996-A99B-4C8A-9B19-2EED326FD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1F5F39-B45D-48F9-92B4-B94855208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7F892-B164-4935-BF99-E491B740A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890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C95F2-53F7-4A5A-99E3-1CF54B360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EDFAB0A-57C9-4FE5-9E6E-79E3AC8303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D79BD5-2B00-49BF-A5CB-3B37A3BBCB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9DBE07-D0E9-4A3C-A7F8-B5D227C1C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6A561-CD36-4427-9870-369D4C64DA3F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CC28A2-732C-42CC-ACC0-6101D6F30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F05941-919F-4377-824F-F23794190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7F892-B164-4935-BF99-E491B740A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693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07E41D-B967-4A41-AF3D-458FBD186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97C1F2-D453-4B01-863F-6D5593A98F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611767-1D5A-4D28-8B10-AD775B3229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56A561-CD36-4427-9870-369D4C64DA3F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2E1613-5E55-42B5-B519-A22C992813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78437D-2E78-48DC-B0C1-8C9BF488E0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17F892-B164-4935-BF99-E491B740A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821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13" Type="http://schemas.openxmlformats.org/officeDocument/2006/relationships/image" Target="../media/image16.jpg"/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12" Type="http://schemas.openxmlformats.org/officeDocument/2006/relationships/image" Target="../media/image15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11" Type="http://schemas.openxmlformats.org/officeDocument/2006/relationships/image" Target="../media/image14.jpg"/><Relationship Id="rId5" Type="http://schemas.openxmlformats.org/officeDocument/2006/relationships/image" Target="../media/image8.jpg"/><Relationship Id="rId10" Type="http://schemas.openxmlformats.org/officeDocument/2006/relationships/image" Target="../media/image13.jpg"/><Relationship Id="rId4" Type="http://schemas.openxmlformats.org/officeDocument/2006/relationships/image" Target="../media/image7.jpg"/><Relationship Id="rId9" Type="http://schemas.openxmlformats.org/officeDocument/2006/relationships/image" Target="../media/image12.jpg"/><Relationship Id="rId14" Type="http://schemas.openxmlformats.org/officeDocument/2006/relationships/image" Target="../media/image1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C95229C-9938-482C-909E-79F085A9D3D4}"/>
              </a:ext>
            </a:extLst>
          </p:cNvPr>
          <p:cNvSpPr txBox="1"/>
          <p:nvPr/>
        </p:nvSpPr>
        <p:spPr>
          <a:xfrm>
            <a:off x="276729" y="0"/>
            <a:ext cx="4818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FLOOD CLIMATOLOGY</a:t>
            </a:r>
          </a:p>
        </p:txBody>
      </p:sp>
      <p:pic>
        <p:nvPicPr>
          <p:cNvPr id="1026" name="Picture 2" descr="Addressing Worldwide Flood Concerns: Empowering Local Communities | Middle  East Institute">
            <a:extLst>
              <a:ext uri="{FF2B5EF4-FFF2-40B4-BE49-F238E27FC236}">
                <a16:creationId xmlns:a16="http://schemas.microsoft.com/office/drawing/2014/main" id="{9C43C7FC-BCB4-4ADC-91FF-CB206518B2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29" y="938608"/>
            <a:ext cx="5699864" cy="2994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urope&amp;#39;s deadly floods leave scientists stunned | Science | AAAS">
            <a:extLst>
              <a:ext uri="{FF2B5EF4-FFF2-40B4-BE49-F238E27FC236}">
                <a16:creationId xmlns:a16="http://schemas.microsoft.com/office/drawing/2014/main" id="{4CA76DC9-AE46-4F99-ACFA-C3B1D885A1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173" y="3360862"/>
            <a:ext cx="5921827" cy="3331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urricane Katrina | Deaths, Damage, &amp;amp; Facts | Britannica">
            <a:extLst>
              <a:ext uri="{FF2B5EF4-FFF2-40B4-BE49-F238E27FC236}">
                <a16:creationId xmlns:a16="http://schemas.microsoft.com/office/drawing/2014/main" id="{E302C130-E957-471D-9B80-A738A3F174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310" y="323165"/>
            <a:ext cx="4078696" cy="2549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solated vs. Scattered Thunderstorms: What Is the Difference? | Weather  Station Advisor">
            <a:extLst>
              <a:ext uri="{FF2B5EF4-FFF2-40B4-BE49-F238E27FC236}">
                <a16:creationId xmlns:a16="http://schemas.microsoft.com/office/drawing/2014/main" id="{B6D950BE-B326-433E-A404-8EE9095EB8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416" y="4075711"/>
            <a:ext cx="3803911" cy="2522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27279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86F4EC8-BE88-42E2-9B02-9E3E2D8A8D96}"/>
              </a:ext>
            </a:extLst>
          </p:cNvPr>
          <p:cNvGrpSpPr/>
          <p:nvPr/>
        </p:nvGrpSpPr>
        <p:grpSpPr>
          <a:xfrm>
            <a:off x="512155" y="712970"/>
            <a:ext cx="6264613" cy="4693093"/>
            <a:chOff x="654045" y="342480"/>
            <a:chExt cx="6264613" cy="4693093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F9A8C63-8710-45AD-9A54-05F47FC3AF5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54045" y="342480"/>
              <a:ext cx="6264613" cy="3287949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64C48A0-2A70-46A5-9C72-5D6B4D1FEE7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61322" y="3547241"/>
              <a:ext cx="4396902" cy="1488332"/>
            </a:xfrm>
            <a:prstGeom prst="rect">
              <a:avLst/>
            </a:prstGeom>
          </p:spPr>
        </p:pic>
      </p:grpSp>
      <p:pic>
        <p:nvPicPr>
          <p:cNvPr id="6146" name="Picture 2" descr="Hurricane Katrina | Deaths, Damage, &amp;amp; Facts | Britannica">
            <a:extLst>
              <a:ext uri="{FF2B5EF4-FFF2-40B4-BE49-F238E27FC236}">
                <a16:creationId xmlns:a16="http://schemas.microsoft.com/office/drawing/2014/main" id="{30E2312C-13AF-4AA0-8A06-2D55E91E82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482" y="1423397"/>
            <a:ext cx="5983696" cy="3739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91066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6C766EC-A05C-4D21-B9B5-0C4A28F0EA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537" y="782844"/>
            <a:ext cx="6809362" cy="5476672"/>
          </a:xfrm>
          <a:prstGeom prst="rect">
            <a:avLst/>
          </a:prstGeom>
        </p:spPr>
      </p:pic>
      <p:pic>
        <p:nvPicPr>
          <p:cNvPr id="7170" name="Picture 2" descr="Isolated vs. Scattered Thunderstorms: What Is the Difference? | Weather  Station Advisor">
            <a:extLst>
              <a:ext uri="{FF2B5EF4-FFF2-40B4-BE49-F238E27FC236}">
                <a16:creationId xmlns:a16="http://schemas.microsoft.com/office/drawing/2014/main" id="{1A124750-E17E-4783-94EE-3979DE5051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4694" y="418110"/>
            <a:ext cx="5018769" cy="3327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Arizona weather: A flash flood watch and exceptional drought: Arizona&amp;#39;s in  both at the same time - CNN">
            <a:extLst>
              <a:ext uri="{FF2B5EF4-FFF2-40B4-BE49-F238E27FC236}">
                <a16:creationId xmlns:a16="http://schemas.microsoft.com/office/drawing/2014/main" id="{CFD2CC71-8159-452E-B1C5-4E445B2E86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7899" y="4019692"/>
            <a:ext cx="4109746" cy="2307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61404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A2B23FD-181F-4A1C-8694-9DD0C15817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8801"/>
            <a:ext cx="6912833" cy="3029570"/>
          </a:xfrm>
          <a:prstGeom prst="rect">
            <a:avLst/>
          </a:prstGeom>
        </p:spPr>
      </p:pic>
      <p:pic>
        <p:nvPicPr>
          <p:cNvPr id="8196" name="Picture 4" descr="What is a Mesoscale Convective System? | Climate and Agriculture in the  Southeast">
            <a:extLst>
              <a:ext uri="{FF2B5EF4-FFF2-40B4-BE49-F238E27FC236}">
                <a16:creationId xmlns:a16="http://schemas.microsoft.com/office/drawing/2014/main" id="{F6DF26A1-453A-4B6D-B470-DD69EAE51C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486" y="2293860"/>
            <a:ext cx="5610808" cy="4208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95000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2ACAF63-2D11-4599-B789-B7F3BF3933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095" y="622068"/>
            <a:ext cx="5992238" cy="3706238"/>
          </a:xfrm>
          <a:prstGeom prst="rect">
            <a:avLst/>
          </a:prstGeom>
        </p:spPr>
      </p:pic>
      <p:pic>
        <p:nvPicPr>
          <p:cNvPr id="14338" name="Picture 2" descr="Tropical Cyclone, Hurricane, Storm Formation - Geography of UPSC, IAS, CDS,  NDA - YouTube">
            <a:extLst>
              <a:ext uri="{FF2B5EF4-FFF2-40B4-BE49-F238E27FC236}">
                <a16:creationId xmlns:a16="http://schemas.microsoft.com/office/drawing/2014/main" id="{5680E21B-2C78-4E47-8B1E-96C1969D4E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273" y="0"/>
            <a:ext cx="5816232" cy="3271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FAQs - Tropical Cyclones | World Meteorological Organization">
            <a:extLst>
              <a:ext uri="{FF2B5EF4-FFF2-40B4-BE49-F238E27FC236}">
                <a16:creationId xmlns:a16="http://schemas.microsoft.com/office/drawing/2014/main" id="{20BA9C46-8182-4030-A7D1-1413173630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333" y="3429000"/>
            <a:ext cx="5004566" cy="3125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53277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91BAA1-A9C6-436F-8A97-331FCC25D7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766" y="242213"/>
            <a:ext cx="7293347" cy="3824816"/>
          </a:xfrm>
          <a:prstGeom prst="rect">
            <a:avLst/>
          </a:prstGeom>
        </p:spPr>
      </p:pic>
      <p:pic>
        <p:nvPicPr>
          <p:cNvPr id="13314" name="Picture 2" descr="Cold Front vs Warm Front - YouTube">
            <a:extLst>
              <a:ext uri="{FF2B5EF4-FFF2-40B4-BE49-F238E27FC236}">
                <a16:creationId xmlns:a16="http://schemas.microsoft.com/office/drawing/2014/main" id="{E6D62E4B-BF8B-4E08-9DBD-D6D491336C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701" y="4150272"/>
            <a:ext cx="4429205" cy="2491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Warm And Cold Fronts - Lessons - Blendspace">
            <a:extLst>
              <a:ext uri="{FF2B5EF4-FFF2-40B4-BE49-F238E27FC236}">
                <a16:creationId xmlns:a16="http://schemas.microsoft.com/office/drawing/2014/main" id="{BB5D8D8F-C47C-4869-885B-C41169E84F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896" y="92915"/>
            <a:ext cx="5099755" cy="3824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98094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5F5BE3-9D76-4D0F-91AA-E4AE0CF888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863" y="138200"/>
            <a:ext cx="7003915" cy="4153711"/>
          </a:xfrm>
          <a:prstGeom prst="rect">
            <a:avLst/>
          </a:prstGeom>
        </p:spPr>
      </p:pic>
      <p:pic>
        <p:nvPicPr>
          <p:cNvPr id="12290" name="Picture 2" descr="6e Orographic Lift &amp;amp; Lee Shadowing">
            <a:extLst>
              <a:ext uri="{FF2B5EF4-FFF2-40B4-BE49-F238E27FC236}">
                <a16:creationId xmlns:a16="http://schemas.microsoft.com/office/drawing/2014/main" id="{7BA9046E-24F5-4609-991E-B4CBC40517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441" y="3604885"/>
            <a:ext cx="6096000" cy="294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6e Orographic Lift &amp;amp; Lee Shadowing">
            <a:extLst>
              <a:ext uri="{FF2B5EF4-FFF2-40B4-BE49-F238E27FC236}">
                <a16:creationId xmlns:a16="http://schemas.microsoft.com/office/drawing/2014/main" id="{8A6AB607-C05C-4726-87CD-D3F48490E9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66"/>
          <a:stretch/>
        </p:blipFill>
        <p:spPr bwMode="auto">
          <a:xfrm>
            <a:off x="7384272" y="454320"/>
            <a:ext cx="4095750" cy="2798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85515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7868744-D6AA-4BC3-9540-B960776A8F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41" y="128715"/>
            <a:ext cx="7042826" cy="37840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B12633A-34F0-44D7-A8B7-941F290B67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085" y="4053025"/>
            <a:ext cx="6303523" cy="2140085"/>
          </a:xfrm>
          <a:prstGeom prst="rect">
            <a:avLst/>
          </a:prstGeom>
        </p:spPr>
      </p:pic>
      <p:pic>
        <p:nvPicPr>
          <p:cNvPr id="11266" name="Picture 2" descr="Rain-on-snow flood risk rising in parts of Western Canada | Insurance  Business Canada">
            <a:extLst>
              <a:ext uri="{FF2B5EF4-FFF2-40B4-BE49-F238E27FC236}">
                <a16:creationId xmlns:a16="http://schemas.microsoft.com/office/drawing/2014/main" id="{362D707C-42A8-4B31-A9C7-386459DC95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5067" y="191570"/>
            <a:ext cx="4762500" cy="317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Winter Flooding: How to Prepare and Respond">
            <a:extLst>
              <a:ext uri="{FF2B5EF4-FFF2-40B4-BE49-F238E27FC236}">
                <a16:creationId xmlns:a16="http://schemas.microsoft.com/office/drawing/2014/main" id="{37078AEF-2711-490A-8320-869A1295A9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8759" y="3494606"/>
            <a:ext cx="5083628" cy="2859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13336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lood - Lessons - Blendspace">
            <a:extLst>
              <a:ext uri="{FF2B5EF4-FFF2-40B4-BE49-F238E27FC236}">
                <a16:creationId xmlns:a16="http://schemas.microsoft.com/office/drawing/2014/main" id="{E4AD71AE-B5DC-494B-93AA-D0417EF6F0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404" y="132763"/>
            <a:ext cx="10887596" cy="6457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96498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65298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8751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iagram&#10;&#10;Description automatically generated">
            <a:extLst>
              <a:ext uri="{FF2B5EF4-FFF2-40B4-BE49-F238E27FC236}">
                <a16:creationId xmlns:a16="http://schemas.microsoft.com/office/drawing/2014/main" id="{F03CFEC2-DB27-4F9F-8BD2-B5E0797A9A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00" y="1363257"/>
            <a:ext cx="6629400" cy="3691128"/>
          </a:xfrm>
          <a:prstGeom prst="rect">
            <a:avLst/>
          </a:prstGeom>
        </p:spPr>
      </p:pic>
      <p:pic>
        <p:nvPicPr>
          <p:cNvPr id="23" name="Picture 22" descr="Diagram&#10;&#10;Description automatically generated">
            <a:extLst>
              <a:ext uri="{FF2B5EF4-FFF2-40B4-BE49-F238E27FC236}">
                <a16:creationId xmlns:a16="http://schemas.microsoft.com/office/drawing/2014/main" id="{0B5A49E5-3488-459F-A6D0-04F7F4DBEB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952" y="77724"/>
            <a:ext cx="4575048" cy="6702552"/>
          </a:xfrm>
          <a:prstGeom prst="rect">
            <a:avLst/>
          </a:prstGeom>
        </p:spPr>
      </p:pic>
      <p:pic>
        <p:nvPicPr>
          <p:cNvPr id="79" name="Picture 78" descr="A person standing in a rocky area&#10;&#10;Description automatically generated with low confidence">
            <a:extLst>
              <a:ext uri="{FF2B5EF4-FFF2-40B4-BE49-F238E27FC236}">
                <a16:creationId xmlns:a16="http://schemas.microsoft.com/office/drawing/2014/main" id="{7C15EA21-8675-42BC-81FC-1C93069DEF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0184" y="7947900"/>
            <a:ext cx="3151632" cy="2362200"/>
          </a:xfrm>
          <a:prstGeom prst="rect">
            <a:avLst/>
          </a:prstGeom>
        </p:spPr>
      </p:pic>
      <p:pic>
        <p:nvPicPr>
          <p:cNvPr id="81" name="Picture 80" descr="A cliff with a sign on it&#10;&#10;Description automatically generated with low confidence">
            <a:extLst>
              <a:ext uri="{FF2B5EF4-FFF2-40B4-BE49-F238E27FC236}">
                <a16:creationId xmlns:a16="http://schemas.microsoft.com/office/drawing/2014/main" id="{E979E11D-BA63-4432-9274-855BD43DEF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0184" y="8035416"/>
            <a:ext cx="3151632" cy="2487168"/>
          </a:xfrm>
          <a:prstGeom prst="rect">
            <a:avLst/>
          </a:prstGeom>
        </p:spPr>
      </p:pic>
      <p:pic>
        <p:nvPicPr>
          <p:cNvPr id="83" name="Picture 82" descr="A picture containing text, outdoor, sky, sign&#10;&#10;Description automatically generated">
            <a:extLst>
              <a:ext uri="{FF2B5EF4-FFF2-40B4-BE49-F238E27FC236}">
                <a16:creationId xmlns:a16="http://schemas.microsoft.com/office/drawing/2014/main" id="{9C98C764-E093-454B-A665-7376DF98BB3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1708" y="8482596"/>
            <a:ext cx="3148584" cy="1892808"/>
          </a:xfrm>
          <a:prstGeom prst="rect">
            <a:avLst/>
          </a:prstGeom>
        </p:spPr>
      </p:pic>
      <p:pic>
        <p:nvPicPr>
          <p:cNvPr id="85" name="Picture 84" descr="A picture containing text, nature, mountain&#10;&#10;Description automatically generated">
            <a:extLst>
              <a:ext uri="{FF2B5EF4-FFF2-40B4-BE49-F238E27FC236}">
                <a16:creationId xmlns:a16="http://schemas.microsoft.com/office/drawing/2014/main" id="{F6E1BC78-C712-475E-B102-B3C18AC0FE3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0184" y="8524392"/>
            <a:ext cx="3151632" cy="2109216"/>
          </a:xfrm>
          <a:prstGeom prst="rect">
            <a:avLst/>
          </a:prstGeom>
        </p:spPr>
      </p:pic>
      <p:pic>
        <p:nvPicPr>
          <p:cNvPr id="87" name="Picture 86" descr="A picture containing text, outdoor, sign, tree&#10;&#10;Description automatically generated">
            <a:extLst>
              <a:ext uri="{FF2B5EF4-FFF2-40B4-BE49-F238E27FC236}">
                <a16:creationId xmlns:a16="http://schemas.microsoft.com/office/drawing/2014/main" id="{DE657D2D-80EA-42D7-851F-5271B7C5134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1708" y="8445792"/>
            <a:ext cx="3148584" cy="2566416"/>
          </a:xfrm>
          <a:prstGeom prst="rect">
            <a:avLst/>
          </a:prstGeom>
        </p:spPr>
      </p:pic>
      <p:pic>
        <p:nvPicPr>
          <p:cNvPr id="89" name="Picture 88" descr="A picture containing text, outdoor, sky, mountain&#10;&#10;Description automatically generated">
            <a:extLst>
              <a:ext uri="{FF2B5EF4-FFF2-40B4-BE49-F238E27FC236}">
                <a16:creationId xmlns:a16="http://schemas.microsoft.com/office/drawing/2014/main" id="{C97D7205-53EC-4FFD-881C-03593B847D7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0184" y="8825916"/>
            <a:ext cx="3151632" cy="2106168"/>
          </a:xfrm>
          <a:prstGeom prst="rect">
            <a:avLst/>
          </a:prstGeom>
        </p:spPr>
      </p:pic>
      <p:pic>
        <p:nvPicPr>
          <p:cNvPr id="91" name="Picture 90" descr="A picture containing text, sign, outdoor, mountain&#10;&#10;Description automatically generated">
            <a:extLst>
              <a:ext uri="{FF2B5EF4-FFF2-40B4-BE49-F238E27FC236}">
                <a16:creationId xmlns:a16="http://schemas.microsoft.com/office/drawing/2014/main" id="{9717096A-F637-4274-9C31-12B9976400B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708" y="8846376"/>
            <a:ext cx="3148584" cy="2365248"/>
          </a:xfrm>
          <a:prstGeom prst="rect">
            <a:avLst/>
          </a:prstGeom>
        </p:spPr>
      </p:pic>
      <p:pic>
        <p:nvPicPr>
          <p:cNvPr id="93" name="Picture 92" descr="A river running through a valley&#10;&#10;Description automatically generated with low confidence">
            <a:extLst>
              <a:ext uri="{FF2B5EF4-FFF2-40B4-BE49-F238E27FC236}">
                <a16:creationId xmlns:a16="http://schemas.microsoft.com/office/drawing/2014/main" id="{BA7FFFC4-5635-43FF-A2AC-A655B6CE39C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1708" y="8997900"/>
            <a:ext cx="3148584" cy="2362200"/>
          </a:xfrm>
          <a:prstGeom prst="rect">
            <a:avLst/>
          </a:prstGeom>
        </p:spPr>
      </p:pic>
      <p:pic>
        <p:nvPicPr>
          <p:cNvPr id="95" name="Picture 94" descr="A picture containing snow, nature, outdoor, mountain&#10;&#10;Description automatically generated">
            <a:extLst>
              <a:ext uri="{FF2B5EF4-FFF2-40B4-BE49-F238E27FC236}">
                <a16:creationId xmlns:a16="http://schemas.microsoft.com/office/drawing/2014/main" id="{6EC357AE-7479-4B2E-845E-524EAFDE27A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2880" y="8925396"/>
            <a:ext cx="4206240" cy="2807208"/>
          </a:xfrm>
          <a:prstGeom prst="rect">
            <a:avLst/>
          </a:prstGeom>
        </p:spPr>
      </p:pic>
      <p:pic>
        <p:nvPicPr>
          <p:cNvPr id="97" name="Picture 96" descr="A body of water surrounded by trees and hills&#10;&#10;Description automatically generated with medium confidence">
            <a:extLst>
              <a:ext uri="{FF2B5EF4-FFF2-40B4-BE49-F238E27FC236}">
                <a16:creationId xmlns:a16="http://schemas.microsoft.com/office/drawing/2014/main" id="{823E25A4-5671-4ED3-9FDE-0BECDDE1D10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1708" y="9410676"/>
            <a:ext cx="3148584" cy="2136648"/>
          </a:xfrm>
          <a:prstGeom prst="rect">
            <a:avLst/>
          </a:prstGeom>
        </p:spPr>
      </p:pic>
      <p:pic>
        <p:nvPicPr>
          <p:cNvPr id="99" name="Picture 98" descr="A high angle view of a dam&#10;&#10;Description automatically generated with low confidence">
            <a:extLst>
              <a:ext uri="{FF2B5EF4-FFF2-40B4-BE49-F238E27FC236}">
                <a16:creationId xmlns:a16="http://schemas.microsoft.com/office/drawing/2014/main" id="{5E28E007-ADA1-4F1A-8AE0-9D6EAE1DA91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1708" y="8788008"/>
            <a:ext cx="3148584" cy="3681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114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agram&#10;&#10;Description automatically generated">
            <a:extLst>
              <a:ext uri="{FF2B5EF4-FFF2-40B4-BE49-F238E27FC236}">
                <a16:creationId xmlns:a16="http://schemas.microsoft.com/office/drawing/2014/main" id="{D920BE8B-816E-41C1-AAA2-3E169D9D2F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603" y="341460"/>
            <a:ext cx="3719735" cy="5920935"/>
          </a:xfrm>
          <a:prstGeom prst="rect">
            <a:avLst/>
          </a:prstGeom>
        </p:spPr>
      </p:pic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2D984435-A4E2-446B-BDC8-F544B134E8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358" y="290918"/>
            <a:ext cx="5144671" cy="6022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613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iagram&#10;&#10;Description automatically generated">
            <a:extLst>
              <a:ext uri="{FF2B5EF4-FFF2-40B4-BE49-F238E27FC236}">
                <a16:creationId xmlns:a16="http://schemas.microsoft.com/office/drawing/2014/main" id="{F3127070-8754-466B-A009-5AD3CF30CE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720" y="65532"/>
            <a:ext cx="4666488" cy="6726936"/>
          </a:xfrm>
          <a:prstGeom prst="rect">
            <a:avLst/>
          </a:prstGeom>
        </p:spPr>
      </p:pic>
      <p:pic>
        <p:nvPicPr>
          <p:cNvPr id="17" name="Picture 16" descr="Diagram&#10;&#10;Description automatically generated">
            <a:extLst>
              <a:ext uri="{FF2B5EF4-FFF2-40B4-BE49-F238E27FC236}">
                <a16:creationId xmlns:a16="http://schemas.microsoft.com/office/drawing/2014/main" id="{46263B3E-4601-488D-8577-6C56187028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797" y="65532"/>
            <a:ext cx="3641558" cy="6597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4131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ajor Watersheds &amp;amp; Floodplains | Ozaukee County, WI - Official Website">
            <a:extLst>
              <a:ext uri="{FF2B5EF4-FFF2-40B4-BE49-F238E27FC236}">
                <a16:creationId xmlns:a16="http://schemas.microsoft.com/office/drawing/2014/main" id="{0081B055-F707-40D9-8246-47E50BDF9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41" y="416488"/>
            <a:ext cx="4399918" cy="3461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loodplain Terms - Pinal County">
            <a:extLst>
              <a:ext uri="{FF2B5EF4-FFF2-40B4-BE49-F238E27FC236}">
                <a16:creationId xmlns:a16="http://schemas.microsoft.com/office/drawing/2014/main" id="{59A129F2-4504-47D7-923F-F9BAE2A09D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512" y="1874240"/>
            <a:ext cx="6803301" cy="4565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636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Fluvial Innovations Shares Flooding Data in Infographic - WEF Highlights">
            <a:extLst>
              <a:ext uri="{FF2B5EF4-FFF2-40B4-BE49-F238E27FC236}">
                <a16:creationId xmlns:a16="http://schemas.microsoft.com/office/drawing/2014/main" id="{7F671977-0401-4718-8A87-5C74622560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88" y="180994"/>
            <a:ext cx="10982817" cy="6101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22774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EBE966B8-1E82-4EA4-9E80-30502D4441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044" y="246289"/>
            <a:ext cx="8865911" cy="6365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90709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1C75D5D-BD24-44E4-9B56-4CBAD569D8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9862" y="137775"/>
            <a:ext cx="8389399" cy="6216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1536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F42C17-2563-4A6D-816D-B4C09C77DA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660052" y="-618882"/>
            <a:ext cx="6871896" cy="8081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2916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2</Words>
  <Application>Microsoft Office PowerPoint</Application>
  <PresentationFormat>Widescreen</PresentationFormat>
  <Paragraphs>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 Taylor</dc:creator>
  <cp:lastModifiedBy>Steve Taylor</cp:lastModifiedBy>
  <cp:revision>12</cp:revision>
  <dcterms:created xsi:type="dcterms:W3CDTF">2022-02-04T22:57:37Z</dcterms:created>
  <dcterms:modified xsi:type="dcterms:W3CDTF">2022-02-05T00:00:57Z</dcterms:modified>
</cp:coreProperties>
</file>