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336" r:id="rId3"/>
    <p:sldId id="257" r:id="rId4"/>
    <p:sldId id="259" r:id="rId5"/>
    <p:sldId id="277" r:id="rId6"/>
    <p:sldId id="276" r:id="rId7"/>
    <p:sldId id="279" r:id="rId8"/>
    <p:sldId id="284" r:id="rId9"/>
    <p:sldId id="267" r:id="rId10"/>
    <p:sldId id="266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12" r:id="rId59"/>
    <p:sldId id="313" r:id="rId60"/>
    <p:sldId id="314" r:id="rId61"/>
    <p:sldId id="315" r:id="rId62"/>
    <p:sldId id="337" r:id="rId63"/>
    <p:sldId id="338" r:id="rId64"/>
    <p:sldId id="339" r:id="rId65"/>
    <p:sldId id="340" r:id="rId66"/>
    <p:sldId id="341" r:id="rId67"/>
    <p:sldId id="342" r:id="rId6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26FD1-16E1-46D8-82A5-B59D01D42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ED9BD-7D52-4F88-8D32-5013BE0A9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015F-7094-4578-A697-92C2B794B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C623C-0011-4180-A895-3B8E0554E3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38BAC-8CEA-4116-B5A1-C4EEEE3199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64711-9059-4B41-8FFD-645574146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5ACC7-2EEE-4DF7-B38C-227A67AC3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A062E-E83E-4D42-9C65-E7521CDC6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EF95-5A6D-4A98-AAB6-50CE76B97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441A-6035-4F8F-BD26-9B432BC06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9A5FB-FB02-4519-9968-A3E486D1F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67F14BC-EA9E-4125-87BC-49BA5DCF7B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G14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2725" y="6137275"/>
            <a:ext cx="516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Composition of the Earth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14_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688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Global temperature trends – January (deg. Celsius)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G15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65125" y="346075"/>
            <a:ext cx="682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Heat exchange and phase transformation for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15_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5125" y="117475"/>
            <a:ext cx="857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Absolute vs. relative humidity (as controlled by air temperature)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15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65125" y="117475"/>
            <a:ext cx="857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Absolute vs. relative humidity (as controlled by air temperature)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15_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41325" y="346075"/>
            <a:ext cx="730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Diurnal fluctuation of relative humidity vs. time of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15_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41325" y="193675"/>
            <a:ext cx="604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Dew point, cloud formation, and lifting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15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12725" y="6213475"/>
            <a:ext cx="509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Global atmospheric circulation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atm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144000" cy="683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15_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93725" y="574675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Forceful lifting: orographic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15_01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5125" y="422275"/>
            <a:ext cx="437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Forceful lifting: frontal wedging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 flipV="1">
            <a:off x="2209800" y="50292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79725" y="5603875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Warm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4intro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3" y="152400"/>
            <a:ext cx="53482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s://www.nasa.gov/sites/default/files/706436main_20121114-304-193blend_m6-orig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3352800" cy="3352801"/>
          </a:xfrm>
          <a:prstGeom prst="rect">
            <a:avLst/>
          </a:prstGeom>
          <a:noFill/>
        </p:spPr>
      </p:pic>
      <p:pic>
        <p:nvPicPr>
          <p:cNvPr id="4" name="Picture 2" descr="FIG14_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3657600" cy="27432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 bwMode="auto">
          <a:xfrm>
            <a:off x="2362200" y="1905000"/>
            <a:ext cx="1600200" cy="7620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133600" y="2514600"/>
            <a:ext cx="1600200" cy="7620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90800" y="1143000"/>
            <a:ext cx="1600200" cy="7620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15_0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15_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7525" y="422275"/>
            <a:ext cx="664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Cloud classification system (type, altitude, height)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15_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2725" y="727075"/>
            <a:ext cx="183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Rain droplet</a:t>
            </a:r>
          </a:p>
          <a:p>
            <a:r>
              <a:rPr lang="en-US"/>
              <a:t>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15_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2725" y="1184275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Snow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IG16_0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41325" y="498475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/>
              </a:rPr>
              <a:t>Toricelli’s Barometer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IG16_0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FIG16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17525" y="268288"/>
            <a:ext cx="370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Air pressure map of U.s.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FIG16_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08325" y="2706688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Coriolis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" y="2286000"/>
            <a:ext cx="2581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N. Hemisphere =</a:t>
            </a:r>
          </a:p>
          <a:p>
            <a:r>
              <a:rPr lang="en-US"/>
              <a:t>Hook right</a:t>
            </a:r>
          </a:p>
          <a:p>
            <a:endParaRPr lang="en-US"/>
          </a:p>
          <a:p>
            <a:r>
              <a:rPr lang="en-US"/>
              <a:t>S. Hemisphere =</a:t>
            </a:r>
            <a:br>
              <a:rPr lang="en-US"/>
            </a:br>
            <a:r>
              <a:rPr lang="en-US"/>
              <a:t>Hook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atm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0"/>
            <a:ext cx="45862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FIG16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08125" y="573088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Isobars / Air flow / Coriolis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14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5125" y="346075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Mechanisms of heat transfer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223125" y="4841875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(Solar)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(Geothermal)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2057400"/>
            <a:ext cx="301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(Oceans/Atmosphere)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FIG16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65125" y="1106488"/>
            <a:ext cx="174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Jet 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atm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35909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FIG16_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FIG16_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851525" y="1258888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Cyclone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90800" y="14478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Anti-Cyclone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FIG16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IG16_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IG16_01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IG16_01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17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22325" y="6135688"/>
            <a:ext cx="413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Sources of Air / Air Masses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17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27125" y="954088"/>
            <a:ext cx="318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Warm Front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14_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1325" y="117475"/>
            <a:ext cx="359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Earth solar energy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17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95250"/>
            <a:ext cx="8915400" cy="6686550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9925" y="649288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Cold Front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17_00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1325" y="420688"/>
            <a:ext cx="405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Impending Occluded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17_00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27125" y="496888"/>
            <a:ext cx="243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Occluded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17_00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17_0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56125" y="5830888"/>
            <a:ext cx="4178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Stage 1: cyclonic occlusion</a:t>
            </a:r>
          </a:p>
          <a:p>
            <a:r>
              <a:rPr lang="en-US"/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17_00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56125" y="5830888"/>
            <a:ext cx="4178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Stage 2: cyclonic occlusion</a:t>
            </a:r>
          </a:p>
          <a:p>
            <a:r>
              <a:rPr lang="en-US"/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17_00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5029200"/>
            <a:ext cx="4178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Stage 3: cyclonic occlusion</a:t>
            </a:r>
          </a:p>
          <a:p>
            <a:r>
              <a:rPr lang="en-US"/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17_009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4953000"/>
            <a:ext cx="4178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Stage 4: cyclonic occlusion</a:t>
            </a:r>
          </a:p>
          <a:p>
            <a:r>
              <a:rPr lang="en-US"/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17_009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17_009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14_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0650" y="498475"/>
            <a:ext cx="254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Structure of the</a:t>
            </a:r>
          </a:p>
          <a:p>
            <a:r>
              <a:rPr lang="en-US"/>
              <a:t>Earth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atm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86800" cy="6810375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955925" y="3240088"/>
            <a:ext cx="529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Effect of Jetstream on U.S.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17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17_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17_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5125" y="6211888"/>
            <a:ext cx="592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Convective Thunderstorm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IG08_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270125" y="6059488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Hurricane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FIG08_0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FIG08_0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atm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323013" cy="6858000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60525" y="6211888"/>
            <a:ext cx="243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Hurricane in 3D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IG16_01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93725" y="573088"/>
            <a:ext cx="759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Normal Trade Wind/Sea Temp Conditions in Pacific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IG16_01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17525" y="725488"/>
            <a:ext cx="285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El Nino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14_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48200" y="304800"/>
            <a:ext cx="4170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Pressure-altitude relationships</a:t>
            </a:r>
          </a:p>
          <a:p>
            <a:r>
              <a:rPr lang="en-US"/>
              <a:t>in troposphere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FIG16_0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08125" y="3163888"/>
            <a:ext cx="724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Satellite Image of El Nino Sea Surface Conditons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IG16_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5808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411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6807" y="-841007"/>
            <a:ext cx="6019800" cy="83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85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09345" y="-1075945"/>
            <a:ext cx="5715000" cy="86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95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4114800" cy="6568514"/>
          </a:xfrm>
          <a:prstGeom prst="rect">
            <a:avLst/>
          </a:prstGeom>
        </p:spPr>
      </p:pic>
      <p:pic>
        <p:nvPicPr>
          <p:cNvPr id="1026" name="Picture 2" descr="Image result for rain gaug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636491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9" y="2949013"/>
            <a:ext cx="45815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434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199"/>
            <a:ext cx="5867400" cy="66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897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878783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981"/>
          <a:stretch/>
        </p:blipFill>
        <p:spPr>
          <a:xfrm>
            <a:off x="5044246" y="762000"/>
            <a:ext cx="4023554" cy="45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14_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8925" y="1260475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Low Latitude-----------------------------------------High Latitude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2725" y="5832475"/>
            <a:ext cx="7681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Latitudinal heating effects as related to solar ray angle of </a:t>
            </a:r>
          </a:p>
          <a:p>
            <a:r>
              <a:rPr lang="en-US"/>
              <a:t>incidence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14_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41325" y="193675"/>
            <a:ext cx="670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Seasonal heating and cooling of Earth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IG14_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35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Global temperature trends – July (deg. Celsius)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469</TotalTime>
  <Words>256</Words>
  <Application>Microsoft Office PowerPoint</Application>
  <PresentationFormat>On-screen Show (4:3)</PresentationFormat>
  <Paragraphs>60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Insanity Prevails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The Taylors</dc:creator>
  <cp:lastModifiedBy>Steve Taylor</cp:lastModifiedBy>
  <cp:revision>42</cp:revision>
  <cp:lastPrinted>2018-02-01T21:40:08Z</cp:lastPrinted>
  <dcterms:created xsi:type="dcterms:W3CDTF">2002-04-03T03:37:20Z</dcterms:created>
  <dcterms:modified xsi:type="dcterms:W3CDTF">2018-02-02T00:04:42Z</dcterms:modified>
</cp:coreProperties>
</file>