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2" r:id="rId2"/>
    <p:sldMasterId id="2147483653" r:id="rId3"/>
  </p:sldMasterIdLst>
  <p:notesMasterIdLst>
    <p:notesMasterId r:id="rId18"/>
  </p:notesMasterIdLst>
  <p:handoutMasterIdLst>
    <p:handoutMasterId r:id="rId19"/>
  </p:handoutMasterIdLst>
  <p:sldIdLst>
    <p:sldId id="285" r:id="rId4"/>
    <p:sldId id="300" r:id="rId5"/>
    <p:sldId id="286" r:id="rId6"/>
    <p:sldId id="359" r:id="rId7"/>
    <p:sldId id="306" r:id="rId8"/>
    <p:sldId id="354" r:id="rId9"/>
    <p:sldId id="355" r:id="rId10"/>
    <p:sldId id="362" r:id="rId11"/>
    <p:sldId id="363" r:id="rId12"/>
    <p:sldId id="358" r:id="rId13"/>
    <p:sldId id="352" r:id="rId14"/>
    <p:sldId id="357" r:id="rId15"/>
    <p:sldId id="356" r:id="rId16"/>
    <p:sldId id="345" r:id="rId17"/>
  </p:sldIdLst>
  <p:sldSz cx="10058400" cy="6702425"/>
  <p:notesSz cx="9180513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5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000000"/>
    <a:srgbClr val="00CC00"/>
    <a:srgbClr val="0000FF"/>
    <a:srgbClr val="0066FF"/>
    <a:srgbClr val="FF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117" d="100"/>
          <a:sy n="117" d="100"/>
        </p:scale>
        <p:origin x="1098" y="102"/>
      </p:cViewPr>
      <p:guideLst>
        <p:guide orient="horz" pos="2135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155A33C6-1450-4223-89D8-F5FC3E948A3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75" y="-58738"/>
            <a:ext cx="3968750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3338" tIns="0" rIns="33338" bIns="0" numCol="1" anchor="t" anchorCtr="0" compatLnSpc="1">
            <a:prstTxWarp prst="textNoShape">
              <a:avLst/>
            </a:prstTxWarp>
          </a:bodyPr>
          <a:lstStyle>
            <a:lvl1pPr algn="l" defTabSz="1395413">
              <a:defRPr sz="21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A993EE29-2B88-4825-A8B3-22F1319BFCA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26050" y="-58738"/>
            <a:ext cx="3968750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3338" tIns="0" rIns="33338" bIns="0" numCol="1" anchor="t" anchorCtr="0" compatLnSpc="1">
            <a:prstTxWarp prst="textNoShape">
              <a:avLst/>
            </a:prstTxWarp>
          </a:bodyPr>
          <a:lstStyle>
            <a:lvl1pPr algn="r" defTabSz="1395413">
              <a:defRPr sz="21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6E74523B-E31C-42FD-A072-ED95D4A6188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15875" y="6515100"/>
            <a:ext cx="396875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3338" tIns="0" rIns="33338" bIns="0" numCol="1" anchor="b" anchorCtr="0" compatLnSpc="1">
            <a:prstTxWarp prst="textNoShape">
              <a:avLst/>
            </a:prstTxWarp>
          </a:bodyPr>
          <a:lstStyle>
            <a:lvl1pPr algn="l" defTabSz="1395413">
              <a:defRPr sz="21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DE025D58-AB9A-45B5-B9FF-5C71D736B31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26050" y="6515100"/>
            <a:ext cx="396875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3338" tIns="0" rIns="33338" bIns="0" numCol="1" anchor="b" anchorCtr="0" compatLnSpc="1">
            <a:prstTxWarp prst="textNoShape">
              <a:avLst/>
            </a:prstTxWarp>
          </a:bodyPr>
          <a:lstStyle>
            <a:lvl1pPr algn="r" defTabSz="1395413">
              <a:defRPr sz="21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3778040-7152-4529-B84A-FAA1FD8745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4A540BF7-1883-4914-8886-C1069287244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75" y="-58738"/>
            <a:ext cx="3968750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3338" tIns="0" rIns="33338" bIns="0" numCol="1" anchor="t" anchorCtr="0" compatLnSpc="1">
            <a:prstTxWarp prst="textNoShape">
              <a:avLst/>
            </a:prstTxWarp>
          </a:bodyPr>
          <a:lstStyle>
            <a:lvl1pPr algn="l" defTabSz="1395413">
              <a:defRPr sz="21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4D568DE8-E581-4094-BA1B-C5F419872AA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226050" y="-58738"/>
            <a:ext cx="3968750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3338" tIns="0" rIns="33338" bIns="0" numCol="1" anchor="t" anchorCtr="0" compatLnSpc="1">
            <a:prstTxWarp prst="textNoShape">
              <a:avLst/>
            </a:prstTxWarp>
          </a:bodyPr>
          <a:lstStyle>
            <a:lvl1pPr algn="r" defTabSz="1395413">
              <a:defRPr sz="21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6ED6C5BE-9127-4A2E-8D56-4360E1191C1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5875" y="6537325"/>
            <a:ext cx="3968750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3338" tIns="0" rIns="33338" bIns="0" numCol="1" anchor="b" anchorCtr="0" compatLnSpc="1">
            <a:prstTxWarp prst="textNoShape">
              <a:avLst/>
            </a:prstTxWarp>
          </a:bodyPr>
          <a:lstStyle>
            <a:lvl1pPr algn="l" defTabSz="1395413">
              <a:defRPr sz="21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98D7B8F9-2ED8-4749-86DD-645D626717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26050" y="6537325"/>
            <a:ext cx="3968750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3338" tIns="0" rIns="33338" bIns="0" numCol="1" anchor="b" anchorCtr="0" compatLnSpc="1">
            <a:prstTxWarp prst="textNoShape">
              <a:avLst/>
            </a:prstTxWarp>
          </a:bodyPr>
          <a:lstStyle>
            <a:lvl1pPr algn="r" defTabSz="1395413">
              <a:defRPr sz="2100" b="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88B23AD-765C-459C-BFC7-7B5E5A799A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984C4F6C-3E60-47EB-A40A-A403C23FA88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76525" y="539750"/>
            <a:ext cx="3825875" cy="25495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9ED498D5-765D-49BC-8370-ECD502EAC1C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22375" y="3263900"/>
            <a:ext cx="6734175" cy="30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012" tIns="66675" rIns="100012" bIns="666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395413" rtl="0" eaLnBrk="0" fontAlgn="base" hangingPunct="0">
      <a:spcBef>
        <a:spcPct val="3000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1pPr>
    <a:lvl2pPr marL="531813" algn="l" defTabSz="1395413" rtl="0" eaLnBrk="0" fontAlgn="base" hangingPunct="0">
      <a:spcBef>
        <a:spcPct val="3000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2pPr>
    <a:lvl3pPr marL="1063625" algn="l" defTabSz="1395413" rtl="0" eaLnBrk="0" fontAlgn="base" hangingPunct="0">
      <a:spcBef>
        <a:spcPct val="3000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3pPr>
    <a:lvl4pPr marL="1627188" algn="l" defTabSz="1395413" rtl="0" eaLnBrk="0" fontAlgn="base" hangingPunct="0">
      <a:spcBef>
        <a:spcPct val="3000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4pPr>
    <a:lvl5pPr marL="2159000" algn="l" defTabSz="1395413" rtl="0" eaLnBrk="0" fontAlgn="base" hangingPunct="0">
      <a:spcBef>
        <a:spcPct val="3000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>
            <a:extLst>
              <a:ext uri="{FF2B5EF4-FFF2-40B4-BE49-F238E27FC236}">
                <a16:creationId xmlns:a16="http://schemas.microsoft.com/office/drawing/2014/main" id="{F6E280EB-3E46-4EBD-9ACF-718B8E61B3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395413">
              <a:spcBef>
                <a:spcPct val="30000"/>
              </a:spcBef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95413">
              <a:spcBef>
                <a:spcPct val="30000"/>
              </a:spcBef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95413">
              <a:spcBef>
                <a:spcPct val="30000"/>
              </a:spcBef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95413">
              <a:spcBef>
                <a:spcPct val="30000"/>
              </a:spcBef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95413">
              <a:spcBef>
                <a:spcPct val="30000"/>
              </a:spcBef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95413" eaLnBrk="0" fontAlgn="base" hangingPunct="0">
              <a:spcBef>
                <a:spcPct val="3000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95413" eaLnBrk="0" fontAlgn="base" hangingPunct="0">
              <a:spcBef>
                <a:spcPct val="3000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95413" eaLnBrk="0" fontAlgn="base" hangingPunct="0">
              <a:spcBef>
                <a:spcPct val="3000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95413" eaLnBrk="0" fontAlgn="base" hangingPunct="0">
              <a:spcBef>
                <a:spcPct val="3000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6371C69-23AD-4142-B0E4-FCE66C8406F3}" type="slidenum">
              <a:rPr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1D6FA00B-C16C-4318-9D5D-70BEDD7C72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FBE4E4D2-42AA-4DB5-BDFE-F6AE2A00AD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300">
                <a:solidFill>
                  <a:srgbClr val="FFFF00"/>
                </a:solidFill>
                <a:latin typeface="Arial" panose="020B0604020202020204" pitchFamily="34" charset="0"/>
              </a:rPr>
              <a:t>Invasive plants are a pervasive problem and have been for a long time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300">
                <a:solidFill>
                  <a:srgbClr val="FFFF00"/>
                </a:solidFill>
                <a:latin typeface="Arial" panose="020B0604020202020204" pitchFamily="34" charset="0"/>
              </a:rPr>
              <a:t>In western Oregon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300">
                <a:solidFill>
                  <a:srgbClr val="FFFF00"/>
                </a:solidFill>
                <a:latin typeface="Arial" panose="020B0604020202020204" pitchFamily="34" charset="0"/>
              </a:rPr>
              <a:t>disruption of native habitats and annual economic losses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300">
                <a:solidFill>
                  <a:srgbClr val="FFFF00"/>
                </a:solidFill>
                <a:latin typeface="Arial" panose="020B0604020202020204" pitchFamily="34" charset="0"/>
              </a:rPr>
              <a:t>In the United States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300">
                <a:solidFill>
                  <a:srgbClr val="FFFF00"/>
                </a:solidFill>
                <a:latin typeface="Arial" panose="020B0604020202020204" pitchFamily="34" charset="0"/>
              </a:rPr>
              <a:t>annual losses of over $130 billion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300">
                <a:solidFill>
                  <a:srgbClr val="FFFF00"/>
                </a:solidFill>
                <a:latin typeface="Arial" panose="020B0604020202020204" pitchFamily="34" charset="0"/>
              </a:rPr>
              <a:t>Vegetative disturbance of natural ecosystems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300">
                <a:solidFill>
                  <a:srgbClr val="FFFF00"/>
                </a:solidFill>
                <a:latin typeface="Arial" panose="020B0604020202020204" pitchFamily="34" charset="0"/>
              </a:rPr>
              <a:t>soil substrate conditions, nutrient availability, canopy shading (solar influx), and riparian hydrology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300">
                <a:solidFill>
                  <a:srgbClr val="FFFF00"/>
                </a:solidFill>
                <a:latin typeface="Arial" panose="020B0604020202020204" pitchFamily="34" charset="0"/>
              </a:rPr>
              <a:t>Most abundant concentrations of invasive species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300">
                <a:solidFill>
                  <a:srgbClr val="FFFF00"/>
                </a:solidFill>
                <a:latin typeface="Arial" panose="020B0604020202020204" pitchFamily="34" charset="0"/>
              </a:rPr>
              <a:t>typically associated with human-related disturbance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300">
                <a:solidFill>
                  <a:srgbClr val="FFFF00"/>
                </a:solidFill>
                <a:latin typeface="Arial" panose="020B0604020202020204" pitchFamily="34" charset="0"/>
              </a:rPr>
              <a:t>disturbed zones on the landscape act as primary conduits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300">
                <a:solidFill>
                  <a:srgbClr val="FFFF00"/>
                </a:solidFill>
                <a:latin typeface="Arial" panose="020B0604020202020204" pitchFamily="34" charset="0"/>
              </a:rPr>
              <a:t>understanding the controls on spatial distribution of invasive plants in the context of disturbance regime is critical for designing effective watershed conservation and restoration plans</a:t>
            </a:r>
            <a:endParaRPr lang="en-US" altLang="en-US" sz="1300" b="1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13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>
            <a:extLst>
              <a:ext uri="{FF2B5EF4-FFF2-40B4-BE49-F238E27FC236}">
                <a16:creationId xmlns:a16="http://schemas.microsoft.com/office/drawing/2014/main" id="{BEDA2E56-8A2B-4D0A-9094-4C324DA6FD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395413">
              <a:spcBef>
                <a:spcPct val="30000"/>
              </a:spcBef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95413">
              <a:spcBef>
                <a:spcPct val="30000"/>
              </a:spcBef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95413">
              <a:spcBef>
                <a:spcPct val="30000"/>
              </a:spcBef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95413">
              <a:spcBef>
                <a:spcPct val="30000"/>
              </a:spcBef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95413">
              <a:spcBef>
                <a:spcPct val="30000"/>
              </a:spcBef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95413" eaLnBrk="0" fontAlgn="base" hangingPunct="0">
              <a:spcBef>
                <a:spcPct val="3000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95413" eaLnBrk="0" fontAlgn="base" hangingPunct="0">
              <a:spcBef>
                <a:spcPct val="3000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95413" eaLnBrk="0" fontAlgn="base" hangingPunct="0">
              <a:spcBef>
                <a:spcPct val="3000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95413" eaLnBrk="0" fontAlgn="base" hangingPunct="0">
              <a:spcBef>
                <a:spcPct val="3000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514A5E-60F7-47DF-AFEE-B9931F53A330}" type="slidenum">
              <a:rPr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A920086A-DEC4-4C46-BE2D-318F0CEBDE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0003EB72-8ADE-4664-8F0A-08190ED16B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17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>
            <a:extLst>
              <a:ext uri="{FF2B5EF4-FFF2-40B4-BE49-F238E27FC236}">
                <a16:creationId xmlns:a16="http://schemas.microsoft.com/office/drawing/2014/main" id="{4AF26963-7A6F-429A-B516-78724C2EF9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395413">
              <a:spcBef>
                <a:spcPct val="30000"/>
              </a:spcBef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95413">
              <a:spcBef>
                <a:spcPct val="30000"/>
              </a:spcBef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95413">
              <a:spcBef>
                <a:spcPct val="30000"/>
              </a:spcBef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95413">
              <a:spcBef>
                <a:spcPct val="30000"/>
              </a:spcBef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95413">
              <a:spcBef>
                <a:spcPct val="30000"/>
              </a:spcBef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95413" eaLnBrk="0" fontAlgn="base" hangingPunct="0">
              <a:spcBef>
                <a:spcPct val="3000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95413" eaLnBrk="0" fontAlgn="base" hangingPunct="0">
              <a:spcBef>
                <a:spcPct val="3000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95413" eaLnBrk="0" fontAlgn="base" hangingPunct="0">
              <a:spcBef>
                <a:spcPct val="3000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95413" eaLnBrk="0" fontAlgn="base" hangingPunct="0">
              <a:spcBef>
                <a:spcPct val="3000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5431B03-400B-49E6-8F91-2E1C8ED456CF}" type="slidenum">
              <a:rPr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5FAF5CB7-141B-4BCC-8DBB-420B4DFC24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A0587FE0-F8CD-496C-ACD7-90FFA16F95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300">
                <a:solidFill>
                  <a:srgbClr val="FFFF00"/>
                </a:solidFill>
                <a:latin typeface="Arial" panose="020B0604020202020204" pitchFamily="34" charset="0"/>
              </a:rPr>
              <a:t>Invasive plants are a pervasive problem and have been for a long time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300">
                <a:solidFill>
                  <a:srgbClr val="FFFF00"/>
                </a:solidFill>
                <a:latin typeface="Arial" panose="020B0604020202020204" pitchFamily="34" charset="0"/>
              </a:rPr>
              <a:t>In western Oregon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300">
                <a:solidFill>
                  <a:srgbClr val="FFFF00"/>
                </a:solidFill>
                <a:latin typeface="Arial" panose="020B0604020202020204" pitchFamily="34" charset="0"/>
              </a:rPr>
              <a:t>disruption of native habitats and annual economic losses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300">
                <a:solidFill>
                  <a:srgbClr val="FFFF00"/>
                </a:solidFill>
                <a:latin typeface="Arial" panose="020B0604020202020204" pitchFamily="34" charset="0"/>
              </a:rPr>
              <a:t>In the United States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300">
                <a:solidFill>
                  <a:srgbClr val="FFFF00"/>
                </a:solidFill>
                <a:latin typeface="Arial" panose="020B0604020202020204" pitchFamily="34" charset="0"/>
              </a:rPr>
              <a:t>annual losses of over $130 billion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300">
                <a:solidFill>
                  <a:srgbClr val="FFFF00"/>
                </a:solidFill>
                <a:latin typeface="Arial" panose="020B0604020202020204" pitchFamily="34" charset="0"/>
              </a:rPr>
              <a:t>Vegetative disturbance of natural ecosystems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300">
                <a:solidFill>
                  <a:srgbClr val="FFFF00"/>
                </a:solidFill>
                <a:latin typeface="Arial" panose="020B0604020202020204" pitchFamily="34" charset="0"/>
              </a:rPr>
              <a:t>soil substrate conditions, nutrient availability, canopy shading (solar influx), and riparian hydrology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300">
                <a:solidFill>
                  <a:srgbClr val="FFFF00"/>
                </a:solidFill>
                <a:latin typeface="Arial" panose="020B0604020202020204" pitchFamily="34" charset="0"/>
              </a:rPr>
              <a:t>Most abundant concentrations of invasive species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300">
                <a:solidFill>
                  <a:srgbClr val="FFFF00"/>
                </a:solidFill>
                <a:latin typeface="Arial" panose="020B0604020202020204" pitchFamily="34" charset="0"/>
              </a:rPr>
              <a:t>typically associated with human-related disturbance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300">
                <a:solidFill>
                  <a:srgbClr val="FFFF00"/>
                </a:solidFill>
                <a:latin typeface="Arial" panose="020B0604020202020204" pitchFamily="34" charset="0"/>
              </a:rPr>
              <a:t>disturbed zones on the landscape act as primary conduits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300">
                <a:solidFill>
                  <a:srgbClr val="FFFF00"/>
                </a:solidFill>
                <a:latin typeface="Arial" panose="020B0604020202020204" pitchFamily="34" charset="0"/>
              </a:rPr>
              <a:t>understanding the controls on spatial distribution of invasive plants in the context of disturbance regime is critical for designing effective watershed conservation and restoration plans</a:t>
            </a:r>
            <a:endParaRPr lang="en-US" altLang="en-US" sz="1300" b="1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13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>
            <a:extLst>
              <a:ext uri="{FF2B5EF4-FFF2-40B4-BE49-F238E27FC236}">
                <a16:creationId xmlns:a16="http://schemas.microsoft.com/office/drawing/2014/main" id="{49DB804A-DCE8-4905-A8FA-0966F60D5C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395413">
              <a:spcBef>
                <a:spcPct val="30000"/>
              </a:spcBef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95413">
              <a:spcBef>
                <a:spcPct val="30000"/>
              </a:spcBef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95413">
              <a:spcBef>
                <a:spcPct val="30000"/>
              </a:spcBef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95413">
              <a:spcBef>
                <a:spcPct val="30000"/>
              </a:spcBef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95413">
              <a:spcBef>
                <a:spcPct val="30000"/>
              </a:spcBef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95413" eaLnBrk="0" fontAlgn="base" hangingPunct="0">
              <a:spcBef>
                <a:spcPct val="3000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95413" eaLnBrk="0" fontAlgn="base" hangingPunct="0">
              <a:spcBef>
                <a:spcPct val="3000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95413" eaLnBrk="0" fontAlgn="base" hangingPunct="0">
              <a:spcBef>
                <a:spcPct val="3000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95413" eaLnBrk="0" fontAlgn="base" hangingPunct="0">
              <a:spcBef>
                <a:spcPct val="3000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D855050-8F90-4623-B3CC-EA2EAFFF66F1}" type="slidenum">
              <a:rPr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27AFFA2F-C11D-4E49-83D3-0685028BD2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4941BBE8-F179-4719-9494-EA4A53EB6D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300">
                <a:solidFill>
                  <a:srgbClr val="FFFF00"/>
                </a:solidFill>
                <a:latin typeface="Arial" panose="020B0604020202020204" pitchFamily="34" charset="0"/>
              </a:rPr>
              <a:t>Invasive plants are a pervasive problem and have been for a long time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300">
                <a:solidFill>
                  <a:srgbClr val="FFFF00"/>
                </a:solidFill>
                <a:latin typeface="Arial" panose="020B0604020202020204" pitchFamily="34" charset="0"/>
              </a:rPr>
              <a:t>In western Oregon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300">
                <a:solidFill>
                  <a:srgbClr val="FFFF00"/>
                </a:solidFill>
                <a:latin typeface="Arial" panose="020B0604020202020204" pitchFamily="34" charset="0"/>
              </a:rPr>
              <a:t>disruption of native habitats and annual economic losses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300">
                <a:solidFill>
                  <a:srgbClr val="FFFF00"/>
                </a:solidFill>
                <a:latin typeface="Arial" panose="020B0604020202020204" pitchFamily="34" charset="0"/>
              </a:rPr>
              <a:t>In the United States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300">
                <a:solidFill>
                  <a:srgbClr val="FFFF00"/>
                </a:solidFill>
                <a:latin typeface="Arial" panose="020B0604020202020204" pitchFamily="34" charset="0"/>
              </a:rPr>
              <a:t>annual losses of over $130 billion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300">
                <a:solidFill>
                  <a:srgbClr val="FFFF00"/>
                </a:solidFill>
                <a:latin typeface="Arial" panose="020B0604020202020204" pitchFamily="34" charset="0"/>
              </a:rPr>
              <a:t>Vegetative disturbance of natural ecosystems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300">
                <a:solidFill>
                  <a:srgbClr val="FFFF00"/>
                </a:solidFill>
                <a:latin typeface="Arial" panose="020B0604020202020204" pitchFamily="34" charset="0"/>
              </a:rPr>
              <a:t>soil substrate conditions, nutrient availability, canopy shading (solar influx), and riparian hydrology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300">
                <a:solidFill>
                  <a:srgbClr val="FFFF00"/>
                </a:solidFill>
                <a:latin typeface="Arial" panose="020B0604020202020204" pitchFamily="34" charset="0"/>
              </a:rPr>
              <a:t>Most abundant concentrations of invasive species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300">
                <a:solidFill>
                  <a:srgbClr val="FFFF00"/>
                </a:solidFill>
                <a:latin typeface="Arial" panose="020B0604020202020204" pitchFamily="34" charset="0"/>
              </a:rPr>
              <a:t>typically associated with human-related disturbance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300">
                <a:solidFill>
                  <a:srgbClr val="FFFF00"/>
                </a:solidFill>
                <a:latin typeface="Arial" panose="020B0604020202020204" pitchFamily="34" charset="0"/>
              </a:rPr>
              <a:t>disturbed zones on the landscape act as primary conduits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300">
                <a:solidFill>
                  <a:srgbClr val="FFFF00"/>
                </a:solidFill>
                <a:latin typeface="Arial" panose="020B0604020202020204" pitchFamily="34" charset="0"/>
              </a:rPr>
              <a:t>understanding the controls on spatial distribution of invasive plants in the context of disturbance regime is critical for designing effective watershed conservation and restoration plans</a:t>
            </a:r>
            <a:endParaRPr lang="en-US" altLang="en-US" sz="1300" b="1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13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063" y="2082800"/>
            <a:ext cx="8550275" cy="14366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125" y="3797300"/>
            <a:ext cx="7042150" cy="17129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88F418A-5B10-43AB-A037-B963264243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07B4033-91C9-454D-87E8-6528AE3BE2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2204B3F9-788F-4ACD-884E-4FB905FE9C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A7FFF-BC69-4DEC-AA32-3E96F8DB2B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4573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268288"/>
            <a:ext cx="9051925" cy="1117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1563688"/>
            <a:ext cx="9051925" cy="44227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20A508B-E35A-4027-9085-F67BD07391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B321AB1-043E-4C00-A101-5B27307484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25F49390-2C7A-4BC6-BDC4-4B589F6AA3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B52B3-5018-4887-A92F-0F1DC9E8FD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1558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975" y="268288"/>
            <a:ext cx="2262188" cy="571817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268288"/>
            <a:ext cx="6637337" cy="57181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B20E970-E0F0-44D9-97B5-AEBE53BEC4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014ACBA-22A4-4AD3-A140-0EA8882A11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2B9FEC5-1377-4344-A9DD-EB46A82F46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FCE87-7E5C-4975-AA37-DCDA7E86E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3187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063" y="2082800"/>
            <a:ext cx="8550275" cy="14366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125" y="3797300"/>
            <a:ext cx="7042150" cy="171291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6D35C78-2925-4609-9E11-353A2A4505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9130729-1B66-455C-8DF1-4A8F20713F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F915394-0C64-4E0C-8DDA-169E658DEC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592CC-9041-4090-9AEE-2A674284B1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47968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DAB3918-383B-4A3E-9D06-9B53A7F04B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8E0410B-DB76-466B-AAAF-CB685F99B5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C4864FA-A879-4E47-8845-F72DD03525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D9175-E7D5-4E03-BBE7-81A56D05F1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85315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306888"/>
            <a:ext cx="8548687" cy="133191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2840038"/>
            <a:ext cx="8548687" cy="14668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5C2E130-6789-4817-9B25-968129323C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8828205-432F-4554-A081-C150D0CA1A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5EE1088-F606-4847-9E93-DC7C7D56E6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C03F8-FFA4-48C0-8E22-B024D5B23A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48885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063" y="1936750"/>
            <a:ext cx="4198937" cy="4021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36750"/>
            <a:ext cx="4198938" cy="4021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81D0CD4-3A73-4F87-8E49-2472B344AF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A655296-5521-42C8-BBA8-FE70644BB4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A199100-930B-4B82-B6A8-59A4180126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89D04-5D59-4B4E-820E-3EA88D24C1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17482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268288"/>
            <a:ext cx="9051925" cy="1117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500188"/>
            <a:ext cx="4443412" cy="6254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125663"/>
            <a:ext cx="4443412" cy="3860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3" y="1500188"/>
            <a:ext cx="4445000" cy="6254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3" y="2125663"/>
            <a:ext cx="4445000" cy="3860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5CBDD6F-151A-431D-9E3D-4711F0D166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0926AD9A-247D-4AA0-BBD5-0E0FD8B3AE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D02AD0BB-E753-45DB-BD45-DA26E0C51A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71F1D-7D87-40F3-AD2E-0A91645E3E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2563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A061D4-D323-4305-A4D3-8B89055DD2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1EC91E-4370-45B3-B451-F470ABFE5B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989D9E-18AC-496B-B59E-D896E3E45A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7998D-7920-48D6-8125-62A2F0BDB9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4071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9D4DD3F-82DE-4EA5-8256-0B450A9B1F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011A9BCD-407A-418F-AA7D-B2CCDC41EB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4343BE5-13DF-488A-85C2-93CD28DEAD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D2D9C-568E-49C0-81B8-8F4D0F36AF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71214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266700"/>
            <a:ext cx="3308350" cy="113506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266700"/>
            <a:ext cx="5622925" cy="5719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401763"/>
            <a:ext cx="3308350" cy="45847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F6AD48C-6CF3-4202-AE6C-91208634B9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60806A8-7E72-4AF9-9C1E-E9C0987171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ED349BB-38B8-442F-8F3C-26A8B5FAC8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D77A1-F4F6-422E-A301-9B623A69B4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7263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268288"/>
            <a:ext cx="9051925" cy="1117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563688"/>
            <a:ext cx="9051925" cy="44227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0685E16-B3CA-4D4C-86F9-AAA953BDB2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EABFCCF-06FC-4991-94C4-56A5945EB6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0881932-D1CC-499E-917F-EC88FC1489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4A7A1-66BE-42E2-A3BD-2EA724E035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29392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5" y="4691063"/>
            <a:ext cx="6035675" cy="5540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75" y="598488"/>
            <a:ext cx="6035675" cy="40211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75" y="5245100"/>
            <a:ext cx="6035675" cy="787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9D68172-6F5F-405C-B4F3-649516435C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B922A87-AD38-40B0-8B56-8730922B6F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F04E659-72E8-47D7-98A2-FD5E6A9D41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45022-07B7-4AB3-B409-2CC460129D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88898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6FF190F-096E-47F6-9C74-48CD7CD89C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A7E1A5C-512F-45BB-BCB0-70FECE3488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E2F4260-0184-486A-B4E6-397DBAB44A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1D7C9-B31E-4332-9D3C-E2355DE14D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25843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7563" y="595313"/>
            <a:ext cx="2136775" cy="5362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063" y="595313"/>
            <a:ext cx="6261100" cy="53625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190E90B-2063-455A-A540-8FC78323BA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370E059-5789-4CDA-B938-7025C01CB0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C9ADE0B-A4DE-4B5B-B2E7-41F568E60D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BF8CA-82AB-49AC-A92D-E8CA06E976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16495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063" y="2082800"/>
            <a:ext cx="8550275" cy="14366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125" y="3797300"/>
            <a:ext cx="7042150" cy="171291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4B874C7-1C37-4246-954D-895510592A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DF31B57-291A-401C-91A2-98296B1E65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44CAB00-DB23-48A4-ABF0-F197C71630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5DD54-3C12-45F2-8770-C39F1D45DB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85753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5EEA8B0-AAD0-4DBB-8ECA-9612B2F640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67905B0-24FB-4759-919D-82AAE71C45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FA891E7-12C5-4CAF-8BE1-9238D092E7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E0C57-6079-48A1-9043-B67E5FF2DA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43639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306888"/>
            <a:ext cx="8548687" cy="133191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2840038"/>
            <a:ext cx="8548687" cy="14668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93EFAB2-FAF6-4DC5-838A-8CBBD1FC46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4C9977A-87A8-4356-9595-90D6E4A181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1007ADB-9021-438F-B8D4-C45847435B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21AB8-F3CF-45A9-8D4F-3433FA6535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56842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063" y="1936750"/>
            <a:ext cx="4198937" cy="4021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36750"/>
            <a:ext cx="4198938" cy="4021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885B570-4DB4-4B24-92B8-E5553B72AB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2E762AC-D687-455E-9C02-4178835D16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DB8C528-19CF-44CF-903C-169F8797D2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44AF8-5642-417E-AF6A-ED58FB75F8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41691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268288"/>
            <a:ext cx="9051925" cy="1117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500188"/>
            <a:ext cx="4443412" cy="6254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125663"/>
            <a:ext cx="4443412" cy="3860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3" y="1500188"/>
            <a:ext cx="4445000" cy="6254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3" y="2125663"/>
            <a:ext cx="4445000" cy="3860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9CC97C2-304C-4D07-A9A4-D8E24FAB8F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0B2CE43C-3887-4240-8F04-1F3298A8A1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3B6CFA14-7B52-4CD9-9594-FB2582A6E6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A9821-0653-46F0-A981-6B944BFC3F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08095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0B52959-139B-49D6-8092-60EB04EAFD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1C9E64-5147-4719-884A-DBCA73CE41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D7987D-08D7-4908-A21E-B2DD527EA5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D1F1B-A5A6-4517-8D6B-6644EA828B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78848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A5ACBD0F-9A3D-489D-959D-67BE902DAF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B3D4D6C-427A-45CC-B051-EEB3BCA0F6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A864224-987C-4A35-A71F-EEBEF716D1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26CCD-3725-494B-A99F-549887932D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7872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306888"/>
            <a:ext cx="8548687" cy="133191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2840038"/>
            <a:ext cx="8548687" cy="1466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FBDE0D2-BFB3-4A0D-92D3-F542222772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509DBF2-37BF-45C1-8AAC-56A0D97EC1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CF46C50-494A-429C-8E22-573D40A056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76DC8-19F1-481D-A5FA-701E2E7522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52845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266700"/>
            <a:ext cx="3308350" cy="113506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266700"/>
            <a:ext cx="5622925" cy="5719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401763"/>
            <a:ext cx="3308350" cy="45847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FD9FD6A-481F-484D-96D8-67FB4390A6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67E7D9A-AC58-4485-AAC4-5ABE5100E6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9D28EEE-1783-48C2-9E57-AB7821F003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1E9AD-6366-449D-9F1C-2D62132DCB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91096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5" y="4691063"/>
            <a:ext cx="6035675" cy="5540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75" y="598488"/>
            <a:ext cx="6035675" cy="40211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75" y="5245100"/>
            <a:ext cx="6035675" cy="787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127596F-1085-46BF-8A3E-09FEF2F20A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25084EF-A292-4CB4-AFDF-8CC2EA0927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45E2414-24E8-4A4D-B86B-D1DC59E90F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A019A-A9EA-406C-8BB6-908D53A42B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10442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17125EE-972E-4D42-8EEE-D2D97E6773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CA77359-ED25-4CD0-AC4B-CC993DF689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B69259B-A2E7-4AAE-9687-8432A4E778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4A8D9-34CD-4275-97BC-E7B52C8D48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48264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7563" y="595313"/>
            <a:ext cx="2136775" cy="5362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063" y="595313"/>
            <a:ext cx="6261100" cy="53625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09EC9A9-B6E8-4642-AFF6-D3DD23DCAE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DCABE75-BB71-40DA-9F66-7FDA689580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26A3166-8DE2-4213-B5FC-AFFA2B4230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7F5B3-DCD3-47B2-911F-9D1326B71F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4386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268288"/>
            <a:ext cx="9051925" cy="1117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563688"/>
            <a:ext cx="4449762" cy="44227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563688"/>
            <a:ext cx="4449763" cy="44227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885025F-4B6F-4DF9-ADC2-A59C529997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A02F39A-6234-4E35-81D0-6B0E886B3A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05D1696-5216-4B63-8AF8-325E804AF1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50FFB-815A-466D-A3F5-4DA75B6B31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4595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268288"/>
            <a:ext cx="9051925" cy="1117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500188"/>
            <a:ext cx="4443412" cy="6254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125663"/>
            <a:ext cx="4443412" cy="38608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3" y="1500188"/>
            <a:ext cx="4445000" cy="6254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3" y="2125663"/>
            <a:ext cx="4445000" cy="38608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527F957-1169-43DA-8E2C-BCC0A4D196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D0F7EE89-522D-4510-A702-C704FBF21C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D1B813E9-604B-457B-9A8C-BC08A3C701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7A4AD-0E91-44ED-B1B6-82FD8C326B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8955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268288"/>
            <a:ext cx="9051925" cy="1117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16B4C1-CC09-4A6F-97FB-DD2A30C02C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69D9DF-AAFB-4D98-9470-E0C2CCFF52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496C39-A07F-4EF0-8299-B4D239EC16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3047E-E5A9-4157-BB6C-E209C51CAE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4751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026BAD3-C1BF-4B48-AA5F-283A2ADDBA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D39590F-78D2-4A1B-9D17-83FB5871D0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85D2E6C-B601-4533-AB7F-B062727917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72B2E-1596-481E-994B-BECA2D539F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9787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266700"/>
            <a:ext cx="3308350" cy="1135063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266700"/>
            <a:ext cx="5622925" cy="57197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401763"/>
            <a:ext cx="3308350" cy="4584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6ACF5DC-8821-4D69-BCBB-E5218FC465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F9B1817-D035-44BB-84BF-77E3F93670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AF47F92-6891-4358-B8A6-BB52233AA7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F7C91-5EDB-451D-8997-661CC5CCAC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8602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5" y="4691063"/>
            <a:ext cx="6035675" cy="5540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75" y="598488"/>
            <a:ext cx="6035675" cy="40211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75" y="5245100"/>
            <a:ext cx="6035675" cy="787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E3221D8-C3F7-46FC-8BC2-46EC5219D9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05C565C-7CFB-4049-BA37-DB7244ED39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E36AB1C-840B-4A2D-9035-B3A60789E4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FA476-A538-40A5-B48A-C20F76BBFF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1741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2124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C4CF493-DE27-42E5-8FAF-7B4FE194583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4063" y="6107113"/>
            <a:ext cx="20955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3E022AD-03E6-400C-B620-210DC86C302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36938" y="6107113"/>
            <a:ext cx="3184525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323DBEE-8AD2-42E8-8CDC-DCC5DD28EAB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8838" y="6107113"/>
            <a:ext cx="20955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AA50B7A-12C0-4C85-AA9C-DA60C087F9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29" name="Group 7">
            <a:extLst>
              <a:ext uri="{FF2B5EF4-FFF2-40B4-BE49-F238E27FC236}">
                <a16:creationId xmlns:a16="http://schemas.microsoft.com/office/drawing/2014/main" id="{BC7ABF88-2BC4-4108-8E96-7A2BCF9CD75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0047288" cy="6689725"/>
            <a:chOff x="0" y="0"/>
            <a:chExt cx="6329" cy="4214"/>
          </a:xfrm>
        </p:grpSpPr>
        <p:sp>
          <p:nvSpPr>
            <p:cNvPr id="1031" name="Rectangle 5">
              <a:extLst>
                <a:ext uri="{FF2B5EF4-FFF2-40B4-BE49-F238E27FC236}">
                  <a16:creationId xmlns:a16="http://schemas.microsoft.com/office/drawing/2014/main" id="{3E16C8B2-B7B7-40B9-8D45-35DE354266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328" cy="4214"/>
            </a:xfrm>
            <a:prstGeom prst="rect">
              <a:avLst/>
            </a:prstGeom>
            <a:gradFill rotWithShape="0">
              <a:gsLst>
                <a:gs pos="0">
                  <a:srgbClr val="063DE8"/>
                </a:gs>
                <a:gs pos="100000">
                  <a:srgbClr val="021245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800"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800" b="1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800" b="1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800" b="1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800" b="1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 useBgFill="1">
          <p:nvSpPr>
            <p:cNvPr id="1032" name="Freeform 6">
              <a:extLst>
                <a:ext uri="{FF2B5EF4-FFF2-40B4-BE49-F238E27FC236}">
                  <a16:creationId xmlns:a16="http://schemas.microsoft.com/office/drawing/2014/main" id="{D2027076-B64E-4C30-B0C3-E7CEE26454A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71"/>
              <a:ext cx="6329" cy="4072"/>
            </a:xfrm>
            <a:custGeom>
              <a:avLst/>
              <a:gdLst>
                <a:gd name="T0" fmla="*/ 1 w 6329"/>
                <a:gd name="T1" fmla="*/ 3858 h 4072"/>
                <a:gd name="T2" fmla="*/ 1 w 6329"/>
                <a:gd name="T3" fmla="*/ 3906 h 4072"/>
                <a:gd name="T4" fmla="*/ 6328 w 6329"/>
                <a:gd name="T5" fmla="*/ 4012 h 4072"/>
                <a:gd name="T6" fmla="*/ 6328 w 6329"/>
                <a:gd name="T7" fmla="*/ 4071 h 4072"/>
                <a:gd name="T8" fmla="*/ 1 w 6329"/>
                <a:gd name="T9" fmla="*/ 59 h 4072"/>
                <a:gd name="T10" fmla="*/ 1 w 6329"/>
                <a:gd name="T11" fmla="*/ 105 h 4072"/>
                <a:gd name="T12" fmla="*/ 6328 w 6329"/>
                <a:gd name="T13" fmla="*/ 211 h 4072"/>
                <a:gd name="T14" fmla="*/ 6328 w 6329"/>
                <a:gd name="T15" fmla="*/ 270 h 4072"/>
                <a:gd name="T16" fmla="*/ 1 w 6329"/>
                <a:gd name="T17" fmla="*/ 375 h 4072"/>
                <a:gd name="T18" fmla="*/ 1 w 6329"/>
                <a:gd name="T19" fmla="*/ 422 h 4072"/>
                <a:gd name="T20" fmla="*/ 6328 w 6329"/>
                <a:gd name="T21" fmla="*/ 527 h 4072"/>
                <a:gd name="T22" fmla="*/ 6328 w 6329"/>
                <a:gd name="T23" fmla="*/ 586 h 4072"/>
                <a:gd name="T24" fmla="*/ 1 w 6329"/>
                <a:gd name="T25" fmla="*/ 692 h 4072"/>
                <a:gd name="T26" fmla="*/ 1 w 6329"/>
                <a:gd name="T27" fmla="*/ 738 h 4072"/>
                <a:gd name="T28" fmla="*/ 6328 w 6329"/>
                <a:gd name="T29" fmla="*/ 845 h 4072"/>
                <a:gd name="T30" fmla="*/ 6328 w 6329"/>
                <a:gd name="T31" fmla="*/ 904 h 4072"/>
                <a:gd name="T32" fmla="*/ 1 w 6329"/>
                <a:gd name="T33" fmla="*/ 1008 h 4072"/>
                <a:gd name="T34" fmla="*/ 1 w 6329"/>
                <a:gd name="T35" fmla="*/ 1055 h 4072"/>
                <a:gd name="T36" fmla="*/ 6328 w 6329"/>
                <a:gd name="T37" fmla="*/ 1161 h 4072"/>
                <a:gd name="T38" fmla="*/ 6328 w 6329"/>
                <a:gd name="T39" fmla="*/ 1219 h 4072"/>
                <a:gd name="T40" fmla="*/ 1 w 6329"/>
                <a:gd name="T41" fmla="*/ 1326 h 4072"/>
                <a:gd name="T42" fmla="*/ 1 w 6329"/>
                <a:gd name="T43" fmla="*/ 1372 h 4072"/>
                <a:gd name="T44" fmla="*/ 6328 w 6329"/>
                <a:gd name="T45" fmla="*/ 1477 h 4072"/>
                <a:gd name="T46" fmla="*/ 6328 w 6329"/>
                <a:gd name="T47" fmla="*/ 1536 h 4072"/>
                <a:gd name="T48" fmla="*/ 1 w 6329"/>
                <a:gd name="T49" fmla="*/ 1642 h 4072"/>
                <a:gd name="T50" fmla="*/ 1 w 6329"/>
                <a:gd name="T51" fmla="*/ 1689 h 4072"/>
                <a:gd name="T52" fmla="*/ 6328 w 6329"/>
                <a:gd name="T53" fmla="*/ 1794 h 4072"/>
                <a:gd name="T54" fmla="*/ 6328 w 6329"/>
                <a:gd name="T55" fmla="*/ 1853 h 4072"/>
                <a:gd name="T56" fmla="*/ 1 w 6329"/>
                <a:gd name="T57" fmla="*/ 1959 h 4072"/>
                <a:gd name="T58" fmla="*/ 1 w 6329"/>
                <a:gd name="T59" fmla="*/ 2005 h 4072"/>
                <a:gd name="T60" fmla="*/ 6328 w 6329"/>
                <a:gd name="T61" fmla="*/ 2112 h 4072"/>
                <a:gd name="T62" fmla="*/ 6328 w 6329"/>
                <a:gd name="T63" fmla="*/ 2169 h 4072"/>
                <a:gd name="T64" fmla="*/ 1 w 6329"/>
                <a:gd name="T65" fmla="*/ 2275 h 4072"/>
                <a:gd name="T66" fmla="*/ 1 w 6329"/>
                <a:gd name="T67" fmla="*/ 2322 h 4072"/>
                <a:gd name="T68" fmla="*/ 6328 w 6329"/>
                <a:gd name="T69" fmla="*/ 2427 h 4072"/>
                <a:gd name="T70" fmla="*/ 6328 w 6329"/>
                <a:gd name="T71" fmla="*/ 2487 h 4072"/>
                <a:gd name="T72" fmla="*/ 1 w 6329"/>
                <a:gd name="T73" fmla="*/ 2592 h 4072"/>
                <a:gd name="T74" fmla="*/ 1 w 6329"/>
                <a:gd name="T75" fmla="*/ 2639 h 4072"/>
                <a:gd name="T76" fmla="*/ 6328 w 6329"/>
                <a:gd name="T77" fmla="*/ 2744 h 4072"/>
                <a:gd name="T78" fmla="*/ 6328 w 6329"/>
                <a:gd name="T79" fmla="*/ 2803 h 4072"/>
                <a:gd name="T80" fmla="*/ 1 w 6329"/>
                <a:gd name="T81" fmla="*/ 2909 h 4072"/>
                <a:gd name="T82" fmla="*/ 1 w 6329"/>
                <a:gd name="T83" fmla="*/ 2955 h 4072"/>
                <a:gd name="T84" fmla="*/ 6328 w 6329"/>
                <a:gd name="T85" fmla="*/ 3061 h 4072"/>
                <a:gd name="T86" fmla="*/ 6328 w 6329"/>
                <a:gd name="T87" fmla="*/ 3119 h 4072"/>
                <a:gd name="T88" fmla="*/ 1 w 6329"/>
                <a:gd name="T89" fmla="*/ 3226 h 4072"/>
                <a:gd name="T90" fmla="*/ 1 w 6329"/>
                <a:gd name="T91" fmla="*/ 3272 h 4072"/>
                <a:gd name="T92" fmla="*/ 6328 w 6329"/>
                <a:gd name="T93" fmla="*/ 3378 h 4072"/>
                <a:gd name="T94" fmla="*/ 6328 w 6329"/>
                <a:gd name="T95" fmla="*/ 3436 h 4072"/>
                <a:gd name="T96" fmla="*/ 1 w 6329"/>
                <a:gd name="T97" fmla="*/ 3542 h 4072"/>
                <a:gd name="T98" fmla="*/ 1 w 6329"/>
                <a:gd name="T99" fmla="*/ 3589 h 4072"/>
                <a:gd name="T100" fmla="*/ 6328 w 6329"/>
                <a:gd name="T101" fmla="*/ 3695 h 4072"/>
                <a:gd name="T102" fmla="*/ 6328 w 6329"/>
                <a:gd name="T103" fmla="*/ 3754 h 40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6329" h="4072">
                  <a:moveTo>
                    <a:pt x="6328" y="3801"/>
                  </a:moveTo>
                  <a:lnTo>
                    <a:pt x="1" y="3800"/>
                  </a:lnTo>
                  <a:lnTo>
                    <a:pt x="1" y="3858"/>
                  </a:lnTo>
                  <a:lnTo>
                    <a:pt x="6328" y="3858"/>
                  </a:lnTo>
                  <a:lnTo>
                    <a:pt x="6328" y="3905"/>
                  </a:lnTo>
                  <a:lnTo>
                    <a:pt x="1" y="3906"/>
                  </a:lnTo>
                  <a:lnTo>
                    <a:pt x="1" y="3964"/>
                  </a:lnTo>
                  <a:lnTo>
                    <a:pt x="6328" y="3964"/>
                  </a:lnTo>
                  <a:lnTo>
                    <a:pt x="6328" y="4012"/>
                  </a:lnTo>
                  <a:lnTo>
                    <a:pt x="1" y="4011"/>
                  </a:lnTo>
                  <a:lnTo>
                    <a:pt x="1" y="4071"/>
                  </a:lnTo>
                  <a:lnTo>
                    <a:pt x="6328" y="4071"/>
                  </a:lnTo>
                  <a:lnTo>
                    <a:pt x="6328" y="0"/>
                  </a:lnTo>
                  <a:lnTo>
                    <a:pt x="1" y="0"/>
                  </a:lnTo>
                  <a:lnTo>
                    <a:pt x="1" y="59"/>
                  </a:lnTo>
                  <a:lnTo>
                    <a:pt x="6328" y="58"/>
                  </a:lnTo>
                  <a:lnTo>
                    <a:pt x="6328" y="105"/>
                  </a:lnTo>
                  <a:lnTo>
                    <a:pt x="1" y="105"/>
                  </a:lnTo>
                  <a:lnTo>
                    <a:pt x="1" y="164"/>
                  </a:lnTo>
                  <a:lnTo>
                    <a:pt x="6328" y="165"/>
                  </a:lnTo>
                  <a:lnTo>
                    <a:pt x="6328" y="211"/>
                  </a:lnTo>
                  <a:lnTo>
                    <a:pt x="1" y="211"/>
                  </a:lnTo>
                  <a:lnTo>
                    <a:pt x="1" y="269"/>
                  </a:lnTo>
                  <a:lnTo>
                    <a:pt x="6328" y="270"/>
                  </a:lnTo>
                  <a:lnTo>
                    <a:pt x="6328" y="316"/>
                  </a:lnTo>
                  <a:lnTo>
                    <a:pt x="1" y="316"/>
                  </a:lnTo>
                  <a:lnTo>
                    <a:pt x="1" y="375"/>
                  </a:lnTo>
                  <a:lnTo>
                    <a:pt x="6328" y="375"/>
                  </a:lnTo>
                  <a:lnTo>
                    <a:pt x="6328" y="422"/>
                  </a:lnTo>
                  <a:lnTo>
                    <a:pt x="1" y="422"/>
                  </a:lnTo>
                  <a:lnTo>
                    <a:pt x="1" y="480"/>
                  </a:lnTo>
                  <a:lnTo>
                    <a:pt x="6328" y="481"/>
                  </a:lnTo>
                  <a:lnTo>
                    <a:pt x="6328" y="527"/>
                  </a:lnTo>
                  <a:lnTo>
                    <a:pt x="1" y="527"/>
                  </a:lnTo>
                  <a:lnTo>
                    <a:pt x="1" y="586"/>
                  </a:lnTo>
                  <a:lnTo>
                    <a:pt x="6328" y="586"/>
                  </a:lnTo>
                  <a:lnTo>
                    <a:pt x="6328" y="633"/>
                  </a:lnTo>
                  <a:lnTo>
                    <a:pt x="1" y="633"/>
                  </a:lnTo>
                  <a:lnTo>
                    <a:pt x="1" y="692"/>
                  </a:lnTo>
                  <a:lnTo>
                    <a:pt x="6328" y="692"/>
                  </a:lnTo>
                  <a:lnTo>
                    <a:pt x="6328" y="738"/>
                  </a:lnTo>
                  <a:lnTo>
                    <a:pt x="1" y="738"/>
                  </a:lnTo>
                  <a:lnTo>
                    <a:pt x="1" y="797"/>
                  </a:lnTo>
                  <a:lnTo>
                    <a:pt x="6328" y="798"/>
                  </a:lnTo>
                  <a:lnTo>
                    <a:pt x="6328" y="845"/>
                  </a:lnTo>
                  <a:lnTo>
                    <a:pt x="1" y="844"/>
                  </a:lnTo>
                  <a:lnTo>
                    <a:pt x="1" y="904"/>
                  </a:lnTo>
                  <a:lnTo>
                    <a:pt x="6328" y="904"/>
                  </a:lnTo>
                  <a:lnTo>
                    <a:pt x="6328" y="951"/>
                  </a:lnTo>
                  <a:lnTo>
                    <a:pt x="1" y="950"/>
                  </a:lnTo>
                  <a:lnTo>
                    <a:pt x="1" y="1008"/>
                  </a:lnTo>
                  <a:lnTo>
                    <a:pt x="6328" y="1009"/>
                  </a:lnTo>
                  <a:lnTo>
                    <a:pt x="6328" y="1055"/>
                  </a:lnTo>
                  <a:lnTo>
                    <a:pt x="1" y="1055"/>
                  </a:lnTo>
                  <a:lnTo>
                    <a:pt x="1" y="1114"/>
                  </a:lnTo>
                  <a:lnTo>
                    <a:pt x="6328" y="1114"/>
                  </a:lnTo>
                  <a:lnTo>
                    <a:pt x="6328" y="1161"/>
                  </a:lnTo>
                  <a:lnTo>
                    <a:pt x="1" y="1161"/>
                  </a:lnTo>
                  <a:lnTo>
                    <a:pt x="1" y="1219"/>
                  </a:lnTo>
                  <a:lnTo>
                    <a:pt x="6328" y="1219"/>
                  </a:lnTo>
                  <a:lnTo>
                    <a:pt x="6328" y="1266"/>
                  </a:lnTo>
                  <a:lnTo>
                    <a:pt x="1" y="1267"/>
                  </a:lnTo>
                  <a:lnTo>
                    <a:pt x="1" y="1326"/>
                  </a:lnTo>
                  <a:lnTo>
                    <a:pt x="6328" y="1325"/>
                  </a:lnTo>
                  <a:lnTo>
                    <a:pt x="6328" y="1372"/>
                  </a:lnTo>
                  <a:lnTo>
                    <a:pt x="1" y="1372"/>
                  </a:lnTo>
                  <a:lnTo>
                    <a:pt x="1" y="1431"/>
                  </a:lnTo>
                  <a:lnTo>
                    <a:pt x="6328" y="1430"/>
                  </a:lnTo>
                  <a:lnTo>
                    <a:pt x="6328" y="1477"/>
                  </a:lnTo>
                  <a:lnTo>
                    <a:pt x="1" y="1477"/>
                  </a:lnTo>
                  <a:lnTo>
                    <a:pt x="1" y="1536"/>
                  </a:lnTo>
                  <a:lnTo>
                    <a:pt x="6328" y="1536"/>
                  </a:lnTo>
                  <a:lnTo>
                    <a:pt x="6328" y="1583"/>
                  </a:lnTo>
                  <a:lnTo>
                    <a:pt x="1" y="1583"/>
                  </a:lnTo>
                  <a:lnTo>
                    <a:pt x="1" y="1642"/>
                  </a:lnTo>
                  <a:lnTo>
                    <a:pt x="6328" y="1643"/>
                  </a:lnTo>
                  <a:lnTo>
                    <a:pt x="6328" y="1689"/>
                  </a:lnTo>
                  <a:lnTo>
                    <a:pt x="1" y="1689"/>
                  </a:lnTo>
                  <a:lnTo>
                    <a:pt x="1" y="1748"/>
                  </a:lnTo>
                  <a:lnTo>
                    <a:pt x="6328" y="1748"/>
                  </a:lnTo>
                  <a:lnTo>
                    <a:pt x="6328" y="1794"/>
                  </a:lnTo>
                  <a:lnTo>
                    <a:pt x="1" y="1794"/>
                  </a:lnTo>
                  <a:lnTo>
                    <a:pt x="1" y="1853"/>
                  </a:lnTo>
                  <a:lnTo>
                    <a:pt x="6328" y="1853"/>
                  </a:lnTo>
                  <a:lnTo>
                    <a:pt x="6328" y="1900"/>
                  </a:lnTo>
                  <a:lnTo>
                    <a:pt x="1" y="1900"/>
                  </a:lnTo>
                  <a:lnTo>
                    <a:pt x="1" y="1959"/>
                  </a:lnTo>
                  <a:lnTo>
                    <a:pt x="6328" y="1958"/>
                  </a:lnTo>
                  <a:lnTo>
                    <a:pt x="6328" y="2005"/>
                  </a:lnTo>
                  <a:lnTo>
                    <a:pt x="1" y="2005"/>
                  </a:lnTo>
                  <a:lnTo>
                    <a:pt x="1" y="2065"/>
                  </a:lnTo>
                  <a:lnTo>
                    <a:pt x="6328" y="2064"/>
                  </a:lnTo>
                  <a:lnTo>
                    <a:pt x="6328" y="2112"/>
                  </a:lnTo>
                  <a:lnTo>
                    <a:pt x="1" y="2111"/>
                  </a:lnTo>
                  <a:lnTo>
                    <a:pt x="1" y="2169"/>
                  </a:lnTo>
                  <a:lnTo>
                    <a:pt x="6328" y="2169"/>
                  </a:lnTo>
                  <a:lnTo>
                    <a:pt x="6328" y="2216"/>
                  </a:lnTo>
                  <a:lnTo>
                    <a:pt x="1" y="2216"/>
                  </a:lnTo>
                  <a:lnTo>
                    <a:pt x="1" y="2275"/>
                  </a:lnTo>
                  <a:lnTo>
                    <a:pt x="6328" y="2275"/>
                  </a:lnTo>
                  <a:lnTo>
                    <a:pt x="6328" y="2322"/>
                  </a:lnTo>
                  <a:lnTo>
                    <a:pt x="1" y="2322"/>
                  </a:lnTo>
                  <a:lnTo>
                    <a:pt x="1" y="2381"/>
                  </a:lnTo>
                  <a:lnTo>
                    <a:pt x="6328" y="2381"/>
                  </a:lnTo>
                  <a:lnTo>
                    <a:pt x="6328" y="2427"/>
                  </a:lnTo>
                  <a:lnTo>
                    <a:pt x="1" y="2427"/>
                  </a:lnTo>
                  <a:lnTo>
                    <a:pt x="1" y="2487"/>
                  </a:lnTo>
                  <a:lnTo>
                    <a:pt x="6328" y="2487"/>
                  </a:lnTo>
                  <a:lnTo>
                    <a:pt x="6328" y="2533"/>
                  </a:lnTo>
                  <a:lnTo>
                    <a:pt x="1" y="2533"/>
                  </a:lnTo>
                  <a:lnTo>
                    <a:pt x="1" y="2592"/>
                  </a:lnTo>
                  <a:lnTo>
                    <a:pt x="6328" y="2592"/>
                  </a:lnTo>
                  <a:lnTo>
                    <a:pt x="6328" y="2639"/>
                  </a:lnTo>
                  <a:lnTo>
                    <a:pt x="1" y="2639"/>
                  </a:lnTo>
                  <a:lnTo>
                    <a:pt x="1" y="2698"/>
                  </a:lnTo>
                  <a:lnTo>
                    <a:pt x="6328" y="2697"/>
                  </a:lnTo>
                  <a:lnTo>
                    <a:pt x="6328" y="2744"/>
                  </a:lnTo>
                  <a:lnTo>
                    <a:pt x="1" y="2744"/>
                  </a:lnTo>
                  <a:lnTo>
                    <a:pt x="1" y="2803"/>
                  </a:lnTo>
                  <a:lnTo>
                    <a:pt x="6328" y="2803"/>
                  </a:lnTo>
                  <a:lnTo>
                    <a:pt x="6328" y="2851"/>
                  </a:lnTo>
                  <a:lnTo>
                    <a:pt x="0" y="2851"/>
                  </a:lnTo>
                  <a:lnTo>
                    <a:pt x="1" y="2909"/>
                  </a:lnTo>
                  <a:lnTo>
                    <a:pt x="6328" y="2908"/>
                  </a:lnTo>
                  <a:lnTo>
                    <a:pt x="6328" y="2955"/>
                  </a:lnTo>
                  <a:lnTo>
                    <a:pt x="1" y="2955"/>
                  </a:lnTo>
                  <a:lnTo>
                    <a:pt x="1" y="3014"/>
                  </a:lnTo>
                  <a:lnTo>
                    <a:pt x="6328" y="3014"/>
                  </a:lnTo>
                  <a:lnTo>
                    <a:pt x="6328" y="3061"/>
                  </a:lnTo>
                  <a:lnTo>
                    <a:pt x="1" y="3061"/>
                  </a:lnTo>
                  <a:lnTo>
                    <a:pt x="1" y="3119"/>
                  </a:lnTo>
                  <a:lnTo>
                    <a:pt x="6328" y="3119"/>
                  </a:lnTo>
                  <a:lnTo>
                    <a:pt x="6328" y="3166"/>
                  </a:lnTo>
                  <a:lnTo>
                    <a:pt x="1" y="3166"/>
                  </a:lnTo>
                  <a:lnTo>
                    <a:pt x="1" y="3226"/>
                  </a:lnTo>
                  <a:lnTo>
                    <a:pt x="6328" y="3225"/>
                  </a:lnTo>
                  <a:lnTo>
                    <a:pt x="6328" y="3272"/>
                  </a:lnTo>
                  <a:lnTo>
                    <a:pt x="1" y="3272"/>
                  </a:lnTo>
                  <a:lnTo>
                    <a:pt x="1" y="3331"/>
                  </a:lnTo>
                  <a:lnTo>
                    <a:pt x="6328" y="3332"/>
                  </a:lnTo>
                  <a:lnTo>
                    <a:pt x="6328" y="3378"/>
                  </a:lnTo>
                  <a:lnTo>
                    <a:pt x="1" y="3378"/>
                  </a:lnTo>
                  <a:lnTo>
                    <a:pt x="1" y="3437"/>
                  </a:lnTo>
                  <a:lnTo>
                    <a:pt x="6328" y="3436"/>
                  </a:lnTo>
                  <a:lnTo>
                    <a:pt x="6328" y="3484"/>
                  </a:lnTo>
                  <a:lnTo>
                    <a:pt x="1" y="3484"/>
                  </a:lnTo>
                  <a:lnTo>
                    <a:pt x="1" y="3542"/>
                  </a:lnTo>
                  <a:lnTo>
                    <a:pt x="6328" y="3543"/>
                  </a:lnTo>
                  <a:lnTo>
                    <a:pt x="6328" y="3590"/>
                  </a:lnTo>
                  <a:lnTo>
                    <a:pt x="1" y="3589"/>
                  </a:lnTo>
                  <a:lnTo>
                    <a:pt x="1" y="3648"/>
                  </a:lnTo>
                  <a:lnTo>
                    <a:pt x="6328" y="3648"/>
                  </a:lnTo>
                  <a:lnTo>
                    <a:pt x="6328" y="3695"/>
                  </a:lnTo>
                  <a:lnTo>
                    <a:pt x="1" y="3695"/>
                  </a:lnTo>
                  <a:lnTo>
                    <a:pt x="1" y="3754"/>
                  </a:lnTo>
                  <a:lnTo>
                    <a:pt x="6328" y="3754"/>
                  </a:lnTo>
                  <a:lnTo>
                    <a:pt x="6328" y="3801"/>
                  </a:lnTo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38" name="Rectangle 14">
            <a:extLst>
              <a:ext uri="{FF2B5EF4-FFF2-40B4-BE49-F238E27FC236}">
                <a16:creationId xmlns:a16="http://schemas.microsoft.com/office/drawing/2014/main" id="{9113C81B-8ED0-4642-8136-BD7DB4FAA54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42950" y="203200"/>
            <a:ext cx="8550275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defTabSz="873125">
              <a:defRPr/>
            </a:pPr>
            <a:endParaRPr lang="en-US" sz="4300" b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ctr" defTabSz="87312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87312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defTabSz="87312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defTabSz="87312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defTabSz="87312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defTabSz="87312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defTabSz="87312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defTabSz="87312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defTabSz="87312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34963" indent="-334963" algn="l" defTabSz="873125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n"/>
        <a:defRPr sz="31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27075" indent="-277813" algn="l" defTabSz="873125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-"/>
        <a:defRPr sz="27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17600" indent="-223838" algn="l" defTabSz="873125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565275" indent="-223838" algn="l" defTabSz="873125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11363" indent="-223838" algn="l" defTabSz="873125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468563" indent="-223838" algn="l" defTabSz="873125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25763" indent="-223838" algn="l" defTabSz="873125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382963" indent="-223838" algn="l" defTabSz="873125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40163" indent="-223838" algn="l" defTabSz="873125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2124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>
            <a:extLst>
              <a:ext uri="{FF2B5EF4-FFF2-40B4-BE49-F238E27FC236}">
                <a16:creationId xmlns:a16="http://schemas.microsoft.com/office/drawing/2014/main" id="{6879A1DF-FAA2-4586-AF08-B526B151EBB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4063" y="6107113"/>
            <a:ext cx="20955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1E67ABF6-8B97-4E40-BF9C-5A247247D19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36938" y="6107113"/>
            <a:ext cx="3184525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6676" name="Rectangle 4">
            <a:extLst>
              <a:ext uri="{FF2B5EF4-FFF2-40B4-BE49-F238E27FC236}">
                <a16:creationId xmlns:a16="http://schemas.microsoft.com/office/drawing/2014/main" id="{7B7AA904-5F5C-4EF6-87B8-DB94B661D61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8838" y="6107113"/>
            <a:ext cx="20955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661342E-EB07-453F-B680-C2D2C3FBB4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2053" name="Group 5">
            <a:extLst>
              <a:ext uri="{FF2B5EF4-FFF2-40B4-BE49-F238E27FC236}">
                <a16:creationId xmlns:a16="http://schemas.microsoft.com/office/drawing/2014/main" id="{7A7EBDE1-0A9E-47BE-A26C-75A46F01085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0047288" cy="6689725"/>
            <a:chOff x="0" y="0"/>
            <a:chExt cx="6329" cy="4214"/>
          </a:xfrm>
        </p:grpSpPr>
        <p:sp>
          <p:nvSpPr>
            <p:cNvPr id="2056" name="Rectangle 6">
              <a:extLst>
                <a:ext uri="{FF2B5EF4-FFF2-40B4-BE49-F238E27FC236}">
                  <a16:creationId xmlns:a16="http://schemas.microsoft.com/office/drawing/2014/main" id="{3BB9E25B-7263-4F52-A374-936121BFD9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328" cy="4214"/>
            </a:xfrm>
            <a:prstGeom prst="rect">
              <a:avLst/>
            </a:prstGeom>
            <a:gradFill rotWithShape="0">
              <a:gsLst>
                <a:gs pos="0">
                  <a:srgbClr val="063DE8"/>
                </a:gs>
                <a:gs pos="100000">
                  <a:srgbClr val="021245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800"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800" b="1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800" b="1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800" b="1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800" b="1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 useBgFill="1">
          <p:nvSpPr>
            <p:cNvPr id="2057" name="Freeform 7">
              <a:extLst>
                <a:ext uri="{FF2B5EF4-FFF2-40B4-BE49-F238E27FC236}">
                  <a16:creationId xmlns:a16="http://schemas.microsoft.com/office/drawing/2014/main" id="{EC3117F7-E7B4-4C82-BBB1-1B30651709E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71"/>
              <a:ext cx="6329" cy="4072"/>
            </a:xfrm>
            <a:custGeom>
              <a:avLst/>
              <a:gdLst>
                <a:gd name="T0" fmla="*/ 1 w 6329"/>
                <a:gd name="T1" fmla="*/ 3858 h 4072"/>
                <a:gd name="T2" fmla="*/ 1 w 6329"/>
                <a:gd name="T3" fmla="*/ 3906 h 4072"/>
                <a:gd name="T4" fmla="*/ 6328 w 6329"/>
                <a:gd name="T5" fmla="*/ 4012 h 4072"/>
                <a:gd name="T6" fmla="*/ 6328 w 6329"/>
                <a:gd name="T7" fmla="*/ 4071 h 4072"/>
                <a:gd name="T8" fmla="*/ 1 w 6329"/>
                <a:gd name="T9" fmla="*/ 59 h 4072"/>
                <a:gd name="T10" fmla="*/ 1 w 6329"/>
                <a:gd name="T11" fmla="*/ 105 h 4072"/>
                <a:gd name="T12" fmla="*/ 6328 w 6329"/>
                <a:gd name="T13" fmla="*/ 211 h 4072"/>
                <a:gd name="T14" fmla="*/ 6328 w 6329"/>
                <a:gd name="T15" fmla="*/ 270 h 4072"/>
                <a:gd name="T16" fmla="*/ 1 w 6329"/>
                <a:gd name="T17" fmla="*/ 375 h 4072"/>
                <a:gd name="T18" fmla="*/ 1 w 6329"/>
                <a:gd name="T19" fmla="*/ 422 h 4072"/>
                <a:gd name="T20" fmla="*/ 6328 w 6329"/>
                <a:gd name="T21" fmla="*/ 527 h 4072"/>
                <a:gd name="T22" fmla="*/ 6328 w 6329"/>
                <a:gd name="T23" fmla="*/ 586 h 4072"/>
                <a:gd name="T24" fmla="*/ 1 w 6329"/>
                <a:gd name="T25" fmla="*/ 692 h 4072"/>
                <a:gd name="T26" fmla="*/ 1 w 6329"/>
                <a:gd name="T27" fmla="*/ 738 h 4072"/>
                <a:gd name="T28" fmla="*/ 6328 w 6329"/>
                <a:gd name="T29" fmla="*/ 845 h 4072"/>
                <a:gd name="T30" fmla="*/ 6328 w 6329"/>
                <a:gd name="T31" fmla="*/ 904 h 4072"/>
                <a:gd name="T32" fmla="*/ 1 w 6329"/>
                <a:gd name="T33" fmla="*/ 1008 h 4072"/>
                <a:gd name="T34" fmla="*/ 1 w 6329"/>
                <a:gd name="T35" fmla="*/ 1055 h 4072"/>
                <a:gd name="T36" fmla="*/ 6328 w 6329"/>
                <a:gd name="T37" fmla="*/ 1161 h 4072"/>
                <a:gd name="T38" fmla="*/ 6328 w 6329"/>
                <a:gd name="T39" fmla="*/ 1219 h 4072"/>
                <a:gd name="T40" fmla="*/ 1 w 6329"/>
                <a:gd name="T41" fmla="*/ 1326 h 4072"/>
                <a:gd name="T42" fmla="*/ 1 w 6329"/>
                <a:gd name="T43" fmla="*/ 1372 h 4072"/>
                <a:gd name="T44" fmla="*/ 6328 w 6329"/>
                <a:gd name="T45" fmla="*/ 1477 h 4072"/>
                <a:gd name="T46" fmla="*/ 6328 w 6329"/>
                <a:gd name="T47" fmla="*/ 1536 h 4072"/>
                <a:gd name="T48" fmla="*/ 1 w 6329"/>
                <a:gd name="T49" fmla="*/ 1642 h 4072"/>
                <a:gd name="T50" fmla="*/ 1 w 6329"/>
                <a:gd name="T51" fmla="*/ 1689 h 4072"/>
                <a:gd name="T52" fmla="*/ 6328 w 6329"/>
                <a:gd name="T53" fmla="*/ 1794 h 4072"/>
                <a:gd name="T54" fmla="*/ 6328 w 6329"/>
                <a:gd name="T55" fmla="*/ 1853 h 4072"/>
                <a:gd name="T56" fmla="*/ 1 w 6329"/>
                <a:gd name="T57" fmla="*/ 1959 h 4072"/>
                <a:gd name="T58" fmla="*/ 1 w 6329"/>
                <a:gd name="T59" fmla="*/ 2005 h 4072"/>
                <a:gd name="T60" fmla="*/ 6328 w 6329"/>
                <a:gd name="T61" fmla="*/ 2112 h 4072"/>
                <a:gd name="T62" fmla="*/ 6328 w 6329"/>
                <a:gd name="T63" fmla="*/ 2169 h 4072"/>
                <a:gd name="T64" fmla="*/ 1 w 6329"/>
                <a:gd name="T65" fmla="*/ 2275 h 4072"/>
                <a:gd name="T66" fmla="*/ 1 w 6329"/>
                <a:gd name="T67" fmla="*/ 2322 h 4072"/>
                <a:gd name="T68" fmla="*/ 6328 w 6329"/>
                <a:gd name="T69" fmla="*/ 2427 h 4072"/>
                <a:gd name="T70" fmla="*/ 6328 w 6329"/>
                <a:gd name="T71" fmla="*/ 2487 h 4072"/>
                <a:gd name="T72" fmla="*/ 1 w 6329"/>
                <a:gd name="T73" fmla="*/ 2592 h 4072"/>
                <a:gd name="T74" fmla="*/ 1 w 6329"/>
                <a:gd name="T75" fmla="*/ 2639 h 4072"/>
                <a:gd name="T76" fmla="*/ 6328 w 6329"/>
                <a:gd name="T77" fmla="*/ 2744 h 4072"/>
                <a:gd name="T78" fmla="*/ 6328 w 6329"/>
                <a:gd name="T79" fmla="*/ 2803 h 4072"/>
                <a:gd name="T80" fmla="*/ 1 w 6329"/>
                <a:gd name="T81" fmla="*/ 2909 h 4072"/>
                <a:gd name="T82" fmla="*/ 1 w 6329"/>
                <a:gd name="T83" fmla="*/ 2955 h 4072"/>
                <a:gd name="T84" fmla="*/ 6328 w 6329"/>
                <a:gd name="T85" fmla="*/ 3061 h 4072"/>
                <a:gd name="T86" fmla="*/ 6328 w 6329"/>
                <a:gd name="T87" fmla="*/ 3119 h 4072"/>
                <a:gd name="T88" fmla="*/ 1 w 6329"/>
                <a:gd name="T89" fmla="*/ 3226 h 4072"/>
                <a:gd name="T90" fmla="*/ 1 w 6329"/>
                <a:gd name="T91" fmla="*/ 3272 h 4072"/>
                <a:gd name="T92" fmla="*/ 6328 w 6329"/>
                <a:gd name="T93" fmla="*/ 3378 h 4072"/>
                <a:gd name="T94" fmla="*/ 6328 w 6329"/>
                <a:gd name="T95" fmla="*/ 3436 h 4072"/>
                <a:gd name="T96" fmla="*/ 1 w 6329"/>
                <a:gd name="T97" fmla="*/ 3542 h 4072"/>
                <a:gd name="T98" fmla="*/ 1 w 6329"/>
                <a:gd name="T99" fmla="*/ 3589 h 4072"/>
                <a:gd name="T100" fmla="*/ 6328 w 6329"/>
                <a:gd name="T101" fmla="*/ 3695 h 4072"/>
                <a:gd name="T102" fmla="*/ 6328 w 6329"/>
                <a:gd name="T103" fmla="*/ 3754 h 40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6329" h="4072">
                  <a:moveTo>
                    <a:pt x="6328" y="3801"/>
                  </a:moveTo>
                  <a:lnTo>
                    <a:pt x="1" y="3800"/>
                  </a:lnTo>
                  <a:lnTo>
                    <a:pt x="1" y="3858"/>
                  </a:lnTo>
                  <a:lnTo>
                    <a:pt x="6328" y="3858"/>
                  </a:lnTo>
                  <a:lnTo>
                    <a:pt x="6328" y="3905"/>
                  </a:lnTo>
                  <a:lnTo>
                    <a:pt x="1" y="3906"/>
                  </a:lnTo>
                  <a:lnTo>
                    <a:pt x="1" y="3964"/>
                  </a:lnTo>
                  <a:lnTo>
                    <a:pt x="6328" y="3964"/>
                  </a:lnTo>
                  <a:lnTo>
                    <a:pt x="6328" y="4012"/>
                  </a:lnTo>
                  <a:lnTo>
                    <a:pt x="1" y="4011"/>
                  </a:lnTo>
                  <a:lnTo>
                    <a:pt x="1" y="4071"/>
                  </a:lnTo>
                  <a:lnTo>
                    <a:pt x="6328" y="4071"/>
                  </a:lnTo>
                  <a:lnTo>
                    <a:pt x="6328" y="0"/>
                  </a:lnTo>
                  <a:lnTo>
                    <a:pt x="1" y="0"/>
                  </a:lnTo>
                  <a:lnTo>
                    <a:pt x="1" y="59"/>
                  </a:lnTo>
                  <a:lnTo>
                    <a:pt x="6328" y="58"/>
                  </a:lnTo>
                  <a:lnTo>
                    <a:pt x="6328" y="105"/>
                  </a:lnTo>
                  <a:lnTo>
                    <a:pt x="1" y="105"/>
                  </a:lnTo>
                  <a:lnTo>
                    <a:pt x="1" y="164"/>
                  </a:lnTo>
                  <a:lnTo>
                    <a:pt x="6328" y="165"/>
                  </a:lnTo>
                  <a:lnTo>
                    <a:pt x="6328" y="211"/>
                  </a:lnTo>
                  <a:lnTo>
                    <a:pt x="1" y="211"/>
                  </a:lnTo>
                  <a:lnTo>
                    <a:pt x="1" y="269"/>
                  </a:lnTo>
                  <a:lnTo>
                    <a:pt x="6328" y="270"/>
                  </a:lnTo>
                  <a:lnTo>
                    <a:pt x="6328" y="316"/>
                  </a:lnTo>
                  <a:lnTo>
                    <a:pt x="1" y="316"/>
                  </a:lnTo>
                  <a:lnTo>
                    <a:pt x="1" y="375"/>
                  </a:lnTo>
                  <a:lnTo>
                    <a:pt x="6328" y="375"/>
                  </a:lnTo>
                  <a:lnTo>
                    <a:pt x="6328" y="422"/>
                  </a:lnTo>
                  <a:lnTo>
                    <a:pt x="1" y="422"/>
                  </a:lnTo>
                  <a:lnTo>
                    <a:pt x="1" y="480"/>
                  </a:lnTo>
                  <a:lnTo>
                    <a:pt x="6328" y="481"/>
                  </a:lnTo>
                  <a:lnTo>
                    <a:pt x="6328" y="527"/>
                  </a:lnTo>
                  <a:lnTo>
                    <a:pt x="1" y="527"/>
                  </a:lnTo>
                  <a:lnTo>
                    <a:pt x="1" y="586"/>
                  </a:lnTo>
                  <a:lnTo>
                    <a:pt x="6328" y="586"/>
                  </a:lnTo>
                  <a:lnTo>
                    <a:pt x="6328" y="633"/>
                  </a:lnTo>
                  <a:lnTo>
                    <a:pt x="1" y="633"/>
                  </a:lnTo>
                  <a:lnTo>
                    <a:pt x="1" y="692"/>
                  </a:lnTo>
                  <a:lnTo>
                    <a:pt x="6328" y="692"/>
                  </a:lnTo>
                  <a:lnTo>
                    <a:pt x="6328" y="738"/>
                  </a:lnTo>
                  <a:lnTo>
                    <a:pt x="1" y="738"/>
                  </a:lnTo>
                  <a:lnTo>
                    <a:pt x="1" y="797"/>
                  </a:lnTo>
                  <a:lnTo>
                    <a:pt x="6328" y="798"/>
                  </a:lnTo>
                  <a:lnTo>
                    <a:pt x="6328" y="845"/>
                  </a:lnTo>
                  <a:lnTo>
                    <a:pt x="1" y="844"/>
                  </a:lnTo>
                  <a:lnTo>
                    <a:pt x="1" y="904"/>
                  </a:lnTo>
                  <a:lnTo>
                    <a:pt x="6328" y="904"/>
                  </a:lnTo>
                  <a:lnTo>
                    <a:pt x="6328" y="951"/>
                  </a:lnTo>
                  <a:lnTo>
                    <a:pt x="1" y="950"/>
                  </a:lnTo>
                  <a:lnTo>
                    <a:pt x="1" y="1008"/>
                  </a:lnTo>
                  <a:lnTo>
                    <a:pt x="6328" y="1009"/>
                  </a:lnTo>
                  <a:lnTo>
                    <a:pt x="6328" y="1055"/>
                  </a:lnTo>
                  <a:lnTo>
                    <a:pt x="1" y="1055"/>
                  </a:lnTo>
                  <a:lnTo>
                    <a:pt x="1" y="1114"/>
                  </a:lnTo>
                  <a:lnTo>
                    <a:pt x="6328" y="1114"/>
                  </a:lnTo>
                  <a:lnTo>
                    <a:pt x="6328" y="1161"/>
                  </a:lnTo>
                  <a:lnTo>
                    <a:pt x="1" y="1161"/>
                  </a:lnTo>
                  <a:lnTo>
                    <a:pt x="1" y="1219"/>
                  </a:lnTo>
                  <a:lnTo>
                    <a:pt x="6328" y="1219"/>
                  </a:lnTo>
                  <a:lnTo>
                    <a:pt x="6328" y="1266"/>
                  </a:lnTo>
                  <a:lnTo>
                    <a:pt x="1" y="1267"/>
                  </a:lnTo>
                  <a:lnTo>
                    <a:pt x="1" y="1326"/>
                  </a:lnTo>
                  <a:lnTo>
                    <a:pt x="6328" y="1325"/>
                  </a:lnTo>
                  <a:lnTo>
                    <a:pt x="6328" y="1372"/>
                  </a:lnTo>
                  <a:lnTo>
                    <a:pt x="1" y="1372"/>
                  </a:lnTo>
                  <a:lnTo>
                    <a:pt x="1" y="1431"/>
                  </a:lnTo>
                  <a:lnTo>
                    <a:pt x="6328" y="1430"/>
                  </a:lnTo>
                  <a:lnTo>
                    <a:pt x="6328" y="1477"/>
                  </a:lnTo>
                  <a:lnTo>
                    <a:pt x="1" y="1477"/>
                  </a:lnTo>
                  <a:lnTo>
                    <a:pt x="1" y="1536"/>
                  </a:lnTo>
                  <a:lnTo>
                    <a:pt x="6328" y="1536"/>
                  </a:lnTo>
                  <a:lnTo>
                    <a:pt x="6328" y="1583"/>
                  </a:lnTo>
                  <a:lnTo>
                    <a:pt x="1" y="1583"/>
                  </a:lnTo>
                  <a:lnTo>
                    <a:pt x="1" y="1642"/>
                  </a:lnTo>
                  <a:lnTo>
                    <a:pt x="6328" y="1643"/>
                  </a:lnTo>
                  <a:lnTo>
                    <a:pt x="6328" y="1689"/>
                  </a:lnTo>
                  <a:lnTo>
                    <a:pt x="1" y="1689"/>
                  </a:lnTo>
                  <a:lnTo>
                    <a:pt x="1" y="1748"/>
                  </a:lnTo>
                  <a:lnTo>
                    <a:pt x="6328" y="1748"/>
                  </a:lnTo>
                  <a:lnTo>
                    <a:pt x="6328" y="1794"/>
                  </a:lnTo>
                  <a:lnTo>
                    <a:pt x="1" y="1794"/>
                  </a:lnTo>
                  <a:lnTo>
                    <a:pt x="1" y="1853"/>
                  </a:lnTo>
                  <a:lnTo>
                    <a:pt x="6328" y="1853"/>
                  </a:lnTo>
                  <a:lnTo>
                    <a:pt x="6328" y="1900"/>
                  </a:lnTo>
                  <a:lnTo>
                    <a:pt x="1" y="1900"/>
                  </a:lnTo>
                  <a:lnTo>
                    <a:pt x="1" y="1959"/>
                  </a:lnTo>
                  <a:lnTo>
                    <a:pt x="6328" y="1958"/>
                  </a:lnTo>
                  <a:lnTo>
                    <a:pt x="6328" y="2005"/>
                  </a:lnTo>
                  <a:lnTo>
                    <a:pt x="1" y="2005"/>
                  </a:lnTo>
                  <a:lnTo>
                    <a:pt x="1" y="2065"/>
                  </a:lnTo>
                  <a:lnTo>
                    <a:pt x="6328" y="2064"/>
                  </a:lnTo>
                  <a:lnTo>
                    <a:pt x="6328" y="2112"/>
                  </a:lnTo>
                  <a:lnTo>
                    <a:pt x="1" y="2111"/>
                  </a:lnTo>
                  <a:lnTo>
                    <a:pt x="1" y="2169"/>
                  </a:lnTo>
                  <a:lnTo>
                    <a:pt x="6328" y="2169"/>
                  </a:lnTo>
                  <a:lnTo>
                    <a:pt x="6328" y="2216"/>
                  </a:lnTo>
                  <a:lnTo>
                    <a:pt x="1" y="2216"/>
                  </a:lnTo>
                  <a:lnTo>
                    <a:pt x="1" y="2275"/>
                  </a:lnTo>
                  <a:lnTo>
                    <a:pt x="6328" y="2275"/>
                  </a:lnTo>
                  <a:lnTo>
                    <a:pt x="6328" y="2322"/>
                  </a:lnTo>
                  <a:lnTo>
                    <a:pt x="1" y="2322"/>
                  </a:lnTo>
                  <a:lnTo>
                    <a:pt x="1" y="2381"/>
                  </a:lnTo>
                  <a:lnTo>
                    <a:pt x="6328" y="2381"/>
                  </a:lnTo>
                  <a:lnTo>
                    <a:pt x="6328" y="2427"/>
                  </a:lnTo>
                  <a:lnTo>
                    <a:pt x="1" y="2427"/>
                  </a:lnTo>
                  <a:lnTo>
                    <a:pt x="1" y="2487"/>
                  </a:lnTo>
                  <a:lnTo>
                    <a:pt x="6328" y="2487"/>
                  </a:lnTo>
                  <a:lnTo>
                    <a:pt x="6328" y="2533"/>
                  </a:lnTo>
                  <a:lnTo>
                    <a:pt x="1" y="2533"/>
                  </a:lnTo>
                  <a:lnTo>
                    <a:pt x="1" y="2592"/>
                  </a:lnTo>
                  <a:lnTo>
                    <a:pt x="6328" y="2592"/>
                  </a:lnTo>
                  <a:lnTo>
                    <a:pt x="6328" y="2639"/>
                  </a:lnTo>
                  <a:lnTo>
                    <a:pt x="1" y="2639"/>
                  </a:lnTo>
                  <a:lnTo>
                    <a:pt x="1" y="2698"/>
                  </a:lnTo>
                  <a:lnTo>
                    <a:pt x="6328" y="2697"/>
                  </a:lnTo>
                  <a:lnTo>
                    <a:pt x="6328" y="2744"/>
                  </a:lnTo>
                  <a:lnTo>
                    <a:pt x="1" y="2744"/>
                  </a:lnTo>
                  <a:lnTo>
                    <a:pt x="1" y="2803"/>
                  </a:lnTo>
                  <a:lnTo>
                    <a:pt x="6328" y="2803"/>
                  </a:lnTo>
                  <a:lnTo>
                    <a:pt x="6328" y="2851"/>
                  </a:lnTo>
                  <a:lnTo>
                    <a:pt x="0" y="2851"/>
                  </a:lnTo>
                  <a:lnTo>
                    <a:pt x="1" y="2909"/>
                  </a:lnTo>
                  <a:lnTo>
                    <a:pt x="6328" y="2908"/>
                  </a:lnTo>
                  <a:lnTo>
                    <a:pt x="6328" y="2955"/>
                  </a:lnTo>
                  <a:lnTo>
                    <a:pt x="1" y="2955"/>
                  </a:lnTo>
                  <a:lnTo>
                    <a:pt x="1" y="3014"/>
                  </a:lnTo>
                  <a:lnTo>
                    <a:pt x="6328" y="3014"/>
                  </a:lnTo>
                  <a:lnTo>
                    <a:pt x="6328" y="3061"/>
                  </a:lnTo>
                  <a:lnTo>
                    <a:pt x="1" y="3061"/>
                  </a:lnTo>
                  <a:lnTo>
                    <a:pt x="1" y="3119"/>
                  </a:lnTo>
                  <a:lnTo>
                    <a:pt x="6328" y="3119"/>
                  </a:lnTo>
                  <a:lnTo>
                    <a:pt x="6328" y="3166"/>
                  </a:lnTo>
                  <a:lnTo>
                    <a:pt x="1" y="3166"/>
                  </a:lnTo>
                  <a:lnTo>
                    <a:pt x="1" y="3226"/>
                  </a:lnTo>
                  <a:lnTo>
                    <a:pt x="6328" y="3225"/>
                  </a:lnTo>
                  <a:lnTo>
                    <a:pt x="6328" y="3272"/>
                  </a:lnTo>
                  <a:lnTo>
                    <a:pt x="1" y="3272"/>
                  </a:lnTo>
                  <a:lnTo>
                    <a:pt x="1" y="3331"/>
                  </a:lnTo>
                  <a:lnTo>
                    <a:pt x="6328" y="3332"/>
                  </a:lnTo>
                  <a:lnTo>
                    <a:pt x="6328" y="3378"/>
                  </a:lnTo>
                  <a:lnTo>
                    <a:pt x="1" y="3378"/>
                  </a:lnTo>
                  <a:lnTo>
                    <a:pt x="1" y="3437"/>
                  </a:lnTo>
                  <a:lnTo>
                    <a:pt x="6328" y="3436"/>
                  </a:lnTo>
                  <a:lnTo>
                    <a:pt x="6328" y="3484"/>
                  </a:lnTo>
                  <a:lnTo>
                    <a:pt x="1" y="3484"/>
                  </a:lnTo>
                  <a:lnTo>
                    <a:pt x="1" y="3542"/>
                  </a:lnTo>
                  <a:lnTo>
                    <a:pt x="6328" y="3543"/>
                  </a:lnTo>
                  <a:lnTo>
                    <a:pt x="6328" y="3590"/>
                  </a:lnTo>
                  <a:lnTo>
                    <a:pt x="1" y="3589"/>
                  </a:lnTo>
                  <a:lnTo>
                    <a:pt x="1" y="3648"/>
                  </a:lnTo>
                  <a:lnTo>
                    <a:pt x="6328" y="3648"/>
                  </a:lnTo>
                  <a:lnTo>
                    <a:pt x="6328" y="3695"/>
                  </a:lnTo>
                  <a:lnTo>
                    <a:pt x="1" y="3695"/>
                  </a:lnTo>
                  <a:lnTo>
                    <a:pt x="1" y="3754"/>
                  </a:lnTo>
                  <a:lnTo>
                    <a:pt x="6328" y="3754"/>
                  </a:lnTo>
                  <a:lnTo>
                    <a:pt x="6328" y="3801"/>
                  </a:lnTo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6680" name="Rectangle 8">
            <a:extLst>
              <a:ext uri="{FF2B5EF4-FFF2-40B4-BE49-F238E27FC236}">
                <a16:creationId xmlns:a16="http://schemas.microsoft.com/office/drawing/2014/main" id="{509E9138-C208-43EB-9BE0-CD507869A1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54063" y="595313"/>
            <a:ext cx="8550275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6681" name="Rectangle 9">
            <a:extLst>
              <a:ext uri="{FF2B5EF4-FFF2-40B4-BE49-F238E27FC236}">
                <a16:creationId xmlns:a16="http://schemas.microsoft.com/office/drawing/2014/main" id="{ABE92A8B-0BD3-4A26-B48E-48AF494B3D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54063" y="1936750"/>
            <a:ext cx="8550275" cy="402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defTabSz="87312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87312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defTabSz="87312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defTabSz="87312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defTabSz="87312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defTabSz="87312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defTabSz="87312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defTabSz="87312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defTabSz="87312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34963" indent="-334963" algn="l" defTabSz="873125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n"/>
        <a:defRPr sz="3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27075" indent="-277813" algn="l" defTabSz="873125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-"/>
        <a:defRPr sz="27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17600" indent="-223838" algn="l" defTabSz="873125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565275" indent="-223838" algn="l" defTabSz="873125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11363" indent="-223838" algn="l" defTabSz="873125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468563" indent="-223838" algn="l" defTabSz="873125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25763" indent="-223838" algn="l" defTabSz="873125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382963" indent="-223838" algn="l" defTabSz="873125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40163" indent="-223838" algn="l" defTabSz="873125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2124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>
            <a:extLst>
              <a:ext uri="{FF2B5EF4-FFF2-40B4-BE49-F238E27FC236}">
                <a16:creationId xmlns:a16="http://schemas.microsoft.com/office/drawing/2014/main" id="{FA4933F3-44F5-4119-A074-B0E2362ED16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4063" y="6107113"/>
            <a:ext cx="20955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083" name="Rectangle 3">
            <a:extLst>
              <a:ext uri="{FF2B5EF4-FFF2-40B4-BE49-F238E27FC236}">
                <a16:creationId xmlns:a16="http://schemas.microsoft.com/office/drawing/2014/main" id="{58696216-0677-4C87-9D15-C0053CEC248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36938" y="6107113"/>
            <a:ext cx="3184525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084" name="Rectangle 4">
            <a:extLst>
              <a:ext uri="{FF2B5EF4-FFF2-40B4-BE49-F238E27FC236}">
                <a16:creationId xmlns:a16="http://schemas.microsoft.com/office/drawing/2014/main" id="{B32F7BA8-70E8-4C91-8DE8-55CF46BB1E6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8838" y="6107113"/>
            <a:ext cx="20955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94813B0-36C1-4E8C-9D0A-518C5D7EC8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3077" name="Group 5">
            <a:extLst>
              <a:ext uri="{FF2B5EF4-FFF2-40B4-BE49-F238E27FC236}">
                <a16:creationId xmlns:a16="http://schemas.microsoft.com/office/drawing/2014/main" id="{60D7D5E4-1111-4172-AE0A-C55185D600C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0047288" cy="6689725"/>
            <a:chOff x="0" y="0"/>
            <a:chExt cx="6329" cy="4214"/>
          </a:xfrm>
        </p:grpSpPr>
        <p:sp>
          <p:nvSpPr>
            <p:cNvPr id="3080" name="Rectangle 6">
              <a:extLst>
                <a:ext uri="{FF2B5EF4-FFF2-40B4-BE49-F238E27FC236}">
                  <a16:creationId xmlns:a16="http://schemas.microsoft.com/office/drawing/2014/main" id="{F919AD4A-FDC8-42EA-9ADC-730CE59C21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328" cy="4214"/>
            </a:xfrm>
            <a:prstGeom prst="rect">
              <a:avLst/>
            </a:prstGeom>
            <a:gradFill rotWithShape="0">
              <a:gsLst>
                <a:gs pos="0">
                  <a:srgbClr val="063DE8"/>
                </a:gs>
                <a:gs pos="100000">
                  <a:srgbClr val="021245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800"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800" b="1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800" b="1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800" b="1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800" b="1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 useBgFill="1">
          <p:nvSpPr>
            <p:cNvPr id="3081" name="Freeform 7">
              <a:extLst>
                <a:ext uri="{FF2B5EF4-FFF2-40B4-BE49-F238E27FC236}">
                  <a16:creationId xmlns:a16="http://schemas.microsoft.com/office/drawing/2014/main" id="{1A86A5F7-71D8-4D18-A588-974B2515BD9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71"/>
              <a:ext cx="6329" cy="4072"/>
            </a:xfrm>
            <a:custGeom>
              <a:avLst/>
              <a:gdLst>
                <a:gd name="T0" fmla="*/ 1 w 6329"/>
                <a:gd name="T1" fmla="*/ 3858 h 4072"/>
                <a:gd name="T2" fmla="*/ 1 w 6329"/>
                <a:gd name="T3" fmla="*/ 3906 h 4072"/>
                <a:gd name="T4" fmla="*/ 6328 w 6329"/>
                <a:gd name="T5" fmla="*/ 4012 h 4072"/>
                <a:gd name="T6" fmla="*/ 6328 w 6329"/>
                <a:gd name="T7" fmla="*/ 4071 h 4072"/>
                <a:gd name="T8" fmla="*/ 1 w 6329"/>
                <a:gd name="T9" fmla="*/ 59 h 4072"/>
                <a:gd name="T10" fmla="*/ 1 w 6329"/>
                <a:gd name="T11" fmla="*/ 105 h 4072"/>
                <a:gd name="T12" fmla="*/ 6328 w 6329"/>
                <a:gd name="T13" fmla="*/ 211 h 4072"/>
                <a:gd name="T14" fmla="*/ 6328 w 6329"/>
                <a:gd name="T15" fmla="*/ 270 h 4072"/>
                <a:gd name="T16" fmla="*/ 1 w 6329"/>
                <a:gd name="T17" fmla="*/ 375 h 4072"/>
                <a:gd name="T18" fmla="*/ 1 w 6329"/>
                <a:gd name="T19" fmla="*/ 422 h 4072"/>
                <a:gd name="T20" fmla="*/ 6328 w 6329"/>
                <a:gd name="T21" fmla="*/ 527 h 4072"/>
                <a:gd name="T22" fmla="*/ 6328 w 6329"/>
                <a:gd name="T23" fmla="*/ 586 h 4072"/>
                <a:gd name="T24" fmla="*/ 1 w 6329"/>
                <a:gd name="T25" fmla="*/ 692 h 4072"/>
                <a:gd name="T26" fmla="*/ 1 w 6329"/>
                <a:gd name="T27" fmla="*/ 738 h 4072"/>
                <a:gd name="T28" fmla="*/ 6328 w 6329"/>
                <a:gd name="T29" fmla="*/ 845 h 4072"/>
                <a:gd name="T30" fmla="*/ 6328 w 6329"/>
                <a:gd name="T31" fmla="*/ 904 h 4072"/>
                <a:gd name="T32" fmla="*/ 1 w 6329"/>
                <a:gd name="T33" fmla="*/ 1008 h 4072"/>
                <a:gd name="T34" fmla="*/ 1 w 6329"/>
                <a:gd name="T35" fmla="*/ 1055 h 4072"/>
                <a:gd name="T36" fmla="*/ 6328 w 6329"/>
                <a:gd name="T37" fmla="*/ 1161 h 4072"/>
                <a:gd name="T38" fmla="*/ 6328 w 6329"/>
                <a:gd name="T39" fmla="*/ 1219 h 4072"/>
                <a:gd name="T40" fmla="*/ 1 w 6329"/>
                <a:gd name="T41" fmla="*/ 1326 h 4072"/>
                <a:gd name="T42" fmla="*/ 1 w 6329"/>
                <a:gd name="T43" fmla="*/ 1372 h 4072"/>
                <a:gd name="T44" fmla="*/ 6328 w 6329"/>
                <a:gd name="T45" fmla="*/ 1477 h 4072"/>
                <a:gd name="T46" fmla="*/ 6328 w 6329"/>
                <a:gd name="T47" fmla="*/ 1536 h 4072"/>
                <a:gd name="T48" fmla="*/ 1 w 6329"/>
                <a:gd name="T49" fmla="*/ 1642 h 4072"/>
                <a:gd name="T50" fmla="*/ 1 w 6329"/>
                <a:gd name="T51" fmla="*/ 1689 h 4072"/>
                <a:gd name="T52" fmla="*/ 6328 w 6329"/>
                <a:gd name="T53" fmla="*/ 1794 h 4072"/>
                <a:gd name="T54" fmla="*/ 6328 w 6329"/>
                <a:gd name="T55" fmla="*/ 1853 h 4072"/>
                <a:gd name="T56" fmla="*/ 1 w 6329"/>
                <a:gd name="T57" fmla="*/ 1959 h 4072"/>
                <a:gd name="T58" fmla="*/ 1 w 6329"/>
                <a:gd name="T59" fmla="*/ 2005 h 4072"/>
                <a:gd name="T60" fmla="*/ 6328 w 6329"/>
                <a:gd name="T61" fmla="*/ 2112 h 4072"/>
                <a:gd name="T62" fmla="*/ 6328 w 6329"/>
                <a:gd name="T63" fmla="*/ 2169 h 4072"/>
                <a:gd name="T64" fmla="*/ 1 w 6329"/>
                <a:gd name="T65" fmla="*/ 2275 h 4072"/>
                <a:gd name="T66" fmla="*/ 1 w 6329"/>
                <a:gd name="T67" fmla="*/ 2322 h 4072"/>
                <a:gd name="T68" fmla="*/ 6328 w 6329"/>
                <a:gd name="T69" fmla="*/ 2427 h 4072"/>
                <a:gd name="T70" fmla="*/ 6328 w 6329"/>
                <a:gd name="T71" fmla="*/ 2487 h 4072"/>
                <a:gd name="T72" fmla="*/ 1 w 6329"/>
                <a:gd name="T73" fmla="*/ 2592 h 4072"/>
                <a:gd name="T74" fmla="*/ 1 w 6329"/>
                <a:gd name="T75" fmla="*/ 2639 h 4072"/>
                <a:gd name="T76" fmla="*/ 6328 w 6329"/>
                <a:gd name="T77" fmla="*/ 2744 h 4072"/>
                <a:gd name="T78" fmla="*/ 6328 w 6329"/>
                <a:gd name="T79" fmla="*/ 2803 h 4072"/>
                <a:gd name="T80" fmla="*/ 1 w 6329"/>
                <a:gd name="T81" fmla="*/ 2909 h 4072"/>
                <a:gd name="T82" fmla="*/ 1 w 6329"/>
                <a:gd name="T83" fmla="*/ 2955 h 4072"/>
                <a:gd name="T84" fmla="*/ 6328 w 6329"/>
                <a:gd name="T85" fmla="*/ 3061 h 4072"/>
                <a:gd name="T86" fmla="*/ 6328 w 6329"/>
                <a:gd name="T87" fmla="*/ 3119 h 4072"/>
                <a:gd name="T88" fmla="*/ 1 w 6329"/>
                <a:gd name="T89" fmla="*/ 3226 h 4072"/>
                <a:gd name="T90" fmla="*/ 1 w 6329"/>
                <a:gd name="T91" fmla="*/ 3272 h 4072"/>
                <a:gd name="T92" fmla="*/ 6328 w 6329"/>
                <a:gd name="T93" fmla="*/ 3378 h 4072"/>
                <a:gd name="T94" fmla="*/ 6328 w 6329"/>
                <a:gd name="T95" fmla="*/ 3436 h 4072"/>
                <a:gd name="T96" fmla="*/ 1 w 6329"/>
                <a:gd name="T97" fmla="*/ 3542 h 4072"/>
                <a:gd name="T98" fmla="*/ 1 w 6329"/>
                <a:gd name="T99" fmla="*/ 3589 h 4072"/>
                <a:gd name="T100" fmla="*/ 6328 w 6329"/>
                <a:gd name="T101" fmla="*/ 3695 h 4072"/>
                <a:gd name="T102" fmla="*/ 6328 w 6329"/>
                <a:gd name="T103" fmla="*/ 3754 h 40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6329" h="4072">
                  <a:moveTo>
                    <a:pt x="6328" y="3801"/>
                  </a:moveTo>
                  <a:lnTo>
                    <a:pt x="1" y="3800"/>
                  </a:lnTo>
                  <a:lnTo>
                    <a:pt x="1" y="3858"/>
                  </a:lnTo>
                  <a:lnTo>
                    <a:pt x="6328" y="3858"/>
                  </a:lnTo>
                  <a:lnTo>
                    <a:pt x="6328" y="3905"/>
                  </a:lnTo>
                  <a:lnTo>
                    <a:pt x="1" y="3906"/>
                  </a:lnTo>
                  <a:lnTo>
                    <a:pt x="1" y="3964"/>
                  </a:lnTo>
                  <a:lnTo>
                    <a:pt x="6328" y="3964"/>
                  </a:lnTo>
                  <a:lnTo>
                    <a:pt x="6328" y="4012"/>
                  </a:lnTo>
                  <a:lnTo>
                    <a:pt x="1" y="4011"/>
                  </a:lnTo>
                  <a:lnTo>
                    <a:pt x="1" y="4071"/>
                  </a:lnTo>
                  <a:lnTo>
                    <a:pt x="6328" y="4071"/>
                  </a:lnTo>
                  <a:lnTo>
                    <a:pt x="6328" y="0"/>
                  </a:lnTo>
                  <a:lnTo>
                    <a:pt x="1" y="0"/>
                  </a:lnTo>
                  <a:lnTo>
                    <a:pt x="1" y="59"/>
                  </a:lnTo>
                  <a:lnTo>
                    <a:pt x="6328" y="58"/>
                  </a:lnTo>
                  <a:lnTo>
                    <a:pt x="6328" y="105"/>
                  </a:lnTo>
                  <a:lnTo>
                    <a:pt x="1" y="105"/>
                  </a:lnTo>
                  <a:lnTo>
                    <a:pt x="1" y="164"/>
                  </a:lnTo>
                  <a:lnTo>
                    <a:pt x="6328" y="165"/>
                  </a:lnTo>
                  <a:lnTo>
                    <a:pt x="6328" y="211"/>
                  </a:lnTo>
                  <a:lnTo>
                    <a:pt x="1" y="211"/>
                  </a:lnTo>
                  <a:lnTo>
                    <a:pt x="1" y="269"/>
                  </a:lnTo>
                  <a:lnTo>
                    <a:pt x="6328" y="270"/>
                  </a:lnTo>
                  <a:lnTo>
                    <a:pt x="6328" y="316"/>
                  </a:lnTo>
                  <a:lnTo>
                    <a:pt x="1" y="316"/>
                  </a:lnTo>
                  <a:lnTo>
                    <a:pt x="1" y="375"/>
                  </a:lnTo>
                  <a:lnTo>
                    <a:pt x="6328" y="375"/>
                  </a:lnTo>
                  <a:lnTo>
                    <a:pt x="6328" y="422"/>
                  </a:lnTo>
                  <a:lnTo>
                    <a:pt x="1" y="422"/>
                  </a:lnTo>
                  <a:lnTo>
                    <a:pt x="1" y="480"/>
                  </a:lnTo>
                  <a:lnTo>
                    <a:pt x="6328" y="481"/>
                  </a:lnTo>
                  <a:lnTo>
                    <a:pt x="6328" y="527"/>
                  </a:lnTo>
                  <a:lnTo>
                    <a:pt x="1" y="527"/>
                  </a:lnTo>
                  <a:lnTo>
                    <a:pt x="1" y="586"/>
                  </a:lnTo>
                  <a:lnTo>
                    <a:pt x="6328" y="586"/>
                  </a:lnTo>
                  <a:lnTo>
                    <a:pt x="6328" y="633"/>
                  </a:lnTo>
                  <a:lnTo>
                    <a:pt x="1" y="633"/>
                  </a:lnTo>
                  <a:lnTo>
                    <a:pt x="1" y="692"/>
                  </a:lnTo>
                  <a:lnTo>
                    <a:pt x="6328" y="692"/>
                  </a:lnTo>
                  <a:lnTo>
                    <a:pt x="6328" y="738"/>
                  </a:lnTo>
                  <a:lnTo>
                    <a:pt x="1" y="738"/>
                  </a:lnTo>
                  <a:lnTo>
                    <a:pt x="1" y="797"/>
                  </a:lnTo>
                  <a:lnTo>
                    <a:pt x="6328" y="798"/>
                  </a:lnTo>
                  <a:lnTo>
                    <a:pt x="6328" y="845"/>
                  </a:lnTo>
                  <a:lnTo>
                    <a:pt x="1" y="844"/>
                  </a:lnTo>
                  <a:lnTo>
                    <a:pt x="1" y="904"/>
                  </a:lnTo>
                  <a:lnTo>
                    <a:pt x="6328" y="904"/>
                  </a:lnTo>
                  <a:lnTo>
                    <a:pt x="6328" y="951"/>
                  </a:lnTo>
                  <a:lnTo>
                    <a:pt x="1" y="950"/>
                  </a:lnTo>
                  <a:lnTo>
                    <a:pt x="1" y="1008"/>
                  </a:lnTo>
                  <a:lnTo>
                    <a:pt x="6328" y="1009"/>
                  </a:lnTo>
                  <a:lnTo>
                    <a:pt x="6328" y="1055"/>
                  </a:lnTo>
                  <a:lnTo>
                    <a:pt x="1" y="1055"/>
                  </a:lnTo>
                  <a:lnTo>
                    <a:pt x="1" y="1114"/>
                  </a:lnTo>
                  <a:lnTo>
                    <a:pt x="6328" y="1114"/>
                  </a:lnTo>
                  <a:lnTo>
                    <a:pt x="6328" y="1161"/>
                  </a:lnTo>
                  <a:lnTo>
                    <a:pt x="1" y="1161"/>
                  </a:lnTo>
                  <a:lnTo>
                    <a:pt x="1" y="1219"/>
                  </a:lnTo>
                  <a:lnTo>
                    <a:pt x="6328" y="1219"/>
                  </a:lnTo>
                  <a:lnTo>
                    <a:pt x="6328" y="1266"/>
                  </a:lnTo>
                  <a:lnTo>
                    <a:pt x="1" y="1267"/>
                  </a:lnTo>
                  <a:lnTo>
                    <a:pt x="1" y="1326"/>
                  </a:lnTo>
                  <a:lnTo>
                    <a:pt x="6328" y="1325"/>
                  </a:lnTo>
                  <a:lnTo>
                    <a:pt x="6328" y="1372"/>
                  </a:lnTo>
                  <a:lnTo>
                    <a:pt x="1" y="1372"/>
                  </a:lnTo>
                  <a:lnTo>
                    <a:pt x="1" y="1431"/>
                  </a:lnTo>
                  <a:lnTo>
                    <a:pt x="6328" y="1430"/>
                  </a:lnTo>
                  <a:lnTo>
                    <a:pt x="6328" y="1477"/>
                  </a:lnTo>
                  <a:lnTo>
                    <a:pt x="1" y="1477"/>
                  </a:lnTo>
                  <a:lnTo>
                    <a:pt x="1" y="1536"/>
                  </a:lnTo>
                  <a:lnTo>
                    <a:pt x="6328" y="1536"/>
                  </a:lnTo>
                  <a:lnTo>
                    <a:pt x="6328" y="1583"/>
                  </a:lnTo>
                  <a:lnTo>
                    <a:pt x="1" y="1583"/>
                  </a:lnTo>
                  <a:lnTo>
                    <a:pt x="1" y="1642"/>
                  </a:lnTo>
                  <a:lnTo>
                    <a:pt x="6328" y="1643"/>
                  </a:lnTo>
                  <a:lnTo>
                    <a:pt x="6328" y="1689"/>
                  </a:lnTo>
                  <a:lnTo>
                    <a:pt x="1" y="1689"/>
                  </a:lnTo>
                  <a:lnTo>
                    <a:pt x="1" y="1748"/>
                  </a:lnTo>
                  <a:lnTo>
                    <a:pt x="6328" y="1748"/>
                  </a:lnTo>
                  <a:lnTo>
                    <a:pt x="6328" y="1794"/>
                  </a:lnTo>
                  <a:lnTo>
                    <a:pt x="1" y="1794"/>
                  </a:lnTo>
                  <a:lnTo>
                    <a:pt x="1" y="1853"/>
                  </a:lnTo>
                  <a:lnTo>
                    <a:pt x="6328" y="1853"/>
                  </a:lnTo>
                  <a:lnTo>
                    <a:pt x="6328" y="1900"/>
                  </a:lnTo>
                  <a:lnTo>
                    <a:pt x="1" y="1900"/>
                  </a:lnTo>
                  <a:lnTo>
                    <a:pt x="1" y="1959"/>
                  </a:lnTo>
                  <a:lnTo>
                    <a:pt x="6328" y="1958"/>
                  </a:lnTo>
                  <a:lnTo>
                    <a:pt x="6328" y="2005"/>
                  </a:lnTo>
                  <a:lnTo>
                    <a:pt x="1" y="2005"/>
                  </a:lnTo>
                  <a:lnTo>
                    <a:pt x="1" y="2065"/>
                  </a:lnTo>
                  <a:lnTo>
                    <a:pt x="6328" y="2064"/>
                  </a:lnTo>
                  <a:lnTo>
                    <a:pt x="6328" y="2112"/>
                  </a:lnTo>
                  <a:lnTo>
                    <a:pt x="1" y="2111"/>
                  </a:lnTo>
                  <a:lnTo>
                    <a:pt x="1" y="2169"/>
                  </a:lnTo>
                  <a:lnTo>
                    <a:pt x="6328" y="2169"/>
                  </a:lnTo>
                  <a:lnTo>
                    <a:pt x="6328" y="2216"/>
                  </a:lnTo>
                  <a:lnTo>
                    <a:pt x="1" y="2216"/>
                  </a:lnTo>
                  <a:lnTo>
                    <a:pt x="1" y="2275"/>
                  </a:lnTo>
                  <a:lnTo>
                    <a:pt x="6328" y="2275"/>
                  </a:lnTo>
                  <a:lnTo>
                    <a:pt x="6328" y="2322"/>
                  </a:lnTo>
                  <a:lnTo>
                    <a:pt x="1" y="2322"/>
                  </a:lnTo>
                  <a:lnTo>
                    <a:pt x="1" y="2381"/>
                  </a:lnTo>
                  <a:lnTo>
                    <a:pt x="6328" y="2381"/>
                  </a:lnTo>
                  <a:lnTo>
                    <a:pt x="6328" y="2427"/>
                  </a:lnTo>
                  <a:lnTo>
                    <a:pt x="1" y="2427"/>
                  </a:lnTo>
                  <a:lnTo>
                    <a:pt x="1" y="2487"/>
                  </a:lnTo>
                  <a:lnTo>
                    <a:pt x="6328" y="2487"/>
                  </a:lnTo>
                  <a:lnTo>
                    <a:pt x="6328" y="2533"/>
                  </a:lnTo>
                  <a:lnTo>
                    <a:pt x="1" y="2533"/>
                  </a:lnTo>
                  <a:lnTo>
                    <a:pt x="1" y="2592"/>
                  </a:lnTo>
                  <a:lnTo>
                    <a:pt x="6328" y="2592"/>
                  </a:lnTo>
                  <a:lnTo>
                    <a:pt x="6328" y="2639"/>
                  </a:lnTo>
                  <a:lnTo>
                    <a:pt x="1" y="2639"/>
                  </a:lnTo>
                  <a:lnTo>
                    <a:pt x="1" y="2698"/>
                  </a:lnTo>
                  <a:lnTo>
                    <a:pt x="6328" y="2697"/>
                  </a:lnTo>
                  <a:lnTo>
                    <a:pt x="6328" y="2744"/>
                  </a:lnTo>
                  <a:lnTo>
                    <a:pt x="1" y="2744"/>
                  </a:lnTo>
                  <a:lnTo>
                    <a:pt x="1" y="2803"/>
                  </a:lnTo>
                  <a:lnTo>
                    <a:pt x="6328" y="2803"/>
                  </a:lnTo>
                  <a:lnTo>
                    <a:pt x="6328" y="2851"/>
                  </a:lnTo>
                  <a:lnTo>
                    <a:pt x="0" y="2851"/>
                  </a:lnTo>
                  <a:lnTo>
                    <a:pt x="1" y="2909"/>
                  </a:lnTo>
                  <a:lnTo>
                    <a:pt x="6328" y="2908"/>
                  </a:lnTo>
                  <a:lnTo>
                    <a:pt x="6328" y="2955"/>
                  </a:lnTo>
                  <a:lnTo>
                    <a:pt x="1" y="2955"/>
                  </a:lnTo>
                  <a:lnTo>
                    <a:pt x="1" y="3014"/>
                  </a:lnTo>
                  <a:lnTo>
                    <a:pt x="6328" y="3014"/>
                  </a:lnTo>
                  <a:lnTo>
                    <a:pt x="6328" y="3061"/>
                  </a:lnTo>
                  <a:lnTo>
                    <a:pt x="1" y="3061"/>
                  </a:lnTo>
                  <a:lnTo>
                    <a:pt x="1" y="3119"/>
                  </a:lnTo>
                  <a:lnTo>
                    <a:pt x="6328" y="3119"/>
                  </a:lnTo>
                  <a:lnTo>
                    <a:pt x="6328" y="3166"/>
                  </a:lnTo>
                  <a:lnTo>
                    <a:pt x="1" y="3166"/>
                  </a:lnTo>
                  <a:lnTo>
                    <a:pt x="1" y="3226"/>
                  </a:lnTo>
                  <a:lnTo>
                    <a:pt x="6328" y="3225"/>
                  </a:lnTo>
                  <a:lnTo>
                    <a:pt x="6328" y="3272"/>
                  </a:lnTo>
                  <a:lnTo>
                    <a:pt x="1" y="3272"/>
                  </a:lnTo>
                  <a:lnTo>
                    <a:pt x="1" y="3331"/>
                  </a:lnTo>
                  <a:lnTo>
                    <a:pt x="6328" y="3332"/>
                  </a:lnTo>
                  <a:lnTo>
                    <a:pt x="6328" y="3378"/>
                  </a:lnTo>
                  <a:lnTo>
                    <a:pt x="1" y="3378"/>
                  </a:lnTo>
                  <a:lnTo>
                    <a:pt x="1" y="3437"/>
                  </a:lnTo>
                  <a:lnTo>
                    <a:pt x="6328" y="3436"/>
                  </a:lnTo>
                  <a:lnTo>
                    <a:pt x="6328" y="3484"/>
                  </a:lnTo>
                  <a:lnTo>
                    <a:pt x="1" y="3484"/>
                  </a:lnTo>
                  <a:lnTo>
                    <a:pt x="1" y="3542"/>
                  </a:lnTo>
                  <a:lnTo>
                    <a:pt x="6328" y="3543"/>
                  </a:lnTo>
                  <a:lnTo>
                    <a:pt x="6328" y="3590"/>
                  </a:lnTo>
                  <a:lnTo>
                    <a:pt x="1" y="3589"/>
                  </a:lnTo>
                  <a:lnTo>
                    <a:pt x="1" y="3648"/>
                  </a:lnTo>
                  <a:lnTo>
                    <a:pt x="6328" y="3648"/>
                  </a:lnTo>
                  <a:lnTo>
                    <a:pt x="6328" y="3695"/>
                  </a:lnTo>
                  <a:lnTo>
                    <a:pt x="1" y="3695"/>
                  </a:lnTo>
                  <a:lnTo>
                    <a:pt x="1" y="3754"/>
                  </a:lnTo>
                  <a:lnTo>
                    <a:pt x="6328" y="3754"/>
                  </a:lnTo>
                  <a:lnTo>
                    <a:pt x="6328" y="3801"/>
                  </a:lnTo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088" name="Rectangle 8">
            <a:extLst>
              <a:ext uri="{FF2B5EF4-FFF2-40B4-BE49-F238E27FC236}">
                <a16:creationId xmlns:a16="http://schemas.microsoft.com/office/drawing/2014/main" id="{A68E88B2-23D7-41AD-9491-11C84AD627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54063" y="595313"/>
            <a:ext cx="8550275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74089" name="Rectangle 9">
            <a:extLst>
              <a:ext uri="{FF2B5EF4-FFF2-40B4-BE49-F238E27FC236}">
                <a16:creationId xmlns:a16="http://schemas.microsoft.com/office/drawing/2014/main" id="{640B2AC3-926B-49CD-9863-C9608E6D53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54063" y="1936750"/>
            <a:ext cx="8550275" cy="402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87312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87312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defTabSz="87312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defTabSz="87312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defTabSz="87312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defTabSz="87312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defTabSz="87312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defTabSz="87312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defTabSz="87312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34963" indent="-334963" algn="l" defTabSz="873125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n"/>
        <a:defRPr sz="3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27075" indent="-277813" algn="l" defTabSz="873125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-"/>
        <a:defRPr sz="27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17600" indent="-223838" algn="l" defTabSz="873125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565275" indent="-223838" algn="l" defTabSz="873125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11363" indent="-223838" algn="l" defTabSz="873125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468563" indent="-223838" algn="l" defTabSz="873125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25763" indent="-223838" algn="l" defTabSz="873125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382963" indent="-223838" algn="l" defTabSz="873125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40163" indent="-223838" algn="l" defTabSz="873125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pn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4.wmf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>
            <a:extLst>
              <a:ext uri="{FF2B5EF4-FFF2-40B4-BE49-F238E27FC236}">
                <a16:creationId xmlns:a16="http://schemas.microsoft.com/office/drawing/2014/main" id="{C9013AAB-7A69-4409-A003-C438DE38D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150" y="723900"/>
            <a:ext cx="9374188" cy="1563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312" tIns="42862" rIns="87312" bIns="42862">
            <a:spAutoFit/>
          </a:bodyPr>
          <a:lstStyle>
            <a:lvl1pPr defTabSz="815975">
              <a:tabLst>
                <a:tab pos="21145500" algn="l"/>
              </a:tabLs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defTabSz="815975">
              <a:tabLst>
                <a:tab pos="21145500" algn="l"/>
              </a:tabLs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defTabSz="815975">
              <a:tabLst>
                <a:tab pos="21145500" algn="l"/>
              </a:tabLs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defTabSz="815975">
              <a:tabLst>
                <a:tab pos="21145500" algn="l"/>
              </a:tabLs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defTabSz="815975">
              <a:tabLst>
                <a:tab pos="21145500" algn="l"/>
              </a:tabLs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tabLst>
                <a:tab pos="21145500" algn="l"/>
              </a:tabLs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tabLst>
                <a:tab pos="21145500" algn="l"/>
              </a:tabLs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tabLst>
                <a:tab pos="21145500" algn="l"/>
              </a:tabLs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tabLst>
                <a:tab pos="21145500" algn="l"/>
              </a:tabLs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dirty="0">
                <a:solidFill>
                  <a:srgbClr val="FFFF00"/>
                </a:solidFill>
              </a:rPr>
              <a:t>ES420 Medical Geology</a:t>
            </a:r>
          </a:p>
          <a:p>
            <a:pPr algn="ctr"/>
            <a:r>
              <a:rPr lang="en-US" altLang="en-US" sz="3200" dirty="0">
                <a:solidFill>
                  <a:srgbClr val="FFFF00"/>
                </a:solidFill>
              </a:rPr>
              <a:t>Western Oregon University </a:t>
            </a:r>
          </a:p>
          <a:p>
            <a:pPr algn="ctr"/>
            <a:r>
              <a:rPr lang="en-US" altLang="en-US" sz="3200" dirty="0">
                <a:solidFill>
                  <a:srgbClr val="FFFF00"/>
                </a:solidFill>
              </a:rPr>
              <a:t>Curriculum Overview</a:t>
            </a:r>
            <a:endParaRPr lang="en-US" altLang="en-US" sz="3200" b="0" dirty="0">
              <a:solidFill>
                <a:srgbClr val="FFFF00"/>
              </a:solidFill>
            </a:endParaRPr>
          </a:p>
        </p:txBody>
      </p:sp>
      <p:sp>
        <p:nvSpPr>
          <p:cNvPr id="6147" name="Rectangle 8">
            <a:extLst>
              <a:ext uri="{FF2B5EF4-FFF2-40B4-BE49-F238E27FC236}">
                <a16:creationId xmlns:a16="http://schemas.microsoft.com/office/drawing/2014/main" id="{D1ECCE2F-BCDA-4445-85EF-F6AA692F17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8" y="2817813"/>
            <a:ext cx="9912350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900" tIns="42862" rIns="88900" bIns="42862"/>
          <a:lstStyle>
            <a:lvl1pPr marL="334963" indent="-334963" defTabSz="873125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defTabSz="873125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defTabSz="873125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defTabSz="873125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defTabSz="873125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chemeClr val="tx2"/>
              </a:buClr>
              <a:buSzPct val="75000"/>
              <a:buFont typeface="Monotype Sorts" pitchFamily="2" charset="2"/>
              <a:buNone/>
            </a:pPr>
            <a:endParaRPr lang="en-US" altLang="en-US" sz="2200"/>
          </a:p>
        </p:txBody>
      </p:sp>
      <p:sp>
        <p:nvSpPr>
          <p:cNvPr id="6148" name="Rectangle 8">
            <a:extLst>
              <a:ext uri="{FF2B5EF4-FFF2-40B4-BE49-F238E27FC236}">
                <a16:creationId xmlns:a16="http://schemas.microsoft.com/office/drawing/2014/main" id="{1F0417D0-1105-4A39-8E73-86FBA40C6F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438" y="2333625"/>
            <a:ext cx="8183562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900" tIns="42862" rIns="88900" bIns="42862"/>
          <a:lstStyle>
            <a:lvl1pPr marL="334963" indent="-334963" defTabSz="873125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defTabSz="873125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defTabSz="873125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defTabSz="873125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defTabSz="873125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altLang="en-US" sz="2200"/>
              <a:t>Steve Taylor, RG, PhD, Professor of Geology</a:t>
            </a:r>
          </a:p>
          <a:p>
            <a:pPr algn="ctr"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altLang="en-US" sz="2200"/>
              <a:t>Earth and Physical Science Department</a:t>
            </a:r>
          </a:p>
        </p:txBody>
      </p:sp>
      <p:pic>
        <p:nvPicPr>
          <p:cNvPr id="6149" name="Picture 8" descr="wou_earthsci_logo">
            <a:extLst>
              <a:ext uri="{FF2B5EF4-FFF2-40B4-BE49-F238E27FC236}">
                <a16:creationId xmlns:a16="http://schemas.microsoft.com/office/drawing/2014/main" id="{E2D321D0-6E41-4A28-A4DB-8AEC72884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38" y="3597275"/>
            <a:ext cx="5368925" cy="268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2">
            <a:extLst>
              <a:ext uri="{FF2B5EF4-FFF2-40B4-BE49-F238E27FC236}">
                <a16:creationId xmlns:a16="http://schemas.microsoft.com/office/drawing/2014/main" id="{9918BDF0-E425-4EBD-88F7-A3448182BEDF}"/>
              </a:ext>
            </a:extLst>
          </p:cNvPr>
          <p:cNvGrpSpPr>
            <a:grpSpLocks/>
          </p:cNvGrpSpPr>
          <p:nvPr/>
        </p:nvGrpSpPr>
        <p:grpSpPr bwMode="auto">
          <a:xfrm>
            <a:off x="830263" y="301625"/>
            <a:ext cx="8361362" cy="5967413"/>
            <a:chOff x="831001" y="302151"/>
            <a:chExt cx="8360708" cy="5967165"/>
          </a:xfrm>
        </p:grpSpPr>
        <p:pic>
          <p:nvPicPr>
            <p:cNvPr id="19459" name="Picture 31" descr="Health_effects_of_pollution.png">
              <a:extLst>
                <a:ext uri="{FF2B5EF4-FFF2-40B4-BE49-F238E27FC236}">
                  <a16:creationId xmlns:a16="http://schemas.microsoft.com/office/drawing/2014/main" id="{D26697B2-ACC4-4DDE-A08C-EC90AA0E8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001" y="333486"/>
              <a:ext cx="8360708" cy="593583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460" name="Rectangle 18">
              <a:extLst>
                <a:ext uri="{FF2B5EF4-FFF2-40B4-BE49-F238E27FC236}">
                  <a16:creationId xmlns:a16="http://schemas.microsoft.com/office/drawing/2014/main" id="{277F40D0-EFA4-457C-92E1-C7C512BF09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6080" y="365760"/>
              <a:ext cx="4277802" cy="3975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 b="1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 b="1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 b="1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 b="1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19461" name="TextBox 21">
              <a:extLst>
                <a:ext uri="{FF2B5EF4-FFF2-40B4-BE49-F238E27FC236}">
                  <a16:creationId xmlns:a16="http://schemas.microsoft.com/office/drawing/2014/main" id="{270AB49F-5E6B-4CF7-9D1F-29691EDFF6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1930" y="302151"/>
              <a:ext cx="688361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 b="1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 b="1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 b="1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 b="1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>
                  <a:solidFill>
                    <a:srgbClr val="000000"/>
                  </a:solidFill>
                </a:rPr>
                <a:t>Geologic Pathways and Environmental Health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5">
            <a:extLst>
              <a:ext uri="{FF2B5EF4-FFF2-40B4-BE49-F238E27FC236}">
                <a16:creationId xmlns:a16="http://schemas.microsoft.com/office/drawing/2014/main" id="{0C57189C-9452-4D07-A303-110920CAF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7388" y="-33338"/>
            <a:ext cx="6057900" cy="67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800">
                <a:solidFill>
                  <a:srgbClr val="000000"/>
                </a:solidFill>
              </a:rPr>
              <a:t>Geochemistry and Health</a:t>
            </a:r>
          </a:p>
        </p:txBody>
      </p:sp>
      <p:sp>
        <p:nvSpPr>
          <p:cNvPr id="20483" name="TextBox 6">
            <a:extLst>
              <a:ext uri="{FF2B5EF4-FFF2-40B4-BE49-F238E27FC236}">
                <a16:creationId xmlns:a16="http://schemas.microsoft.com/office/drawing/2014/main" id="{78DA76E1-D7A6-4591-8B8C-53953909F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" y="628650"/>
            <a:ext cx="42068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0">
                <a:solidFill>
                  <a:srgbClr val="000000"/>
                </a:solidFill>
              </a:rPr>
              <a:t>Radon and Lung Cancer </a:t>
            </a:r>
          </a:p>
        </p:txBody>
      </p:sp>
      <p:sp>
        <p:nvSpPr>
          <p:cNvPr id="20484" name="TextBox 7">
            <a:extLst>
              <a:ext uri="{FF2B5EF4-FFF2-40B4-BE49-F238E27FC236}">
                <a16:creationId xmlns:a16="http://schemas.microsoft.com/office/drawing/2014/main" id="{B3D5EE52-438D-4AD2-A286-C455E278DB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8" y="3324225"/>
            <a:ext cx="43640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0">
                <a:solidFill>
                  <a:srgbClr val="000000"/>
                </a:solidFill>
              </a:rPr>
              <a:t>Arsenic and Groundwater </a:t>
            </a:r>
          </a:p>
        </p:txBody>
      </p:sp>
      <p:sp>
        <p:nvSpPr>
          <p:cNvPr id="20485" name="TextBox 8">
            <a:extLst>
              <a:ext uri="{FF2B5EF4-FFF2-40B4-BE49-F238E27FC236}">
                <a16:creationId xmlns:a16="http://schemas.microsoft.com/office/drawing/2014/main" id="{C7B48CC6-E174-4413-AC99-75569E214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3650" y="574675"/>
            <a:ext cx="34655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0">
                <a:solidFill>
                  <a:srgbClr val="000000"/>
                </a:solidFill>
              </a:rPr>
              <a:t>Iodine and Selenium</a:t>
            </a:r>
          </a:p>
          <a:p>
            <a:pPr algn="ctr"/>
            <a:r>
              <a:rPr lang="en-US" altLang="en-US" b="0">
                <a:solidFill>
                  <a:srgbClr val="000000"/>
                </a:solidFill>
              </a:rPr>
              <a:t>Deficiency </a:t>
            </a:r>
          </a:p>
        </p:txBody>
      </p:sp>
      <p:sp>
        <p:nvSpPr>
          <p:cNvPr id="20486" name="TextBox 9">
            <a:extLst>
              <a:ext uri="{FF2B5EF4-FFF2-40B4-BE49-F238E27FC236}">
                <a16:creationId xmlns:a16="http://schemas.microsoft.com/office/drawing/2014/main" id="{2B203D99-3CFF-498D-B0AC-9A4C6D108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2250" y="6210300"/>
            <a:ext cx="4865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0">
                <a:solidFill>
                  <a:srgbClr val="000000"/>
                </a:solidFill>
              </a:rPr>
              <a:t>Mercury and Lead Poisoning </a:t>
            </a:r>
          </a:p>
        </p:txBody>
      </p:sp>
      <p:pic>
        <p:nvPicPr>
          <p:cNvPr id="20487" name="Picture 44" descr="http://www.gsi.ir/Images/MedicalGeology/goiter1.jpg">
            <a:extLst>
              <a:ext uri="{FF2B5EF4-FFF2-40B4-BE49-F238E27FC236}">
                <a16:creationId xmlns:a16="http://schemas.microsoft.com/office/drawing/2014/main" id="{430C7D8B-C72D-44E0-BA86-FB3F0E71A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0" y="1547813"/>
            <a:ext cx="1503363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may_00_arsenic_3.jpg">
            <a:extLst>
              <a:ext uri="{FF2B5EF4-FFF2-40B4-BE49-F238E27FC236}">
                <a16:creationId xmlns:a16="http://schemas.microsoft.com/office/drawing/2014/main" id="{CB252FDE-EAB8-404F-B0C3-1ED41F80F03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374" y="3789211"/>
            <a:ext cx="2337683" cy="1557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9" name="Picture 86" descr="Animal deformity.jpg">
            <a:extLst>
              <a:ext uri="{FF2B5EF4-FFF2-40B4-BE49-F238E27FC236}">
                <a16:creationId xmlns:a16="http://schemas.microsoft.com/office/drawing/2014/main" id="{68D9A9EA-E839-41B1-9E1E-4EF92B430F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319713"/>
            <a:ext cx="1069975" cy="123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http://www.nottinghamcity.gov.uk/media/image/6/s/radon-penetration_1.jpg">
            <a:extLst>
              <a:ext uri="{FF2B5EF4-FFF2-40B4-BE49-F238E27FC236}">
                <a16:creationId xmlns:a16="http://schemas.microsoft.com/office/drawing/2014/main" id="{C376AFB4-F82B-42CE-A2BF-825B63F549A0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1075" y="1177182"/>
            <a:ext cx="2711258" cy="1987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91" name="TextBox 15">
            <a:extLst>
              <a:ext uri="{FF2B5EF4-FFF2-40B4-BE49-F238E27FC236}">
                <a16:creationId xmlns:a16="http://schemas.microsoft.com/office/drawing/2014/main" id="{F3C11104-D3D2-4C84-AE67-198BE9BA0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3688" y="3862388"/>
            <a:ext cx="16446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0">
                <a:solidFill>
                  <a:srgbClr val="000000"/>
                </a:solidFill>
              </a:rPr>
              <a:t>Fluorosis</a:t>
            </a:r>
          </a:p>
        </p:txBody>
      </p:sp>
      <p:pic>
        <p:nvPicPr>
          <p:cNvPr id="20492" name="Picture 33" descr="skeletalfluorosis.jpg">
            <a:extLst>
              <a:ext uri="{FF2B5EF4-FFF2-40B4-BE49-F238E27FC236}">
                <a16:creationId xmlns:a16="http://schemas.microsoft.com/office/drawing/2014/main" id="{92B53493-9CFA-4EF7-8B4F-E3E57D9404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213" y="4329113"/>
            <a:ext cx="1266825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Picture 34" descr="dentalfluorosis.jpg">
            <a:extLst>
              <a:ext uri="{FF2B5EF4-FFF2-40B4-BE49-F238E27FC236}">
                <a16:creationId xmlns:a16="http://schemas.microsoft.com/office/drawing/2014/main" id="{9870F3EE-7950-444D-8F72-36C712E0F0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100" y="4691063"/>
            <a:ext cx="1360488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4" name="Picture 131">
            <a:extLst>
              <a:ext uri="{FF2B5EF4-FFF2-40B4-BE49-F238E27FC236}">
                <a16:creationId xmlns:a16="http://schemas.microsoft.com/office/drawing/2014/main" id="{0967CA23-076E-4A4B-8771-5D47C72C1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325" y="1558925"/>
            <a:ext cx="1528763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5" name="Picture 250">
            <a:extLst>
              <a:ext uri="{FF2B5EF4-FFF2-40B4-BE49-F238E27FC236}">
                <a16:creationId xmlns:a16="http://schemas.microsoft.com/office/drawing/2014/main" id="{6A6BD0B8-77E6-4F81-91B7-07491A702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3594100"/>
            <a:ext cx="2992438" cy="265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6" name="Picture 31" descr="Lung_8_01">
            <a:extLst>
              <a:ext uri="{FF2B5EF4-FFF2-40B4-BE49-F238E27FC236}">
                <a16:creationId xmlns:a16="http://schemas.microsoft.com/office/drawing/2014/main" id="{1E4F06CB-10A4-4E5A-8BD7-63120AFB6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513" y="1350963"/>
            <a:ext cx="255905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>
            <a:extLst>
              <a:ext uri="{FF2B5EF4-FFF2-40B4-BE49-F238E27FC236}">
                <a16:creationId xmlns:a16="http://schemas.microsoft.com/office/drawing/2014/main" id="{E8345537-A2A5-4246-A695-0573B8AE9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2538" y="-33338"/>
            <a:ext cx="7467600" cy="67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800">
                <a:solidFill>
                  <a:srgbClr val="000000"/>
                </a:solidFill>
              </a:rPr>
              <a:t>Geologic Processes and Health</a:t>
            </a:r>
          </a:p>
        </p:txBody>
      </p:sp>
      <p:sp>
        <p:nvSpPr>
          <p:cNvPr id="21507" name="TextBox 6">
            <a:extLst>
              <a:ext uri="{FF2B5EF4-FFF2-40B4-BE49-F238E27FC236}">
                <a16:creationId xmlns:a16="http://schemas.microsoft.com/office/drawing/2014/main" id="{51DBEF3F-1269-465C-B585-2B9F243A17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50" y="755650"/>
            <a:ext cx="2260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0">
                <a:solidFill>
                  <a:srgbClr val="000000"/>
                </a:solidFill>
              </a:rPr>
              <a:t>Dust Storms </a:t>
            </a:r>
          </a:p>
        </p:txBody>
      </p:sp>
      <p:sp>
        <p:nvSpPr>
          <p:cNvPr id="21508" name="TextBox 7">
            <a:extLst>
              <a:ext uri="{FF2B5EF4-FFF2-40B4-BE49-F238E27FC236}">
                <a16:creationId xmlns:a16="http://schemas.microsoft.com/office/drawing/2014/main" id="{B57B6BFA-D07F-4755-B8AB-B5A1EF0E6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913" y="3913188"/>
            <a:ext cx="23034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0">
                <a:solidFill>
                  <a:srgbClr val="000000"/>
                </a:solidFill>
              </a:rPr>
              <a:t>Earthquakes </a:t>
            </a:r>
          </a:p>
        </p:txBody>
      </p:sp>
      <p:sp>
        <p:nvSpPr>
          <p:cNvPr id="21509" name="TextBox 8">
            <a:extLst>
              <a:ext uri="{FF2B5EF4-FFF2-40B4-BE49-F238E27FC236}">
                <a16:creationId xmlns:a16="http://schemas.microsoft.com/office/drawing/2014/main" id="{A4F642EE-FD13-4CDD-A6A5-523984D08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3363" y="790575"/>
            <a:ext cx="1803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0">
                <a:solidFill>
                  <a:srgbClr val="000000"/>
                </a:solidFill>
              </a:rPr>
              <a:t>Volcanic</a:t>
            </a:r>
          </a:p>
          <a:p>
            <a:pPr algn="ctr"/>
            <a:r>
              <a:rPr lang="en-US" altLang="en-US" b="0">
                <a:solidFill>
                  <a:srgbClr val="000000"/>
                </a:solidFill>
              </a:rPr>
              <a:t>Eruptions </a:t>
            </a:r>
          </a:p>
        </p:txBody>
      </p:sp>
      <p:sp>
        <p:nvSpPr>
          <p:cNvPr id="21510" name="TextBox 9">
            <a:extLst>
              <a:ext uri="{FF2B5EF4-FFF2-40B4-BE49-F238E27FC236}">
                <a16:creationId xmlns:a16="http://schemas.microsoft.com/office/drawing/2014/main" id="{28D25CD2-865B-481B-99A2-2569D7EEA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1475" y="1292225"/>
            <a:ext cx="27066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0">
                <a:solidFill>
                  <a:srgbClr val="000000"/>
                </a:solidFill>
              </a:rPr>
              <a:t>Landslides and</a:t>
            </a:r>
          </a:p>
          <a:p>
            <a:pPr algn="ctr"/>
            <a:r>
              <a:rPr lang="en-US" altLang="en-US" b="0">
                <a:solidFill>
                  <a:srgbClr val="000000"/>
                </a:solidFill>
              </a:rPr>
              <a:t>Flooding </a:t>
            </a:r>
          </a:p>
        </p:txBody>
      </p:sp>
      <p:pic>
        <p:nvPicPr>
          <p:cNvPr id="11" name="Picture 10" descr="http://sunwaytuner.com/wp-content/uploads/2010/04/iceland-volcano-eruption-affects-f1-19295_1.jpg">
            <a:extLst>
              <a:ext uri="{FF2B5EF4-FFF2-40B4-BE49-F238E27FC236}">
                <a16:creationId xmlns:a16="http://schemas.microsoft.com/office/drawing/2014/main" id="{6814403A-68E9-460C-A735-A400FE19AA84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82177" y="1695477"/>
            <a:ext cx="2409245" cy="2025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2" name="Picture 42">
            <a:extLst>
              <a:ext uri="{FF2B5EF4-FFF2-40B4-BE49-F238E27FC236}">
                <a16:creationId xmlns:a16="http://schemas.microsoft.com/office/drawing/2014/main" id="{5BA42168-911C-4580-B087-3B0EFDAFC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1255713"/>
            <a:ext cx="2549525" cy="251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54" descr="pompei4">
            <a:extLst>
              <a:ext uri="{FF2B5EF4-FFF2-40B4-BE49-F238E27FC236}">
                <a16:creationId xmlns:a16="http://schemas.microsoft.com/office/drawing/2014/main" id="{52C975ED-CB71-4EAA-804D-088DE9A60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3932238"/>
            <a:ext cx="2171700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3">
            <a:extLst>
              <a:ext uri="{FF2B5EF4-FFF2-40B4-BE49-F238E27FC236}">
                <a16:creationId xmlns:a16="http://schemas.microsoft.com/office/drawing/2014/main" id="{359083FF-8069-4A71-80D0-E8E18CE18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4437063"/>
            <a:ext cx="2795588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2" descr="This is one of the six bodies found after emergency services expressed doubt over their ability to find the missing people">
            <a:extLst>
              <a:ext uri="{FF2B5EF4-FFF2-40B4-BE49-F238E27FC236}">
                <a16:creationId xmlns:a16="http://schemas.microsoft.com/office/drawing/2014/main" id="{6F29CABE-BD61-4821-8CB5-CE33A9A3E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75" y="4435475"/>
            <a:ext cx="3006725" cy="19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4" descr="More than 100 homes were affected by the collapse of the hill and the overflowing river which now separates the town and covers one mile">
            <a:extLst>
              <a:ext uri="{FF2B5EF4-FFF2-40B4-BE49-F238E27FC236}">
                <a16:creationId xmlns:a16="http://schemas.microsoft.com/office/drawing/2014/main" id="{04B50872-1EB5-4A0E-B14B-3B1353E37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538" y="2328863"/>
            <a:ext cx="3008312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5">
            <a:extLst>
              <a:ext uri="{FF2B5EF4-FFF2-40B4-BE49-F238E27FC236}">
                <a16:creationId xmlns:a16="http://schemas.microsoft.com/office/drawing/2014/main" id="{915C1997-77CA-4A72-B6E0-04648EEBE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4063" y="-33338"/>
            <a:ext cx="5924550" cy="67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800">
                <a:solidFill>
                  <a:srgbClr val="000000"/>
                </a:solidFill>
              </a:rPr>
              <a:t>Environmental Exposure</a:t>
            </a:r>
          </a:p>
        </p:txBody>
      </p:sp>
      <p:sp>
        <p:nvSpPr>
          <p:cNvPr id="22531" name="TextBox 3">
            <a:extLst>
              <a:ext uri="{FF2B5EF4-FFF2-40B4-BE49-F238E27FC236}">
                <a16:creationId xmlns:a16="http://schemas.microsoft.com/office/drawing/2014/main" id="{5125F942-2F72-4E5E-8A89-8E437F6EE1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3" y="819150"/>
            <a:ext cx="20224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0">
                <a:solidFill>
                  <a:srgbClr val="000000"/>
                </a:solidFill>
              </a:rPr>
              <a:t>Asbestosis </a:t>
            </a:r>
          </a:p>
        </p:txBody>
      </p:sp>
      <p:sp>
        <p:nvSpPr>
          <p:cNvPr id="22532" name="TextBox 5">
            <a:extLst>
              <a:ext uri="{FF2B5EF4-FFF2-40B4-BE49-F238E27FC236}">
                <a16:creationId xmlns:a16="http://schemas.microsoft.com/office/drawing/2014/main" id="{98F4830E-D623-4D28-B3A5-0986CAAD08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9338" y="915988"/>
            <a:ext cx="256381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0">
                <a:solidFill>
                  <a:srgbClr val="000000"/>
                </a:solidFill>
              </a:rPr>
              <a:t>Coal Dust and </a:t>
            </a:r>
          </a:p>
          <a:p>
            <a:pPr algn="ctr"/>
            <a:r>
              <a:rPr lang="en-US" altLang="en-US" b="0">
                <a:solidFill>
                  <a:srgbClr val="000000"/>
                </a:solidFill>
              </a:rPr>
              <a:t>Black Lung </a:t>
            </a:r>
          </a:p>
        </p:txBody>
      </p:sp>
      <p:pic>
        <p:nvPicPr>
          <p:cNvPr id="22533" name="Picture 26">
            <a:extLst>
              <a:ext uri="{FF2B5EF4-FFF2-40B4-BE49-F238E27FC236}">
                <a16:creationId xmlns:a16="http://schemas.microsoft.com/office/drawing/2014/main" id="{4002FCCB-D8F1-46ED-AFF0-32549354C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04"/>
          <a:stretch>
            <a:fillRect/>
          </a:stretch>
        </p:blipFill>
        <p:spPr bwMode="auto">
          <a:xfrm>
            <a:off x="161925" y="1352550"/>
            <a:ext cx="2200275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2534" name="Picture 25">
            <a:extLst>
              <a:ext uri="{FF2B5EF4-FFF2-40B4-BE49-F238E27FC236}">
                <a16:creationId xmlns:a16="http://schemas.microsoft.com/office/drawing/2014/main" id="{C3F1C037-E4A1-4FE4-A477-4B5B7A407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3133725"/>
            <a:ext cx="2214562" cy="317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2535" name="Picture 32" descr="smoke_stack_pollution.jpg">
            <a:extLst>
              <a:ext uri="{FF2B5EF4-FFF2-40B4-BE49-F238E27FC236}">
                <a16:creationId xmlns:a16="http://schemas.microsoft.com/office/drawing/2014/main" id="{4856F5C1-6AE4-4B53-95F8-8687401075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9"/>
          <a:stretch>
            <a:fillRect/>
          </a:stretch>
        </p:blipFill>
        <p:spPr bwMode="auto">
          <a:xfrm>
            <a:off x="7450138" y="2225675"/>
            <a:ext cx="2441575" cy="1825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6" name="Picture 21">
            <a:extLst>
              <a:ext uri="{FF2B5EF4-FFF2-40B4-BE49-F238E27FC236}">
                <a16:creationId xmlns:a16="http://schemas.microsoft.com/office/drawing/2014/main" id="{F984B69B-5C11-41D1-A171-6EBE4838E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5"/>
          <a:stretch>
            <a:fillRect/>
          </a:stretch>
        </p:blipFill>
        <p:spPr bwMode="auto">
          <a:xfrm>
            <a:off x="7331075" y="4408488"/>
            <a:ext cx="2590800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2537" name="Picture 66">
            <a:extLst>
              <a:ext uri="{FF2B5EF4-FFF2-40B4-BE49-F238E27FC236}">
                <a16:creationId xmlns:a16="http://schemas.microsoft.com/office/drawing/2014/main" id="{02CD19BF-E216-4056-BA75-F29ABBD80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" t="3259" r="1357" b="1819"/>
          <a:stretch>
            <a:fillRect/>
          </a:stretch>
        </p:blipFill>
        <p:spPr bwMode="auto">
          <a:xfrm>
            <a:off x="2401888" y="1057275"/>
            <a:ext cx="5018087" cy="470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>
            <a:extLst>
              <a:ext uri="{FF2B5EF4-FFF2-40B4-BE49-F238E27FC236}">
                <a16:creationId xmlns:a16="http://schemas.microsoft.com/office/drawing/2014/main" id="{06F4BE59-FE8E-4188-B310-48698DA94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988" y="1068388"/>
            <a:ext cx="9844087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FF0000"/>
              </a:buClr>
              <a:buSzPct val="150000"/>
            </a:pPr>
            <a:r>
              <a:rPr lang="en-US" altLang="en-US"/>
              <a:t>Medical Geology is a rapidly emerging discipline that involves aspects of Geoscience, Environmental Medicine, and Public Health</a:t>
            </a:r>
            <a:endParaRPr lang="en-US" altLang="en-US" sz="2600"/>
          </a:p>
          <a:p>
            <a:pPr>
              <a:buClr>
                <a:srgbClr val="FF0000"/>
              </a:buClr>
              <a:buSzPct val="150000"/>
            </a:pPr>
            <a:endParaRPr lang="en-US" altLang="en-US" sz="2600"/>
          </a:p>
          <a:p>
            <a:pPr>
              <a:buClr>
                <a:srgbClr val="FF0000"/>
              </a:buClr>
              <a:buSzPct val="150000"/>
            </a:pPr>
            <a:r>
              <a:rPr lang="en-US" altLang="en-US" sz="2600"/>
              <a:t>ES420 Medical Geology at Western Oregon University is offered as a hybrid online course involving seminar style, self-paced reading assignments and written summaries</a:t>
            </a:r>
          </a:p>
          <a:p>
            <a:pPr>
              <a:buClr>
                <a:srgbClr val="FF0000"/>
              </a:buClr>
              <a:buSzPct val="150000"/>
            </a:pPr>
            <a:endParaRPr lang="en-US" altLang="en-US" sz="2600"/>
          </a:p>
          <a:p>
            <a:pPr>
              <a:buClr>
                <a:srgbClr val="FF0000"/>
              </a:buClr>
              <a:buSzPct val="150000"/>
            </a:pPr>
            <a:r>
              <a:rPr lang="en-US" altLang="en-US" sz="2600"/>
              <a:t>ES420 Medical Geology serves as upper division elective aligned with the Integrating Knowledge component of the WOU General Education curriculum</a:t>
            </a:r>
          </a:p>
          <a:p>
            <a:pPr>
              <a:buClr>
                <a:srgbClr val="FF0000"/>
              </a:buClr>
              <a:buSzPct val="150000"/>
            </a:pPr>
            <a:endParaRPr lang="en-US" altLang="en-US" sz="2600"/>
          </a:p>
          <a:p>
            <a:pPr>
              <a:buClr>
                <a:srgbClr val="FF0000"/>
              </a:buClr>
              <a:buSzPct val="150000"/>
            </a:pPr>
            <a:endParaRPr lang="en-US" altLang="en-US" sz="2600"/>
          </a:p>
          <a:p>
            <a:pPr>
              <a:buClr>
                <a:srgbClr val="FF0000"/>
              </a:buClr>
              <a:buSzPct val="150000"/>
            </a:pPr>
            <a:r>
              <a:rPr lang="en-US" altLang="en-US" sz="1500"/>
              <a:t>For more information contact:   Dr. Steve Taylor    taylors@wou.edu   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9D3A51C2-FA47-4858-A3E9-1C9FC79AEA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" y="846138"/>
            <a:ext cx="9701213" cy="5064125"/>
          </a:xfrm>
          <a:prstGeom prst="rect">
            <a:avLst/>
          </a:prstGeom>
          <a:noFill/>
          <a:ln w="50800">
            <a:solidFill>
              <a:schemeClr val="accent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173060" name="Rectangle 4">
            <a:extLst>
              <a:ext uri="{FF2B5EF4-FFF2-40B4-BE49-F238E27FC236}">
                <a16:creationId xmlns:a16="http://schemas.microsoft.com/office/drawing/2014/main" id="{8650E948-8C72-45B9-9F23-1328ACE5A9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0"/>
            <a:ext cx="8550275" cy="862013"/>
          </a:xfrm>
        </p:spPr>
        <p:txBody>
          <a:bodyPr/>
          <a:lstStyle/>
          <a:p>
            <a:pPr>
              <a:defRPr/>
            </a:pPr>
            <a:r>
              <a:rPr lang="en-US" sz="3600" b="1"/>
              <a:t>CONCLUSION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>
            <a:extLst>
              <a:ext uri="{FF2B5EF4-FFF2-40B4-BE49-F238E27FC236}">
                <a16:creationId xmlns:a16="http://schemas.microsoft.com/office/drawing/2014/main" id="{22FA6FE8-B430-41A7-B01F-7C9B4E3757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9650" y="1092200"/>
            <a:ext cx="8683625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FF3300"/>
              </a:buClr>
              <a:buSzPct val="150000"/>
            </a:pPr>
            <a:endParaRPr lang="en-US" altLang="en-US" sz="1600"/>
          </a:p>
          <a:p>
            <a:pPr>
              <a:buClr>
                <a:srgbClr val="FF3300"/>
              </a:buClr>
              <a:buSzPct val="150000"/>
              <a:buFontTx/>
              <a:buChar char="•"/>
            </a:pPr>
            <a:r>
              <a:rPr lang="en-US" altLang="en-US" sz="4400"/>
              <a:t> Introduction</a:t>
            </a:r>
          </a:p>
          <a:p>
            <a:pPr>
              <a:buClr>
                <a:srgbClr val="FF3300"/>
              </a:buClr>
              <a:buSzPct val="150000"/>
            </a:pPr>
            <a:endParaRPr lang="en-US" altLang="en-US" sz="1600"/>
          </a:p>
          <a:p>
            <a:pPr>
              <a:buClr>
                <a:srgbClr val="FF3300"/>
              </a:buClr>
              <a:buSzPct val="150000"/>
              <a:buFontTx/>
              <a:buChar char="•"/>
            </a:pPr>
            <a:r>
              <a:rPr lang="en-US" altLang="en-US" sz="4400"/>
              <a:t> ES420 Med Geo Class Format</a:t>
            </a:r>
          </a:p>
          <a:p>
            <a:pPr>
              <a:buClr>
                <a:srgbClr val="FF3300"/>
              </a:buClr>
              <a:buSzPct val="150000"/>
            </a:pPr>
            <a:endParaRPr lang="en-US" altLang="en-US" sz="1600"/>
          </a:p>
          <a:p>
            <a:pPr>
              <a:buClr>
                <a:srgbClr val="FF3300"/>
              </a:buClr>
              <a:buSzPct val="150000"/>
              <a:buFontTx/>
              <a:buChar char="•"/>
            </a:pPr>
            <a:r>
              <a:rPr lang="en-US" altLang="en-US" sz="4400"/>
              <a:t> Thematic Topics</a:t>
            </a:r>
          </a:p>
          <a:p>
            <a:pPr>
              <a:buClr>
                <a:srgbClr val="FF3300"/>
              </a:buClr>
              <a:buSzPct val="150000"/>
            </a:pPr>
            <a:endParaRPr lang="en-US" altLang="en-US" sz="1600"/>
          </a:p>
          <a:p>
            <a:pPr>
              <a:buClr>
                <a:srgbClr val="FF3300"/>
              </a:buClr>
              <a:buSzPct val="150000"/>
              <a:buFontTx/>
              <a:buChar char="•"/>
            </a:pPr>
            <a:r>
              <a:rPr lang="en-US" altLang="en-US" sz="4400"/>
              <a:t> Conclusion</a:t>
            </a:r>
          </a:p>
        </p:txBody>
      </p:sp>
      <p:sp>
        <p:nvSpPr>
          <p:cNvPr id="7171" name="Line 6">
            <a:extLst>
              <a:ext uri="{FF2B5EF4-FFF2-40B4-BE49-F238E27FC236}">
                <a16:creationId xmlns:a16="http://schemas.microsoft.com/office/drawing/2014/main" id="{E4270A40-39E4-4EFC-9B6D-6E530DE5FBEF}"/>
              </a:ext>
            </a:extLst>
          </p:cNvPr>
          <p:cNvSpPr>
            <a:spLocks noChangeShapeType="1"/>
          </p:cNvSpPr>
          <p:nvPr/>
        </p:nvSpPr>
        <p:spPr bwMode="auto">
          <a:xfrm>
            <a:off x="530225" y="1111250"/>
            <a:ext cx="9045575" cy="95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2" name="Line 7">
            <a:extLst>
              <a:ext uri="{FF2B5EF4-FFF2-40B4-BE49-F238E27FC236}">
                <a16:creationId xmlns:a16="http://schemas.microsoft.com/office/drawing/2014/main" id="{56566432-D9B9-4373-873C-81072040034C}"/>
              </a:ext>
            </a:extLst>
          </p:cNvPr>
          <p:cNvSpPr>
            <a:spLocks noChangeShapeType="1"/>
          </p:cNvSpPr>
          <p:nvPr/>
        </p:nvSpPr>
        <p:spPr bwMode="auto">
          <a:xfrm>
            <a:off x="515938" y="5214938"/>
            <a:ext cx="9045575" cy="95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>
            <a:extLst>
              <a:ext uri="{FF2B5EF4-FFF2-40B4-BE49-F238E27FC236}">
                <a16:creationId xmlns:a16="http://schemas.microsoft.com/office/drawing/2014/main" id="{0095AE4C-D727-4F0E-AD2A-CB2EB12661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7988" y="141288"/>
            <a:ext cx="40767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000"/>
              <a:t>INTRODUCTION</a:t>
            </a:r>
          </a:p>
        </p:txBody>
      </p:sp>
      <p:sp>
        <p:nvSpPr>
          <p:cNvPr id="8195" name="Rectangle 11">
            <a:extLst>
              <a:ext uri="{FF2B5EF4-FFF2-40B4-BE49-F238E27FC236}">
                <a16:creationId xmlns:a16="http://schemas.microsoft.com/office/drawing/2014/main" id="{B66FEAD6-86F1-4467-972A-09823539C2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13" y="820738"/>
            <a:ext cx="9672637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FF3300"/>
              </a:buClr>
              <a:buFontTx/>
              <a:buChar char="•"/>
            </a:pPr>
            <a:r>
              <a:rPr lang="en-US" altLang="en-US">
                <a:solidFill>
                  <a:srgbClr val="FFFF00"/>
                </a:solidFill>
              </a:rPr>
              <a:t> Medical Geology: the study of the impacts of geologic</a:t>
            </a:r>
          </a:p>
          <a:p>
            <a:pPr>
              <a:buClr>
                <a:srgbClr val="FF3300"/>
              </a:buClr>
            </a:pPr>
            <a:r>
              <a:rPr lang="en-US" altLang="en-US">
                <a:solidFill>
                  <a:srgbClr val="FFFF00"/>
                </a:solidFill>
              </a:rPr>
              <a:t>  materials and processes on human health</a:t>
            </a:r>
          </a:p>
          <a:p>
            <a:pPr>
              <a:buClr>
                <a:srgbClr val="FF3300"/>
              </a:buClr>
            </a:pPr>
            <a:endParaRPr lang="en-US" altLang="en-US" sz="1200">
              <a:solidFill>
                <a:srgbClr val="FFFF00"/>
              </a:solidFill>
            </a:endParaRPr>
          </a:p>
          <a:p>
            <a:pPr lvl="1">
              <a:buClr>
                <a:srgbClr val="FF3300"/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altLang="en-US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rgbClr val="FFFF00"/>
                </a:solidFill>
              </a:rPr>
              <a:t>Interdisciplinary field involving geoscience, biomedicine,</a:t>
            </a:r>
          </a:p>
          <a:p>
            <a:pPr lvl="1">
              <a:buClr>
                <a:srgbClr val="000000"/>
              </a:buClr>
              <a:buSzPct val="85000"/>
            </a:pPr>
            <a:r>
              <a:rPr lang="en-US" altLang="en-US" sz="2400">
                <a:solidFill>
                  <a:srgbClr val="FFFF00"/>
                </a:solidFill>
              </a:rPr>
              <a:t>   and public health with a focus on environmental health</a:t>
            </a:r>
          </a:p>
          <a:p>
            <a:pPr>
              <a:buClr>
                <a:srgbClr val="FF3300"/>
              </a:buClr>
            </a:pPr>
            <a:endParaRPr lang="en-US" altLang="en-US" sz="800">
              <a:solidFill>
                <a:srgbClr val="FFFF00"/>
              </a:solidFill>
            </a:endParaRPr>
          </a:p>
          <a:p>
            <a:pPr>
              <a:buClr>
                <a:srgbClr val="FF3300"/>
              </a:buClr>
              <a:buFontTx/>
              <a:buChar char="•"/>
            </a:pPr>
            <a:r>
              <a:rPr lang="en-US" altLang="en-US">
                <a:solidFill>
                  <a:srgbClr val="FFFF00"/>
                </a:solidFill>
              </a:rPr>
              <a:t> ES420 Medical Geology Course History</a:t>
            </a:r>
          </a:p>
          <a:p>
            <a:pPr>
              <a:buClr>
                <a:srgbClr val="FF3300"/>
              </a:buClr>
            </a:pPr>
            <a:r>
              <a:rPr lang="en-US" altLang="en-US" sz="800">
                <a:solidFill>
                  <a:srgbClr val="FFFF00"/>
                </a:solidFill>
              </a:rPr>
              <a:t>+</a:t>
            </a:r>
          </a:p>
          <a:p>
            <a:pPr lvl="1">
              <a:buClr>
                <a:srgbClr val="FF3300"/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altLang="en-US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rgbClr val="FFFF00"/>
                </a:solidFill>
              </a:rPr>
              <a:t>Spring 2010 - ES473 Academic Showcase Poster Session</a:t>
            </a:r>
          </a:p>
          <a:p>
            <a:pPr lvl="1">
              <a:buClr>
                <a:srgbClr val="000000"/>
              </a:buClr>
              <a:buSzPct val="85000"/>
              <a:buFont typeface="Wingdings" panose="05000000000000000000" pitchFamily="2" charset="2"/>
              <a:buChar char="§"/>
            </a:pPr>
            <a:endParaRPr lang="en-US" altLang="en-US" sz="1200">
              <a:solidFill>
                <a:srgbClr val="FFFF00"/>
              </a:solidFill>
            </a:endParaRPr>
          </a:p>
          <a:p>
            <a:pPr lvl="1">
              <a:buClr>
                <a:srgbClr val="FF3300"/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altLang="en-US" sz="2400">
                <a:solidFill>
                  <a:srgbClr val="FFFF00"/>
                </a:solidFill>
              </a:rPr>
              <a:t> Summer 2012 &amp; 2013 – Online upper division seminar</a:t>
            </a:r>
          </a:p>
          <a:p>
            <a:pPr lvl="1">
              <a:buClr>
                <a:srgbClr val="FF3300"/>
              </a:buClr>
              <a:buSzPct val="85000"/>
            </a:pPr>
            <a:r>
              <a:rPr lang="en-US" altLang="en-US" sz="2400">
                <a:solidFill>
                  <a:srgbClr val="FFFF00"/>
                </a:solidFill>
              </a:rPr>
              <a:t>  reading class for WOU Earth Science Students</a:t>
            </a:r>
          </a:p>
          <a:p>
            <a:pPr lvl="1">
              <a:buClr>
                <a:srgbClr val="000000"/>
              </a:buClr>
              <a:buSzPct val="85000"/>
            </a:pPr>
            <a:endParaRPr lang="en-US" altLang="en-US" sz="1200">
              <a:solidFill>
                <a:srgbClr val="FFFF00"/>
              </a:solidFill>
            </a:endParaRPr>
          </a:p>
          <a:p>
            <a:pPr lvl="1">
              <a:buClr>
                <a:srgbClr val="FF3300"/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altLang="en-US" sz="2400">
                <a:solidFill>
                  <a:srgbClr val="FFFF00"/>
                </a:solidFill>
              </a:rPr>
              <a:t> Fall 2014 – Hybrid team building &amp; online seminar class</a:t>
            </a:r>
          </a:p>
          <a:p>
            <a:pPr lvl="1">
              <a:buClr>
                <a:srgbClr val="FF3300"/>
              </a:buClr>
              <a:buSzPct val="85000"/>
            </a:pPr>
            <a:r>
              <a:rPr lang="en-US" altLang="en-US" sz="2400">
                <a:solidFill>
                  <a:srgbClr val="FFFF00"/>
                </a:solidFill>
              </a:rPr>
              <a:t>  targeting OHSU-Monmouth nursing students</a:t>
            </a:r>
          </a:p>
          <a:p>
            <a:pPr lvl="1">
              <a:buClr>
                <a:srgbClr val="FF3300"/>
              </a:buClr>
              <a:buSzPct val="85000"/>
            </a:pPr>
            <a:endParaRPr lang="en-US" altLang="en-US" sz="800">
              <a:solidFill>
                <a:srgbClr val="FFFF00"/>
              </a:solidFill>
            </a:endParaRPr>
          </a:p>
          <a:p>
            <a:pPr lvl="1">
              <a:buClr>
                <a:srgbClr val="FF3300"/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altLang="en-US" sz="2400">
                <a:solidFill>
                  <a:srgbClr val="FFFF00"/>
                </a:solidFill>
              </a:rPr>
              <a:t> Fall 2019  – ES420 re-aligned with the Integrating Knowledge</a:t>
            </a:r>
          </a:p>
          <a:p>
            <a:pPr lvl="1">
              <a:buClr>
                <a:srgbClr val="FF3300"/>
              </a:buClr>
              <a:buSzPct val="85000"/>
            </a:pPr>
            <a:r>
              <a:rPr lang="en-US" altLang="en-US" sz="2400">
                <a:solidFill>
                  <a:srgbClr val="FFFF00"/>
                </a:solidFill>
              </a:rPr>
              <a:t>  component of the revised WOU General Education Program</a:t>
            </a:r>
          </a:p>
        </p:txBody>
      </p:sp>
      <p:sp>
        <p:nvSpPr>
          <p:cNvPr id="8196" name="Line 12">
            <a:extLst>
              <a:ext uri="{FF2B5EF4-FFF2-40B4-BE49-F238E27FC236}">
                <a16:creationId xmlns:a16="http://schemas.microsoft.com/office/drawing/2014/main" id="{7FAB3F80-2A6C-452B-886A-D8C0087EA3B8}"/>
              </a:ext>
            </a:extLst>
          </p:cNvPr>
          <p:cNvSpPr>
            <a:spLocks noChangeShapeType="1"/>
          </p:cNvSpPr>
          <p:nvPr/>
        </p:nvSpPr>
        <p:spPr bwMode="auto">
          <a:xfrm>
            <a:off x="133350" y="774700"/>
            <a:ext cx="9772650" cy="95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7" name="Line 14">
            <a:extLst>
              <a:ext uri="{FF2B5EF4-FFF2-40B4-BE49-F238E27FC236}">
                <a16:creationId xmlns:a16="http://schemas.microsoft.com/office/drawing/2014/main" id="{9B6C0A31-261D-4557-B56E-8A47FEEA7A92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925" y="6570663"/>
            <a:ext cx="9772650" cy="95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5">
            <a:extLst>
              <a:ext uri="{FF2B5EF4-FFF2-40B4-BE49-F238E27FC236}">
                <a16:creationId xmlns:a16="http://schemas.microsoft.com/office/drawing/2014/main" id="{150AF3D9-E191-4AB8-B609-75518B7623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0" y="109538"/>
            <a:ext cx="8837613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400">
                <a:solidFill>
                  <a:srgbClr val="000000"/>
                </a:solidFill>
              </a:rPr>
              <a:t>Medical Geology as a Specialty Discipline</a:t>
            </a:r>
          </a:p>
        </p:txBody>
      </p:sp>
      <p:pic>
        <p:nvPicPr>
          <p:cNvPr id="10243" name="Picture 303">
            <a:extLst>
              <a:ext uri="{FF2B5EF4-FFF2-40B4-BE49-F238E27FC236}">
                <a16:creationId xmlns:a16="http://schemas.microsoft.com/office/drawing/2014/main" id="{C7BB2FE0-885B-477E-B1C2-B5D6699F7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673100"/>
            <a:ext cx="1744663" cy="170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0244" name="Picture 27" descr="EnvMed.jpg">
            <a:extLst>
              <a:ext uri="{FF2B5EF4-FFF2-40B4-BE49-F238E27FC236}">
                <a16:creationId xmlns:a16="http://schemas.microsoft.com/office/drawing/2014/main" id="{CCE3EE39-775B-4B22-8306-CC9A9B36AA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" r="1289"/>
          <a:stretch>
            <a:fillRect/>
          </a:stretch>
        </p:blipFill>
        <p:spPr bwMode="auto">
          <a:xfrm>
            <a:off x="623888" y="2462213"/>
            <a:ext cx="1868487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5" name="Group 35">
            <a:extLst>
              <a:ext uri="{FF2B5EF4-FFF2-40B4-BE49-F238E27FC236}">
                <a16:creationId xmlns:a16="http://schemas.microsoft.com/office/drawing/2014/main" id="{BAA23B52-885B-4C8E-BE8B-D0084109E52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024188" y="2965450"/>
            <a:ext cx="2089150" cy="2236788"/>
            <a:chOff x="31075086" y="21321486"/>
            <a:chExt cx="5053263" cy="6429828"/>
          </a:xfrm>
        </p:grpSpPr>
        <p:pic>
          <p:nvPicPr>
            <p:cNvPr id="10264" name="Picture 306">
              <a:extLst>
                <a:ext uri="{FF2B5EF4-FFF2-40B4-BE49-F238E27FC236}">
                  <a16:creationId xmlns:a16="http://schemas.microsoft.com/office/drawing/2014/main" id="{1C90D2D8-4CCD-47FE-9D5E-2A79EF6388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83338" y="21335498"/>
              <a:ext cx="5045011" cy="640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10265" name="Rectangle 34">
              <a:extLst>
                <a:ext uri="{FF2B5EF4-FFF2-40B4-BE49-F238E27FC236}">
                  <a16:creationId xmlns:a16="http://schemas.microsoft.com/office/drawing/2014/main" id="{E07C1960-0085-450C-8CF2-FFEEC7A2EF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75086" y="21321486"/>
              <a:ext cx="5050971" cy="6429828"/>
            </a:xfrm>
            <a:prstGeom prst="rect">
              <a:avLst/>
            </a:prstGeom>
            <a:noFill/>
            <a:ln w="254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 b="1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 b="1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 b="1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 b="1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</p:grpSp>
      <p:grpSp>
        <p:nvGrpSpPr>
          <p:cNvPr id="10246" name="Group 37">
            <a:extLst>
              <a:ext uri="{FF2B5EF4-FFF2-40B4-BE49-F238E27FC236}">
                <a16:creationId xmlns:a16="http://schemas.microsoft.com/office/drawing/2014/main" id="{3772CE45-03E9-45E5-87D5-DAFA6D7E401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840538" y="3228975"/>
            <a:ext cx="1568450" cy="2384425"/>
            <a:chOff x="31496000" y="14543314"/>
            <a:chExt cx="4470399" cy="6458857"/>
          </a:xfrm>
        </p:grpSpPr>
        <p:pic>
          <p:nvPicPr>
            <p:cNvPr id="10262" name="Picture 25" descr="EGH2_resize.JPG">
              <a:extLst>
                <a:ext uri="{FF2B5EF4-FFF2-40B4-BE49-F238E27FC236}">
                  <a16:creationId xmlns:a16="http://schemas.microsoft.com/office/drawing/2014/main" id="{A3550D65-5DC4-4A50-95CC-420465C0FA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15072" y="14575274"/>
              <a:ext cx="4451324" cy="6400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63" name="Rectangle 36">
              <a:extLst>
                <a:ext uri="{FF2B5EF4-FFF2-40B4-BE49-F238E27FC236}">
                  <a16:creationId xmlns:a16="http://schemas.microsoft.com/office/drawing/2014/main" id="{EFF1A650-C175-4B7F-9C0F-8E87F44835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96000" y="14543314"/>
              <a:ext cx="4470399" cy="6458857"/>
            </a:xfrm>
            <a:prstGeom prst="rect">
              <a:avLst/>
            </a:prstGeom>
            <a:noFill/>
            <a:ln w="254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 b="1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 b="1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 b="1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 b="1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</p:grpSp>
      <p:grpSp>
        <p:nvGrpSpPr>
          <p:cNvPr id="10247" name="Group 50">
            <a:extLst>
              <a:ext uri="{FF2B5EF4-FFF2-40B4-BE49-F238E27FC236}">
                <a16:creationId xmlns:a16="http://schemas.microsoft.com/office/drawing/2014/main" id="{35AF2C7C-30F6-4344-9964-A1E7B9A86BB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836863" y="755650"/>
            <a:ext cx="1930400" cy="1936750"/>
            <a:chOff x="31308675" y="8348662"/>
            <a:chExt cx="4840766" cy="6297241"/>
          </a:xfrm>
        </p:grpSpPr>
        <p:pic>
          <p:nvPicPr>
            <p:cNvPr id="10260" name="Picture 26" descr="elements.JPG">
              <a:extLst>
                <a:ext uri="{FF2B5EF4-FFF2-40B4-BE49-F238E27FC236}">
                  <a16:creationId xmlns:a16="http://schemas.microsoft.com/office/drawing/2014/main" id="{E77D14D2-47FF-46BA-9EA0-D369939605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12723" y="8355447"/>
              <a:ext cx="4828423" cy="6280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61" name="Rectangle 38">
              <a:extLst>
                <a:ext uri="{FF2B5EF4-FFF2-40B4-BE49-F238E27FC236}">
                  <a16:creationId xmlns:a16="http://schemas.microsoft.com/office/drawing/2014/main" id="{52599B58-0C28-4188-8483-1143A80FDD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08675" y="8348662"/>
              <a:ext cx="4840766" cy="6297241"/>
            </a:xfrm>
            <a:prstGeom prst="rect">
              <a:avLst/>
            </a:prstGeom>
            <a:noFill/>
            <a:ln w="254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 b="1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 b="1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 b="1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 b="1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</p:grpSp>
      <p:grpSp>
        <p:nvGrpSpPr>
          <p:cNvPr id="10248" name="Group 43">
            <a:extLst>
              <a:ext uri="{FF2B5EF4-FFF2-40B4-BE49-F238E27FC236}">
                <a16:creationId xmlns:a16="http://schemas.microsoft.com/office/drawing/2014/main" id="{A6E70424-0DE3-4C82-913F-24833981AEA3}"/>
              </a:ext>
            </a:extLst>
          </p:cNvPr>
          <p:cNvGrpSpPr>
            <a:grpSpLocks/>
          </p:cNvGrpSpPr>
          <p:nvPr/>
        </p:nvGrpSpPr>
        <p:grpSpPr bwMode="auto">
          <a:xfrm>
            <a:off x="8532813" y="2416175"/>
            <a:ext cx="1360487" cy="2495550"/>
            <a:chOff x="4034971" y="7748338"/>
            <a:chExt cx="4424220" cy="6217920"/>
          </a:xfrm>
        </p:grpSpPr>
        <p:pic>
          <p:nvPicPr>
            <p:cNvPr id="10258" name="Picture 24" descr="BookNRC.jpg">
              <a:extLst>
                <a:ext uri="{FF2B5EF4-FFF2-40B4-BE49-F238E27FC236}">
                  <a16:creationId xmlns:a16="http://schemas.microsoft.com/office/drawing/2014/main" id="{01EDDC29-D25D-41BC-BEE5-0D15B274F53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70"/>
            <a:stretch>
              <a:fillRect/>
            </a:stretch>
          </p:blipFill>
          <p:spPr bwMode="auto">
            <a:xfrm>
              <a:off x="4040440" y="7748338"/>
              <a:ext cx="4418751" cy="6217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9" name="Rectangle 42">
              <a:extLst>
                <a:ext uri="{FF2B5EF4-FFF2-40B4-BE49-F238E27FC236}">
                  <a16:creationId xmlns:a16="http://schemas.microsoft.com/office/drawing/2014/main" id="{01AD53A9-7B4F-4904-92BB-52E07AEB83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4971" y="7750629"/>
              <a:ext cx="4412343" cy="6212114"/>
            </a:xfrm>
            <a:prstGeom prst="rect">
              <a:avLst/>
            </a:prstGeom>
            <a:noFill/>
            <a:ln w="254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 b="1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 b="1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 b="1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 b="1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</p:grpSp>
      <p:grpSp>
        <p:nvGrpSpPr>
          <p:cNvPr id="10249" name="Group 45">
            <a:extLst>
              <a:ext uri="{FF2B5EF4-FFF2-40B4-BE49-F238E27FC236}">
                <a16:creationId xmlns:a16="http://schemas.microsoft.com/office/drawing/2014/main" id="{02B1C69C-E067-43C0-9A82-B76C4F31940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294313" y="2416175"/>
            <a:ext cx="1381125" cy="2130425"/>
            <a:chOff x="3831771" y="21287070"/>
            <a:chExt cx="4953273" cy="6400800"/>
          </a:xfrm>
        </p:grpSpPr>
        <p:pic>
          <p:nvPicPr>
            <p:cNvPr id="10256" name="Picture 29" descr="BOOKcover.jpg">
              <a:extLst>
                <a:ext uri="{FF2B5EF4-FFF2-40B4-BE49-F238E27FC236}">
                  <a16:creationId xmlns:a16="http://schemas.microsoft.com/office/drawing/2014/main" id="{45F7E665-9765-407E-BFC4-43D2764FED4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4263" y="21287070"/>
              <a:ext cx="4950781" cy="640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7" name="Rectangle 44">
              <a:extLst>
                <a:ext uri="{FF2B5EF4-FFF2-40B4-BE49-F238E27FC236}">
                  <a16:creationId xmlns:a16="http://schemas.microsoft.com/office/drawing/2014/main" id="{94B920F5-BBFD-4F4E-82CA-6F1A013176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1771" y="21292457"/>
              <a:ext cx="4949372" cy="6386286"/>
            </a:xfrm>
            <a:prstGeom prst="rect">
              <a:avLst/>
            </a:prstGeom>
            <a:noFill/>
            <a:ln w="254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 b="1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 b="1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 b="1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 b="1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</p:grpSp>
      <p:pic>
        <p:nvPicPr>
          <p:cNvPr id="10250" name="Picture 2" descr="http://rock.geosociety.org/GeoHealth/MEDGEO_2013/images/logo.png">
            <a:extLst>
              <a:ext uri="{FF2B5EF4-FFF2-40B4-BE49-F238E27FC236}">
                <a16:creationId xmlns:a16="http://schemas.microsoft.com/office/drawing/2014/main" id="{876F826B-A2EC-4F98-BC7C-BA8EEEE99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075" y="5126038"/>
            <a:ext cx="183832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4" descr="AEGLogosmall">
            <a:extLst>
              <a:ext uri="{FF2B5EF4-FFF2-40B4-BE49-F238E27FC236}">
                <a16:creationId xmlns:a16="http://schemas.microsoft.com/office/drawing/2014/main" id="{146F1D59-A7F0-4B3A-8932-D3030904F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5116513"/>
            <a:ext cx="885825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2" name="TextBox 26">
            <a:extLst>
              <a:ext uri="{FF2B5EF4-FFF2-40B4-BE49-F238E27FC236}">
                <a16:creationId xmlns:a16="http://schemas.microsoft.com/office/drawing/2014/main" id="{DF9CDE24-9AAA-450B-A0D6-6BB08BB8C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5550" y="6108700"/>
            <a:ext cx="32639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200">
                <a:solidFill>
                  <a:srgbClr val="000000"/>
                </a:solidFill>
              </a:rPr>
              <a:t>Naturally Occurring Asbestos Symposium</a:t>
            </a:r>
          </a:p>
          <a:p>
            <a:pPr algn="ctr"/>
            <a:r>
              <a:rPr lang="en-US" altLang="en-US" sz="1200">
                <a:solidFill>
                  <a:srgbClr val="000000"/>
                </a:solidFill>
              </a:rPr>
              <a:t>December 18, 2014 Oakland, California</a:t>
            </a:r>
          </a:p>
        </p:txBody>
      </p:sp>
      <p:pic>
        <p:nvPicPr>
          <p:cNvPr id="10253" name="Picture 28" descr="Geology and Health Division - GSA">
            <a:extLst>
              <a:ext uri="{FF2B5EF4-FFF2-40B4-BE49-F238E27FC236}">
                <a16:creationId xmlns:a16="http://schemas.microsoft.com/office/drawing/2014/main" id="{C183AA9A-5EF2-4264-A4F1-C4ACF18AF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5249863"/>
            <a:ext cx="28575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30" descr="GeoHealthConnect">
            <a:extLst>
              <a:ext uri="{FF2B5EF4-FFF2-40B4-BE49-F238E27FC236}">
                <a16:creationId xmlns:a16="http://schemas.microsoft.com/office/drawing/2014/main" id="{B0E1E493-0055-48DA-8563-3B132889D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938" y="736600"/>
            <a:ext cx="4251325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Picture 1">
            <a:extLst>
              <a:ext uri="{FF2B5EF4-FFF2-40B4-BE49-F238E27FC236}">
                <a16:creationId xmlns:a16="http://schemas.microsoft.com/office/drawing/2014/main" id="{1397A552-99A4-4F56-B7E3-1D48A346FA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113" y="1816100"/>
            <a:ext cx="24542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76E18F8C-D8B9-42AC-8F63-547D2D4EA7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49213"/>
            <a:ext cx="9451975" cy="625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b="1">
                <a:effectLst/>
              </a:rPr>
              <a:t>Goals of Medical Geology</a:t>
            </a:r>
          </a:p>
        </p:txBody>
      </p:sp>
      <p:sp>
        <p:nvSpPr>
          <p:cNvPr id="11267" name="Text Box 7">
            <a:extLst>
              <a:ext uri="{FF2B5EF4-FFF2-40B4-BE49-F238E27FC236}">
                <a16:creationId xmlns:a16="http://schemas.microsoft.com/office/drawing/2014/main" id="{3950C17A-D6D6-4D01-97F2-F81B5C505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989013"/>
            <a:ext cx="9777413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AutoNum type="arabicParenBoth"/>
            </a:pPr>
            <a:r>
              <a:rPr lang="en-US" altLang="en-US"/>
              <a:t>To identify geochemical anomalies in sediment, air,  and water that impact human and animal health.</a:t>
            </a:r>
          </a:p>
          <a:p>
            <a:pPr>
              <a:buFontTx/>
              <a:buAutoNum type="arabicParenBoth"/>
            </a:pPr>
            <a:endParaRPr lang="en-US" altLang="en-US" sz="1200"/>
          </a:p>
          <a:p>
            <a:pPr>
              <a:buFontTx/>
              <a:buAutoNum type="arabicParenBoth"/>
            </a:pPr>
            <a:r>
              <a:rPr lang="en-US" altLang="en-US"/>
              <a:t>To identify the environmental causes of known health problems and seek remedial solutions.</a:t>
            </a:r>
          </a:p>
          <a:p>
            <a:pPr>
              <a:buFontTx/>
              <a:buAutoNum type="arabicParenBoth"/>
            </a:pPr>
            <a:endParaRPr lang="en-US" altLang="en-US" sz="1200"/>
          </a:p>
          <a:p>
            <a:pPr>
              <a:buFontTx/>
              <a:buAutoNum type="arabicParenBoth"/>
            </a:pPr>
            <a:r>
              <a:rPr lang="en-US" altLang="en-US"/>
              <a:t>To evaluate the beneficial health effects of geologic materials and processes.</a:t>
            </a:r>
          </a:p>
          <a:p>
            <a:pPr>
              <a:buFontTx/>
              <a:buAutoNum type="arabicParenBoth"/>
            </a:pPr>
            <a:endParaRPr lang="en-US" altLang="en-US" sz="1200"/>
          </a:p>
          <a:p>
            <a:pPr>
              <a:buFontTx/>
              <a:buAutoNum type="arabicParenBoth"/>
            </a:pPr>
            <a:r>
              <a:rPr lang="en-US" altLang="en-US"/>
              <a:t>To inform the public of environmental health risks associated with geologic materials or processes.</a:t>
            </a:r>
          </a:p>
          <a:p>
            <a:pPr>
              <a:buFontTx/>
              <a:buAutoNum type="arabicParenBoth"/>
            </a:pPr>
            <a:endParaRPr lang="en-US" altLang="en-US" sz="1200"/>
          </a:p>
          <a:p>
            <a:pPr>
              <a:buFontTx/>
              <a:buAutoNum type="arabicParenBoth"/>
            </a:pPr>
            <a:r>
              <a:rPr lang="en-US" altLang="en-US"/>
              <a:t>To forge global links between countries to find solutions for environmental health problems. </a:t>
            </a:r>
          </a:p>
        </p:txBody>
      </p:sp>
      <p:sp>
        <p:nvSpPr>
          <p:cNvPr id="11268" name="Line 8">
            <a:extLst>
              <a:ext uri="{FF2B5EF4-FFF2-40B4-BE49-F238E27FC236}">
                <a16:creationId xmlns:a16="http://schemas.microsoft.com/office/drawing/2014/main" id="{63393A58-5613-45C7-987D-5DB1F91C3A54}"/>
              </a:ext>
            </a:extLst>
          </p:cNvPr>
          <p:cNvSpPr>
            <a:spLocks noChangeShapeType="1"/>
          </p:cNvSpPr>
          <p:nvPr/>
        </p:nvSpPr>
        <p:spPr bwMode="auto">
          <a:xfrm>
            <a:off x="133350" y="838200"/>
            <a:ext cx="9772650" cy="95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9" name="Line 10">
            <a:extLst>
              <a:ext uri="{FF2B5EF4-FFF2-40B4-BE49-F238E27FC236}">
                <a16:creationId xmlns:a16="http://schemas.microsoft.com/office/drawing/2014/main" id="{D1EEF73D-7F54-42C6-99E4-4DE9DB607C31}"/>
              </a:ext>
            </a:extLst>
          </p:cNvPr>
          <p:cNvSpPr>
            <a:spLocks noChangeShapeType="1"/>
          </p:cNvSpPr>
          <p:nvPr/>
        </p:nvSpPr>
        <p:spPr bwMode="auto">
          <a:xfrm>
            <a:off x="168275" y="6484938"/>
            <a:ext cx="9772650" cy="95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0" name="TextBox 8">
            <a:extLst>
              <a:ext uri="{FF2B5EF4-FFF2-40B4-BE49-F238E27FC236}">
                <a16:creationId xmlns:a16="http://schemas.microsoft.com/office/drawing/2014/main" id="{182AA7E8-4D49-47D5-B8D7-EF9058F9A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7963" y="6115050"/>
            <a:ext cx="22304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600"/>
              <a:t>Bunnell et al. (2007)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>
            <a:extLst>
              <a:ext uri="{FF2B5EF4-FFF2-40B4-BE49-F238E27FC236}">
                <a16:creationId xmlns:a16="http://schemas.microsoft.com/office/drawing/2014/main" id="{CF32BD6B-76C6-4B62-9D54-0B0C1A7FE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4738" y="141288"/>
            <a:ext cx="7823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000"/>
              <a:t>ES420 Medical Geology Format</a:t>
            </a:r>
          </a:p>
        </p:txBody>
      </p:sp>
      <p:sp>
        <p:nvSpPr>
          <p:cNvPr id="13315" name="Rectangle 11">
            <a:extLst>
              <a:ext uri="{FF2B5EF4-FFF2-40B4-BE49-F238E27FC236}">
                <a16:creationId xmlns:a16="http://schemas.microsoft.com/office/drawing/2014/main" id="{D0AACC65-F97B-49A8-B00F-288C90157E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2075" y="1190625"/>
            <a:ext cx="1069975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571500" indent="-571500" algn="ctr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1028700" indent="-571500" algn="ctr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lvl="1" algn="l">
              <a:buClr>
                <a:srgbClr val="FFFF00"/>
              </a:buClr>
              <a:buFontTx/>
              <a:buAutoNum type="alphaUcPeriod" startAt="3"/>
              <a:defRPr/>
            </a:pPr>
            <a:endParaRPr lang="en-US" altLang="en-US" sz="1200" dirty="0">
              <a:solidFill>
                <a:srgbClr val="FFFF00"/>
              </a:solidFill>
            </a:endParaRPr>
          </a:p>
          <a:p>
            <a:pPr marL="0" indent="0" algn="l">
              <a:buClr>
                <a:srgbClr val="FFFF00"/>
              </a:buClr>
              <a:defRPr/>
            </a:pPr>
            <a:r>
              <a:rPr lang="en-US" altLang="en-US" dirty="0">
                <a:solidFill>
                  <a:srgbClr val="FFFF00"/>
                </a:solidFill>
              </a:rPr>
              <a:t>   Online Course Curriculum</a:t>
            </a:r>
          </a:p>
          <a:p>
            <a:pPr marL="0" indent="0" algn="l">
              <a:buClr>
                <a:srgbClr val="FFFF00"/>
              </a:buClr>
              <a:defRPr/>
            </a:pPr>
            <a:endParaRPr lang="en-US" altLang="en-US" dirty="0">
              <a:solidFill>
                <a:srgbClr val="FFFF00"/>
              </a:solidFill>
            </a:endParaRPr>
          </a:p>
          <a:p>
            <a:pPr marL="914400" lvl="1" indent="-457200" algn="l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FFFF00"/>
                </a:solidFill>
              </a:rPr>
              <a:t> Journal readings and written summaries</a:t>
            </a:r>
          </a:p>
          <a:p>
            <a:pPr lvl="1" algn="l">
              <a:buClr>
                <a:srgbClr val="FFFF00"/>
              </a:buClr>
              <a:defRPr/>
            </a:pPr>
            <a:endParaRPr lang="en-US" altLang="en-US" dirty="0">
              <a:solidFill>
                <a:srgbClr val="FFFF00"/>
              </a:solidFill>
            </a:endParaRPr>
          </a:p>
          <a:p>
            <a:pPr lvl="1" algn="l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FFFF00"/>
                </a:solidFill>
              </a:rPr>
              <a:t>Synthesis review questions</a:t>
            </a:r>
          </a:p>
          <a:p>
            <a:pPr marL="457200" lvl="1" indent="0" algn="l">
              <a:buClr>
                <a:srgbClr val="FF0000"/>
              </a:buClr>
              <a:defRPr/>
            </a:pPr>
            <a:endParaRPr lang="en-US" altLang="en-US" dirty="0">
              <a:solidFill>
                <a:srgbClr val="FFFF00"/>
              </a:solidFill>
            </a:endParaRPr>
          </a:p>
          <a:p>
            <a:pPr lvl="1" algn="l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FFFF00"/>
                </a:solidFill>
              </a:rPr>
              <a:t>Group Discussions</a:t>
            </a:r>
          </a:p>
          <a:p>
            <a:pPr lvl="1" algn="l">
              <a:buClr>
                <a:srgbClr val="FFFF00"/>
              </a:buClr>
              <a:buFontTx/>
              <a:buAutoNum type="alphaUcPeriod" startAt="2"/>
              <a:defRPr/>
            </a:pPr>
            <a:endParaRPr lang="en-US" altLang="en-US" dirty="0">
              <a:solidFill>
                <a:srgbClr val="FFFF00"/>
              </a:solidFill>
            </a:endParaRPr>
          </a:p>
          <a:p>
            <a:pPr lvl="1" algn="l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FFFF00"/>
                </a:solidFill>
              </a:rPr>
              <a:t>Capstone case study seminar presentations </a:t>
            </a:r>
          </a:p>
        </p:txBody>
      </p:sp>
      <p:sp>
        <p:nvSpPr>
          <p:cNvPr id="13316" name="Line 12">
            <a:extLst>
              <a:ext uri="{FF2B5EF4-FFF2-40B4-BE49-F238E27FC236}">
                <a16:creationId xmlns:a16="http://schemas.microsoft.com/office/drawing/2014/main" id="{8A6EEE63-EAB6-447E-A982-998DBB423E0C}"/>
              </a:ext>
            </a:extLst>
          </p:cNvPr>
          <p:cNvSpPr>
            <a:spLocks noChangeShapeType="1"/>
          </p:cNvSpPr>
          <p:nvPr/>
        </p:nvSpPr>
        <p:spPr bwMode="auto">
          <a:xfrm>
            <a:off x="133350" y="1117600"/>
            <a:ext cx="9772650" cy="95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7" name="Line 14">
            <a:extLst>
              <a:ext uri="{FF2B5EF4-FFF2-40B4-BE49-F238E27FC236}">
                <a16:creationId xmlns:a16="http://schemas.microsoft.com/office/drawing/2014/main" id="{0616A424-0D75-490D-A606-0A4B883935C4}"/>
              </a:ext>
            </a:extLst>
          </p:cNvPr>
          <p:cNvSpPr>
            <a:spLocks noChangeShapeType="1"/>
          </p:cNvSpPr>
          <p:nvPr/>
        </p:nvSpPr>
        <p:spPr bwMode="auto">
          <a:xfrm>
            <a:off x="133350" y="5848350"/>
            <a:ext cx="9772650" cy="95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5">
            <a:extLst>
              <a:ext uri="{FF2B5EF4-FFF2-40B4-BE49-F238E27FC236}">
                <a16:creationId xmlns:a16="http://schemas.microsoft.com/office/drawing/2014/main" id="{412B017F-8BDF-4D71-8062-5A50C852A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9500" y="-33338"/>
            <a:ext cx="527367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800"/>
              <a:t>ES420 Thematic Units</a:t>
            </a:r>
          </a:p>
        </p:txBody>
      </p:sp>
      <p:sp>
        <p:nvSpPr>
          <p:cNvPr id="15363" name="Rectangle 11">
            <a:extLst>
              <a:ext uri="{FF2B5EF4-FFF2-40B4-BE49-F238E27FC236}">
                <a16:creationId xmlns:a16="http://schemas.microsoft.com/office/drawing/2014/main" id="{E8D1B3F5-B155-4DEB-95DC-DE72CC884F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663575"/>
            <a:ext cx="9672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571500" indent="-571500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1028700" indent="-571500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FFFF00"/>
              </a:buClr>
            </a:pPr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15364" name="Line 12">
            <a:extLst>
              <a:ext uri="{FF2B5EF4-FFF2-40B4-BE49-F238E27FC236}">
                <a16:creationId xmlns:a16="http://schemas.microsoft.com/office/drawing/2014/main" id="{13FD3C61-22D2-434A-B049-911CF3ED2D79}"/>
              </a:ext>
            </a:extLst>
          </p:cNvPr>
          <p:cNvSpPr>
            <a:spLocks noChangeShapeType="1"/>
          </p:cNvSpPr>
          <p:nvPr/>
        </p:nvSpPr>
        <p:spPr bwMode="auto">
          <a:xfrm>
            <a:off x="133350" y="655638"/>
            <a:ext cx="9772650" cy="95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5" name="Line 14">
            <a:extLst>
              <a:ext uri="{FF2B5EF4-FFF2-40B4-BE49-F238E27FC236}">
                <a16:creationId xmlns:a16="http://schemas.microsoft.com/office/drawing/2014/main" id="{D3DA7ADD-6E8B-425A-9DC8-CF52F0EF376F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950" y="6311900"/>
            <a:ext cx="9772650" cy="95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EF7CF6-3E96-4BF1-A082-2CFDCD36F9FB}"/>
              </a:ext>
            </a:extLst>
          </p:cNvPr>
          <p:cNvSpPr txBox="1"/>
          <p:nvPr/>
        </p:nvSpPr>
        <p:spPr>
          <a:xfrm>
            <a:off x="1304925" y="925513"/>
            <a:ext cx="7096125" cy="53863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171450" indent="-171450"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2600" dirty="0"/>
              <a:t> Introduction to Medical Geology</a:t>
            </a:r>
          </a:p>
          <a:p>
            <a:pPr marL="171450" indent="-171450"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  <a:defRPr/>
            </a:pPr>
            <a:endParaRPr lang="en-US" sz="800" dirty="0"/>
          </a:p>
          <a:p>
            <a:pPr marL="171450" indent="-171450"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2600" dirty="0"/>
              <a:t> Public Health and Geological Processes</a:t>
            </a:r>
          </a:p>
          <a:p>
            <a:pPr marL="171450" indent="-171450"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  <a:defRPr/>
            </a:pPr>
            <a:endParaRPr lang="en-US" sz="800" dirty="0"/>
          </a:p>
          <a:p>
            <a:pPr marL="171450" indent="-171450"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2600" dirty="0"/>
              <a:t> Natural Distribution of Elements</a:t>
            </a:r>
          </a:p>
          <a:p>
            <a:pPr marL="171450" indent="-171450"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  <a:defRPr/>
            </a:pPr>
            <a:endParaRPr lang="en-US" sz="800" dirty="0"/>
          </a:p>
          <a:p>
            <a:pPr marL="171450" indent="-171450"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2600" dirty="0"/>
              <a:t> Anthropogenic Influence</a:t>
            </a:r>
          </a:p>
          <a:p>
            <a:pPr marL="171450" indent="-171450"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  <a:defRPr/>
            </a:pPr>
            <a:endParaRPr lang="en-US" sz="800" dirty="0"/>
          </a:p>
          <a:p>
            <a:pPr marL="171450" indent="-171450"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2600" dirty="0"/>
              <a:t> Environmental Exposure and Health Risk</a:t>
            </a:r>
          </a:p>
          <a:p>
            <a:pPr marL="171450" indent="-171450"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  <a:defRPr/>
            </a:pPr>
            <a:endParaRPr lang="en-US" sz="800" dirty="0"/>
          </a:p>
          <a:p>
            <a:pPr marL="171450" indent="-171450"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2600" dirty="0"/>
              <a:t> Geological Impacts on Nutrition</a:t>
            </a:r>
          </a:p>
          <a:p>
            <a:pPr marL="171450" indent="-171450"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  <a:defRPr/>
            </a:pPr>
            <a:endParaRPr lang="en-US" sz="800" dirty="0"/>
          </a:p>
          <a:p>
            <a:pPr marL="171450" indent="-171450"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2600" dirty="0"/>
              <a:t> Geologic Hazards and Public Health</a:t>
            </a:r>
          </a:p>
          <a:p>
            <a:pPr marL="171450" indent="-171450"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  <a:defRPr/>
            </a:pPr>
            <a:endParaRPr lang="en-US" sz="800" dirty="0"/>
          </a:p>
          <a:p>
            <a:pPr marL="171450" indent="-171450"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2600" dirty="0"/>
              <a:t> Water Quality and Soil Nutrient Influences</a:t>
            </a:r>
          </a:p>
          <a:p>
            <a:pPr marL="171450" indent="-171450"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  <a:defRPr/>
            </a:pPr>
            <a:endParaRPr lang="en-US" sz="800" dirty="0"/>
          </a:p>
          <a:p>
            <a:pPr marL="171450" indent="-171450"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2600" dirty="0"/>
              <a:t> Anthropogenic Pollution</a:t>
            </a:r>
          </a:p>
          <a:p>
            <a:pPr marL="171450" indent="-171450"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  <a:defRPr/>
            </a:pPr>
            <a:endParaRPr lang="en-US" sz="800" dirty="0"/>
          </a:p>
          <a:p>
            <a:pPr marL="171450" indent="-171450"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2600" dirty="0"/>
              <a:t> Effects of Dust and Volcanic Emissions</a:t>
            </a:r>
          </a:p>
          <a:p>
            <a:pPr>
              <a:defRPr/>
            </a:pP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>
            <a:extLst>
              <a:ext uri="{FF2B5EF4-FFF2-40B4-BE49-F238E27FC236}">
                <a16:creationId xmlns:a16="http://schemas.microsoft.com/office/drawing/2014/main" id="{BC3B059B-51FE-4F00-A6D3-792D430CB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579438"/>
            <a:ext cx="9415462" cy="618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>
              <a:defRPr/>
            </a:pPr>
            <a:r>
              <a:rPr lang="en-US" altLang="en-US" sz="1600" dirty="0">
                <a:solidFill>
                  <a:srgbClr val="000000"/>
                </a:solidFill>
              </a:rPr>
              <a:t>Week 1 - Introduction to Medical Geology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altLang="en-US" sz="1600" dirty="0" err="1">
                <a:solidFill>
                  <a:srgbClr val="000000"/>
                </a:solidFill>
              </a:rPr>
              <a:t>Bunnell</a:t>
            </a:r>
            <a:r>
              <a:rPr lang="en-US" altLang="en-US" sz="1600" dirty="0">
                <a:solidFill>
                  <a:srgbClr val="000000"/>
                </a:solidFill>
              </a:rPr>
              <a:t> et al., 2007, Medical Geology: A globally emerging discipline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altLang="en-US" sz="1600" dirty="0" err="1">
                <a:solidFill>
                  <a:srgbClr val="000000"/>
                </a:solidFill>
              </a:rPr>
              <a:t>Komatina</a:t>
            </a:r>
            <a:r>
              <a:rPr lang="en-US" altLang="en-US" sz="1600" dirty="0">
                <a:solidFill>
                  <a:srgbClr val="000000"/>
                </a:solidFill>
              </a:rPr>
              <a:t>, 2004, Chapter 1 - Introduction and Overview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rgbClr val="000000"/>
                </a:solidFill>
              </a:rPr>
              <a:t>Centeno et al., 2016, Medical Geology and Health - Status Overview</a:t>
            </a:r>
          </a:p>
          <a:p>
            <a:pPr algn="l">
              <a:defRPr/>
            </a:pPr>
            <a:endParaRPr lang="en-US" altLang="en-US" sz="1600" dirty="0">
              <a:solidFill>
                <a:srgbClr val="000000"/>
              </a:solidFill>
            </a:endParaRPr>
          </a:p>
          <a:p>
            <a:pPr algn="l">
              <a:defRPr/>
            </a:pPr>
            <a:r>
              <a:rPr lang="en-US" altLang="en-US" sz="1600" dirty="0">
                <a:solidFill>
                  <a:srgbClr val="000000"/>
                </a:solidFill>
              </a:rPr>
              <a:t>Week 2 - Public Health and Geological Processes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rgbClr val="000000"/>
                </a:solidFill>
              </a:rPr>
              <a:t>Cook, 2013, Public Health and Geological Processes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rgbClr val="000000"/>
                </a:solidFill>
              </a:rPr>
              <a:t>National Research Council, 2007, Chapter 6 - Earth Perturbations and Public Health Impacts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altLang="en-US" sz="1600" dirty="0" err="1">
                <a:solidFill>
                  <a:srgbClr val="000000"/>
                </a:solidFill>
              </a:rPr>
              <a:t>Bunnell</a:t>
            </a:r>
            <a:r>
              <a:rPr lang="en-US" altLang="en-US" sz="1600" dirty="0">
                <a:solidFill>
                  <a:srgbClr val="000000"/>
                </a:solidFill>
              </a:rPr>
              <a:t> et al., 2013, GIS and Health</a:t>
            </a:r>
          </a:p>
          <a:p>
            <a:pPr algn="l">
              <a:defRPr/>
            </a:pPr>
            <a:endParaRPr lang="en-US" altLang="en-US" sz="1600" dirty="0">
              <a:solidFill>
                <a:srgbClr val="000000"/>
              </a:solidFill>
            </a:endParaRPr>
          </a:p>
          <a:p>
            <a:pPr algn="l">
              <a:defRPr/>
            </a:pPr>
            <a:r>
              <a:rPr lang="en-US" altLang="en-US" sz="1600" dirty="0">
                <a:solidFill>
                  <a:srgbClr val="000000"/>
                </a:solidFill>
              </a:rPr>
              <a:t>Week 3 - Natural Distribution of Elements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altLang="en-US" sz="1600" dirty="0" err="1">
                <a:solidFill>
                  <a:srgbClr val="000000"/>
                </a:solidFill>
              </a:rPr>
              <a:t>Alloway</a:t>
            </a:r>
            <a:r>
              <a:rPr lang="en-US" altLang="en-US" sz="1600" dirty="0">
                <a:solidFill>
                  <a:srgbClr val="000000"/>
                </a:solidFill>
              </a:rPr>
              <a:t>, 2005, Bioavailability of Elements in Soil, in </a:t>
            </a:r>
            <a:r>
              <a:rPr lang="en-US" altLang="en-US" sz="1600" dirty="0" err="1">
                <a:solidFill>
                  <a:srgbClr val="000000"/>
                </a:solidFill>
              </a:rPr>
              <a:t>Selinus</a:t>
            </a:r>
            <a:endParaRPr lang="en-US" altLang="en-US" sz="1600" dirty="0">
              <a:solidFill>
                <a:srgbClr val="00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rgbClr val="000000"/>
                </a:solidFill>
              </a:rPr>
              <a:t>Edmunds and Smedley, 1996, Groundwater geochemistry and health: an overview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rgbClr val="000000"/>
                </a:solidFill>
              </a:rPr>
              <a:t>Fordyce, 2005, Selenium Deficiency and Toxicity, in </a:t>
            </a:r>
            <a:r>
              <a:rPr lang="en-US" altLang="en-US" sz="1600" dirty="0" err="1">
                <a:solidFill>
                  <a:srgbClr val="000000"/>
                </a:solidFill>
              </a:rPr>
              <a:t>Selinus</a:t>
            </a:r>
            <a:r>
              <a:rPr lang="en-US" altLang="en-US" sz="1600" dirty="0">
                <a:solidFill>
                  <a:srgbClr val="000000"/>
                </a:solidFill>
              </a:rPr>
              <a:t>, 2005</a:t>
            </a:r>
          </a:p>
          <a:p>
            <a:pPr algn="l">
              <a:defRPr/>
            </a:pPr>
            <a:endParaRPr lang="en-US" altLang="en-US" sz="1600" dirty="0">
              <a:solidFill>
                <a:srgbClr val="000000"/>
              </a:solidFill>
            </a:endParaRPr>
          </a:p>
          <a:p>
            <a:pPr algn="l">
              <a:defRPr/>
            </a:pPr>
            <a:r>
              <a:rPr lang="en-US" altLang="en-US" sz="1600" dirty="0">
                <a:solidFill>
                  <a:srgbClr val="000000"/>
                </a:solidFill>
              </a:rPr>
              <a:t>Week 4 - Anthropogenic Impacts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altLang="en-US" sz="1600" dirty="0" err="1">
                <a:solidFill>
                  <a:srgbClr val="000000"/>
                </a:solidFill>
              </a:rPr>
              <a:t>Komatina</a:t>
            </a:r>
            <a:r>
              <a:rPr lang="en-US" altLang="en-US" sz="1600" dirty="0">
                <a:solidFill>
                  <a:srgbClr val="000000"/>
                </a:solidFill>
              </a:rPr>
              <a:t>, 2004, Chapter 4 - Anthropogenic (man-made) Factors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rgbClr val="000000"/>
                </a:solidFill>
              </a:rPr>
              <a:t>Eggers et al., 2015, Health Risk Associated with Uranium Mining on Tribal Lands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altLang="en-US" sz="1600" dirty="0" err="1">
                <a:solidFill>
                  <a:srgbClr val="000000"/>
                </a:solidFill>
              </a:rPr>
              <a:t>Finkelman</a:t>
            </a:r>
            <a:r>
              <a:rPr lang="en-US" altLang="en-US" sz="1600" dirty="0">
                <a:solidFill>
                  <a:srgbClr val="000000"/>
                </a:solidFill>
              </a:rPr>
              <a:t> et al., 2003, Case Study: Coal Combustion and Human Health in China</a:t>
            </a:r>
          </a:p>
          <a:p>
            <a:pPr algn="l">
              <a:defRPr/>
            </a:pPr>
            <a:endParaRPr lang="en-US" altLang="en-US" sz="1600" dirty="0">
              <a:solidFill>
                <a:srgbClr val="000000"/>
              </a:solidFill>
            </a:endParaRPr>
          </a:p>
          <a:p>
            <a:pPr algn="l">
              <a:defRPr/>
            </a:pPr>
            <a:r>
              <a:rPr lang="en-US" altLang="en-US" sz="1600" dirty="0">
                <a:solidFill>
                  <a:srgbClr val="000000"/>
                </a:solidFill>
              </a:rPr>
              <a:t>Week 5 - Environmental Exposure and Health Risk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rgbClr val="000000"/>
                </a:solidFill>
              </a:rPr>
              <a:t>Centeno et al., 2013, Environmental Pathology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rgbClr val="000000"/>
                </a:solidFill>
              </a:rPr>
              <a:t>Nielsen and Jensen, 2005, Environmental Epidemiology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altLang="en-US" sz="1600" dirty="0" err="1">
                <a:solidFill>
                  <a:srgbClr val="000000"/>
                </a:solidFill>
              </a:rPr>
              <a:t>Fowles</a:t>
            </a:r>
            <a:r>
              <a:rPr lang="en-US" altLang="en-US" sz="1600" dirty="0">
                <a:solidFill>
                  <a:srgbClr val="000000"/>
                </a:solidFill>
              </a:rPr>
              <a:t> et al., 2013, Environmental Medicine</a:t>
            </a:r>
          </a:p>
        </p:txBody>
      </p:sp>
      <p:sp>
        <p:nvSpPr>
          <p:cNvPr id="17411" name="TextBox 3">
            <a:extLst>
              <a:ext uri="{FF2B5EF4-FFF2-40B4-BE49-F238E27FC236}">
                <a16:creationId xmlns:a16="http://schemas.microsoft.com/office/drawing/2014/main" id="{F4E649B3-6A27-4227-B815-39D5677FE3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000" y="73025"/>
            <a:ext cx="652294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200" dirty="0">
                <a:solidFill>
                  <a:srgbClr val="000000"/>
                </a:solidFill>
              </a:rPr>
              <a:t>ES420 Seminar Reading Summaries – Fall 2020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>
            <a:extLst>
              <a:ext uri="{FF2B5EF4-FFF2-40B4-BE49-F238E27FC236}">
                <a16:creationId xmlns:a16="http://schemas.microsoft.com/office/drawing/2014/main" id="{858F0EFC-E79E-481D-A708-B373A232C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554038"/>
            <a:ext cx="83312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>
              <a:defRPr/>
            </a:pPr>
            <a:r>
              <a:rPr lang="en-US" altLang="en-US" sz="1600" dirty="0">
                <a:solidFill>
                  <a:srgbClr val="000000"/>
                </a:solidFill>
              </a:rPr>
              <a:t>Week 6 - Geological Impacts on Nutrition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rgbClr val="000000"/>
                </a:solidFill>
              </a:rPr>
              <a:t>Combs, 2013, Geological Impacts on Nutrition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altLang="en-US" sz="1600" dirty="0" err="1">
                <a:solidFill>
                  <a:srgbClr val="000000"/>
                </a:solidFill>
              </a:rPr>
              <a:t>Knez</a:t>
            </a:r>
            <a:r>
              <a:rPr lang="en-US" altLang="en-US" sz="1600" dirty="0">
                <a:solidFill>
                  <a:srgbClr val="000000"/>
                </a:solidFill>
              </a:rPr>
              <a:t> and Graham, 2013, Nutrient Deficiencies and Soils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rgbClr val="000000"/>
                </a:solidFill>
              </a:rPr>
              <a:t>Oliver and Gregory, 2015, Soil-Food Security-Public Health</a:t>
            </a:r>
          </a:p>
          <a:p>
            <a:pPr algn="l">
              <a:defRPr/>
            </a:pPr>
            <a:endParaRPr lang="en-US" altLang="en-US" sz="1600" dirty="0">
              <a:solidFill>
                <a:srgbClr val="000000"/>
              </a:solidFill>
            </a:endParaRPr>
          </a:p>
          <a:p>
            <a:pPr algn="l">
              <a:defRPr/>
            </a:pPr>
            <a:r>
              <a:rPr lang="en-US" altLang="en-US" sz="1600" dirty="0">
                <a:solidFill>
                  <a:srgbClr val="000000"/>
                </a:solidFill>
              </a:rPr>
              <a:t>Week 7 - Geologic Hazards and Public Health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rgbClr val="000000"/>
                </a:solidFill>
              </a:rPr>
              <a:t>Appleton, 2005, Radon in Air and Water, in </a:t>
            </a:r>
            <a:r>
              <a:rPr lang="en-US" altLang="en-US" sz="1600" dirty="0" err="1">
                <a:solidFill>
                  <a:srgbClr val="000000"/>
                </a:solidFill>
              </a:rPr>
              <a:t>Selinus</a:t>
            </a:r>
            <a:r>
              <a:rPr lang="en-US" altLang="en-US" sz="1600" dirty="0">
                <a:solidFill>
                  <a:srgbClr val="000000"/>
                </a:solidFill>
              </a:rPr>
              <a:t>, 2005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rgbClr val="000000"/>
                </a:solidFill>
              </a:rPr>
              <a:t>Thornton, 1996, Sources and pathways of arsenic in the geologic environment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rgbClr val="000000"/>
                </a:solidFill>
              </a:rPr>
              <a:t>Grattan et al., 2003, Case Study: Human Sickness and Volcanic Eruptions, </a:t>
            </a:r>
          </a:p>
          <a:p>
            <a:pPr algn="l">
              <a:defRPr/>
            </a:pPr>
            <a:endParaRPr lang="en-US" altLang="en-US" sz="1600" dirty="0">
              <a:solidFill>
                <a:srgbClr val="000000"/>
              </a:solidFill>
            </a:endParaRPr>
          </a:p>
          <a:p>
            <a:pPr algn="l">
              <a:defRPr/>
            </a:pPr>
            <a:r>
              <a:rPr lang="en-US" altLang="en-US" sz="1600" dirty="0">
                <a:solidFill>
                  <a:srgbClr val="000000"/>
                </a:solidFill>
              </a:rPr>
              <a:t>Week 8 - Water Quality and Soil Nutrient Influences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rgbClr val="000000"/>
                </a:solidFill>
              </a:rPr>
              <a:t>National Research Council, 2007, Chapter 4 - What we drink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altLang="en-US" sz="1600" dirty="0" err="1">
                <a:solidFill>
                  <a:srgbClr val="000000"/>
                </a:solidFill>
              </a:rPr>
              <a:t>Rubenowitz</a:t>
            </a:r>
            <a:r>
              <a:rPr lang="en-US" altLang="en-US" sz="1600" dirty="0">
                <a:solidFill>
                  <a:srgbClr val="000000"/>
                </a:solidFill>
              </a:rPr>
              <a:t> and Hiscock, 2005, Water Hardness and Health,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altLang="en-US" sz="1600" dirty="0" err="1">
                <a:solidFill>
                  <a:srgbClr val="000000"/>
                </a:solidFill>
              </a:rPr>
              <a:t>Brevik</a:t>
            </a:r>
            <a:r>
              <a:rPr lang="en-US" altLang="en-US" sz="1600" dirty="0">
                <a:solidFill>
                  <a:srgbClr val="000000"/>
                </a:solidFill>
              </a:rPr>
              <a:t> and Sauer, 2015, Soils and Human Health</a:t>
            </a:r>
          </a:p>
          <a:p>
            <a:pPr algn="l">
              <a:defRPr/>
            </a:pPr>
            <a:endParaRPr lang="en-US" altLang="en-US" sz="1600" dirty="0">
              <a:solidFill>
                <a:srgbClr val="000000"/>
              </a:solidFill>
            </a:endParaRPr>
          </a:p>
          <a:p>
            <a:pPr algn="l">
              <a:defRPr/>
            </a:pPr>
            <a:r>
              <a:rPr lang="en-US" altLang="en-US" sz="1600" dirty="0">
                <a:solidFill>
                  <a:srgbClr val="000000"/>
                </a:solidFill>
              </a:rPr>
              <a:t>Week 9 - </a:t>
            </a:r>
            <a:r>
              <a:rPr lang="en-US" altLang="en-US" sz="1600" dirty="0" err="1">
                <a:solidFill>
                  <a:srgbClr val="000000"/>
                </a:solidFill>
              </a:rPr>
              <a:t>Antropogenic</a:t>
            </a:r>
            <a:r>
              <a:rPr lang="en-US" altLang="en-US" sz="1600" dirty="0">
                <a:solidFill>
                  <a:srgbClr val="000000"/>
                </a:solidFill>
              </a:rPr>
              <a:t> Pollution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altLang="en-US" sz="1600" dirty="0" err="1">
                <a:solidFill>
                  <a:srgbClr val="000000"/>
                </a:solidFill>
              </a:rPr>
              <a:t>Fuge</a:t>
            </a:r>
            <a:r>
              <a:rPr lang="en-US" altLang="en-US" sz="1600" dirty="0">
                <a:solidFill>
                  <a:srgbClr val="000000"/>
                </a:solidFill>
              </a:rPr>
              <a:t>, 2005, Anthropogenic Sources, in </a:t>
            </a:r>
            <a:r>
              <a:rPr lang="en-US" altLang="en-US" sz="1600" dirty="0" err="1">
                <a:solidFill>
                  <a:srgbClr val="000000"/>
                </a:solidFill>
              </a:rPr>
              <a:t>Selinus</a:t>
            </a:r>
            <a:r>
              <a:rPr lang="en-US" altLang="en-US" sz="1600" dirty="0">
                <a:solidFill>
                  <a:srgbClr val="000000"/>
                </a:solidFill>
              </a:rPr>
              <a:t>, 2005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rgbClr val="000000"/>
                </a:solidFill>
              </a:rPr>
              <a:t>Burke, 2016, Cadmium and Public Health, </a:t>
            </a:r>
            <a:r>
              <a:rPr lang="en-US" altLang="en-US" sz="1600" dirty="0" err="1">
                <a:solidFill>
                  <a:srgbClr val="000000"/>
                </a:solidFill>
              </a:rPr>
              <a:t>Balochistan</a:t>
            </a:r>
            <a:r>
              <a:rPr lang="en-US" altLang="en-US" sz="1600" dirty="0">
                <a:solidFill>
                  <a:srgbClr val="000000"/>
                </a:solidFill>
              </a:rPr>
              <a:t>, Case Study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rgbClr val="000000"/>
                </a:solidFill>
              </a:rPr>
              <a:t>Werner et al., 2015, Unconventional Natural Gas Development and Health Effects</a:t>
            </a:r>
          </a:p>
          <a:p>
            <a:pPr algn="l">
              <a:defRPr/>
            </a:pPr>
            <a:endParaRPr lang="en-US" altLang="en-US" sz="1600" dirty="0">
              <a:solidFill>
                <a:srgbClr val="000000"/>
              </a:solidFill>
            </a:endParaRPr>
          </a:p>
          <a:p>
            <a:pPr algn="l">
              <a:defRPr/>
            </a:pPr>
            <a:r>
              <a:rPr lang="en-US" altLang="en-US" sz="1600" dirty="0">
                <a:solidFill>
                  <a:srgbClr val="000000"/>
                </a:solidFill>
              </a:rPr>
              <a:t>Week 10 - Atmospheric Processes; Effects of Dust and Volcanic Emissions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rgbClr val="000000"/>
                </a:solidFill>
              </a:rPr>
              <a:t>National Research Council, 2007, Chapter 3 - What we breathe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rgbClr val="000000"/>
                </a:solidFill>
              </a:rPr>
              <a:t>Derbyshire, 2005, Natural Dust and Human Health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rgbClr val="000000"/>
                </a:solidFill>
              </a:rPr>
              <a:t>Weinstein and Cook, 2005, Volcanic Emissions and Health</a:t>
            </a:r>
          </a:p>
          <a:p>
            <a:pPr algn="l">
              <a:defRPr/>
            </a:pPr>
            <a:r>
              <a:rPr lang="fr-FR" altLang="en-US" sz="1600" dirty="0">
                <a:solidFill>
                  <a:srgbClr val="000000"/>
                </a:solidFill>
              </a:rPr>
              <a:t> </a:t>
            </a:r>
            <a:endParaRPr lang="en-US" altLang="en-US" sz="1600" dirty="0">
              <a:solidFill>
                <a:srgbClr val="000000"/>
              </a:solidFill>
            </a:endParaRPr>
          </a:p>
        </p:txBody>
      </p:sp>
      <p:sp>
        <p:nvSpPr>
          <p:cNvPr id="18435" name="TextBox 3">
            <a:extLst>
              <a:ext uri="{FF2B5EF4-FFF2-40B4-BE49-F238E27FC236}">
                <a16:creationId xmlns:a16="http://schemas.microsoft.com/office/drawing/2014/main" id="{7877EEA0-0147-414F-A042-22435B84C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000" y="73025"/>
            <a:ext cx="652294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200" dirty="0">
                <a:solidFill>
                  <a:srgbClr val="000000"/>
                </a:solidFill>
              </a:rPr>
              <a:t>ES420 Seminar Reading Summaries – Fall 2020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">
      <a:dk1>
        <a:srgbClr val="00279F"/>
      </a:dk1>
      <a:lt1>
        <a:srgbClr val="C1CEFF"/>
      </a:lt1>
      <a:dk2>
        <a:srgbClr val="063DE8"/>
      </a:dk2>
      <a:lt2>
        <a:srgbClr val="FAFD00"/>
      </a:lt2>
      <a:accent1>
        <a:srgbClr val="FF5008"/>
      </a:accent1>
      <a:accent2>
        <a:srgbClr val="FE9B03"/>
      </a:accent2>
      <a:accent3>
        <a:srgbClr val="AAAFF2"/>
      </a:accent3>
      <a:accent4>
        <a:srgbClr val="A4B0DA"/>
      </a:accent4>
      <a:accent5>
        <a:srgbClr val="FFB3AA"/>
      </a:accent5>
      <a:accent6>
        <a:srgbClr val="E68C02"/>
      </a:accent6>
      <a:hlink>
        <a:srgbClr val="DC0081"/>
      </a:hlink>
      <a:folHlink>
        <a:srgbClr val="618FFD"/>
      </a:folHlink>
    </a:clrScheme>
    <a:fontScheme name="Blank Presentation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">
      <a:dk1>
        <a:srgbClr val="00279F"/>
      </a:dk1>
      <a:lt1>
        <a:srgbClr val="C1CEFF"/>
      </a:lt1>
      <a:dk2>
        <a:srgbClr val="063DE8"/>
      </a:dk2>
      <a:lt2>
        <a:srgbClr val="FAFD00"/>
      </a:lt2>
      <a:accent1>
        <a:srgbClr val="FF5008"/>
      </a:accent1>
      <a:accent2>
        <a:srgbClr val="FE9B03"/>
      </a:accent2>
      <a:accent3>
        <a:srgbClr val="AAAFF2"/>
      </a:accent3>
      <a:accent4>
        <a:srgbClr val="A4B0DA"/>
      </a:accent4>
      <a:accent5>
        <a:srgbClr val="FFB3AA"/>
      </a:accent5>
      <a:accent6>
        <a:srgbClr val="E68C02"/>
      </a:accent6>
      <a:hlink>
        <a:srgbClr val="DC0081"/>
      </a:hlink>
      <a:folHlink>
        <a:srgbClr val="618FFD"/>
      </a:folHlink>
    </a:clrScheme>
    <a:fontScheme name="1_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ank Presentation">
  <a:themeElements>
    <a:clrScheme name="">
      <a:dk1>
        <a:srgbClr val="00279F"/>
      </a:dk1>
      <a:lt1>
        <a:srgbClr val="C1CEFF"/>
      </a:lt1>
      <a:dk2>
        <a:srgbClr val="063DE8"/>
      </a:dk2>
      <a:lt2>
        <a:srgbClr val="FAFD00"/>
      </a:lt2>
      <a:accent1>
        <a:srgbClr val="FF5008"/>
      </a:accent1>
      <a:accent2>
        <a:srgbClr val="FE9B03"/>
      </a:accent2>
      <a:accent3>
        <a:srgbClr val="AAAFF2"/>
      </a:accent3>
      <a:accent4>
        <a:srgbClr val="A4B0DA"/>
      </a:accent4>
      <a:accent5>
        <a:srgbClr val="FFB3AA"/>
      </a:accent5>
      <a:accent6>
        <a:srgbClr val="E68C02"/>
      </a:accent6>
      <a:hlink>
        <a:srgbClr val="DC0081"/>
      </a:hlink>
      <a:folHlink>
        <a:srgbClr val="618FFD"/>
      </a:folHlink>
    </a:clrScheme>
    <a:fontScheme name="2_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</TotalTime>
  <Pages>23</Pages>
  <Words>1187</Words>
  <Application>Microsoft Office PowerPoint</Application>
  <PresentationFormat>Custom</PresentationFormat>
  <Paragraphs>193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Monotype Sorts</vt:lpstr>
      <vt:lpstr>Times New Roman</vt:lpstr>
      <vt:lpstr>Wingdings</vt:lpstr>
      <vt:lpstr>Blank Presentation</vt:lpstr>
      <vt:lpstr>1_Blank Presentation</vt:lpstr>
      <vt:lpstr>2_Blank Presentation</vt:lpstr>
      <vt:lpstr>PowerPoint Presentation</vt:lpstr>
      <vt:lpstr>PowerPoint Presentation</vt:lpstr>
      <vt:lpstr>PowerPoint Presentation</vt:lpstr>
      <vt:lpstr>PowerPoint Presentation</vt:lpstr>
      <vt:lpstr>Goals of Medical Geology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PhD proposal</dc:title>
  <dc:subject/>
  <dc:creator>Authorized Gateway Customer</dc:creator>
  <cp:keywords/>
  <dc:description/>
  <cp:lastModifiedBy>Steve Taylor</cp:lastModifiedBy>
  <cp:revision>332</cp:revision>
  <cp:lastPrinted>1999-01-13T14:32:34Z</cp:lastPrinted>
  <dcterms:created xsi:type="dcterms:W3CDTF">1996-04-19T20:41:26Z</dcterms:created>
  <dcterms:modified xsi:type="dcterms:W3CDTF">2020-10-20T19:12:35Z</dcterms:modified>
</cp:coreProperties>
</file>