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sldIdLst>
    <p:sldId id="358" r:id="rId2"/>
    <p:sldId id="360" r:id="rId3"/>
    <p:sldId id="378" r:id="rId4"/>
    <p:sldId id="470" r:id="rId5"/>
    <p:sldId id="376" r:id="rId6"/>
    <p:sldId id="372" r:id="rId7"/>
    <p:sldId id="471" r:id="rId8"/>
    <p:sldId id="472" r:id="rId9"/>
    <p:sldId id="469" r:id="rId10"/>
    <p:sldId id="361" r:id="rId11"/>
    <p:sldId id="431" r:id="rId12"/>
    <p:sldId id="434" r:id="rId13"/>
    <p:sldId id="365" r:id="rId14"/>
    <p:sldId id="374" r:id="rId15"/>
    <p:sldId id="430" r:id="rId16"/>
    <p:sldId id="393" r:id="rId17"/>
    <p:sldId id="377" r:id="rId18"/>
    <p:sldId id="383" r:id="rId19"/>
    <p:sldId id="379" r:id="rId20"/>
    <p:sldId id="380" r:id="rId21"/>
    <p:sldId id="414" r:id="rId22"/>
    <p:sldId id="417" r:id="rId23"/>
    <p:sldId id="382" r:id="rId24"/>
    <p:sldId id="418" r:id="rId25"/>
    <p:sldId id="445" r:id="rId26"/>
    <p:sldId id="446" r:id="rId27"/>
    <p:sldId id="447" r:id="rId28"/>
    <p:sldId id="448" r:id="rId29"/>
    <p:sldId id="396" r:id="rId30"/>
    <p:sldId id="400" r:id="rId31"/>
    <p:sldId id="468" r:id="rId32"/>
    <p:sldId id="440" r:id="rId33"/>
    <p:sldId id="442" r:id="rId34"/>
    <p:sldId id="443" r:id="rId35"/>
    <p:sldId id="444" r:id="rId36"/>
    <p:sldId id="427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37" autoAdjust="0"/>
    <p:restoredTop sz="94660"/>
  </p:normalViewPr>
  <p:slideViewPr>
    <p:cSldViewPr>
      <p:cViewPr varScale="1">
        <p:scale>
          <a:sx n="108" d="100"/>
          <a:sy n="108" d="100"/>
        </p:scale>
        <p:origin x="6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8BA79D-1948-4BD4-8544-32600FF519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2947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075BA-0A8B-4F6F-B9D6-860E0DE6DE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17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E5333-3C78-4001-89F4-E757DE65B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58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D4B1C-3288-4D54-B49F-7D731BBC3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51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DE032-F793-4F23-B439-46F9B3738B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07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EB499-4E93-44A2-BC61-05ED99BC20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54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264FF-0621-4A4B-82F5-34DE1C3D44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64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3D34-79C2-41BD-9547-9678F435A4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15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B5271-51F0-4A6D-95BF-78A87CAC0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94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6409F-9B68-4B15-B43B-4BC8E788D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31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35F22-399A-4C91-9D85-FCFD0DDB8E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67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BFDA2-D09C-4B55-850B-CAA8ECB7EC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773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FBA88EF-1743-4B30-A451-045BDA0B34E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F7FF0B-F3ED-493E-9134-A18A46585E5A}"/>
              </a:ext>
            </a:extLst>
          </p:cNvPr>
          <p:cNvSpPr txBox="1"/>
          <p:nvPr/>
        </p:nvSpPr>
        <p:spPr>
          <a:xfrm>
            <a:off x="1664320" y="228600"/>
            <a:ext cx="6288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FYS207 WOU Earth Corps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Introduction to Soil Science</a:t>
            </a:r>
          </a:p>
        </p:txBody>
      </p:sp>
      <p:pic>
        <p:nvPicPr>
          <p:cNvPr id="1026" name="Picture 2" descr="North America, USA, Washington, Spring in Palouse Country, WA with Stock  Photo - Alamy">
            <a:extLst>
              <a:ext uri="{FF2B5EF4-FFF2-40B4-BE49-F238E27FC236}">
                <a16:creationId xmlns:a16="http://schemas.microsoft.com/office/drawing/2014/main" id="{846BFC82-8EF5-49BD-BE11-C3959F3F8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6"/>
          <a:stretch/>
        </p:blipFill>
        <p:spPr bwMode="auto">
          <a:xfrm>
            <a:off x="838200" y="1676400"/>
            <a:ext cx="7315200" cy="470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soil1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12" y="149441"/>
            <a:ext cx="7975588" cy="662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70542-8CD9-414B-9644-BC6B5F7F70AC}"/>
              </a:ext>
            </a:extLst>
          </p:cNvPr>
          <p:cNvSpPr txBox="1"/>
          <p:nvPr/>
        </p:nvSpPr>
        <p:spPr>
          <a:xfrm>
            <a:off x="869272" y="76200"/>
            <a:ext cx="787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Soil Texture – Fragment Size (Sand, Silt, Clay)</a:t>
            </a:r>
          </a:p>
        </p:txBody>
      </p:sp>
      <p:pic>
        <p:nvPicPr>
          <p:cNvPr id="4" name="Picture 2" descr="soil57">
            <a:extLst>
              <a:ext uri="{FF2B5EF4-FFF2-40B4-BE49-F238E27FC236}">
                <a16:creationId xmlns:a16="http://schemas.microsoft.com/office/drawing/2014/main" id="{EC05EF4F-F68A-461D-8275-0DAAFBABE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47800"/>
            <a:ext cx="3332326" cy="434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soil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938"/>
            <a:ext cx="9144000" cy="44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723828-30A6-4A0B-81ED-B4B1C6CDB113}"/>
              </a:ext>
            </a:extLst>
          </p:cNvPr>
          <p:cNvSpPr txBox="1"/>
          <p:nvPr/>
        </p:nvSpPr>
        <p:spPr>
          <a:xfrm>
            <a:off x="869272" y="76200"/>
            <a:ext cx="787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Soil Density = Mass / Volume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soil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fig3-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2802"/>
            <a:ext cx="8458200" cy="632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4670BF-BAD3-412E-9EB7-24FC1F801BA6}"/>
              </a:ext>
            </a:extLst>
          </p:cNvPr>
          <p:cNvSpPr txBox="1"/>
          <p:nvPr/>
        </p:nvSpPr>
        <p:spPr>
          <a:xfrm>
            <a:off x="869272" y="76200"/>
            <a:ext cx="787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Soil Structure = Shape of “Clumps and Clods”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soil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138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soil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225"/>
            <a:ext cx="86106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soil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613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soil2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-14288"/>
            <a:ext cx="7696200" cy="6872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soil2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-50800"/>
            <a:ext cx="7239000" cy="690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soil2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0"/>
            <a:ext cx="8763000" cy="6821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soil1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0"/>
            <a:ext cx="56070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soil2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9144000" cy="608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soil8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0"/>
            <a:ext cx="587057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soil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6063"/>
            <a:ext cx="9144000" cy="6307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soil2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0"/>
            <a:ext cx="7543800" cy="668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fig3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soil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0"/>
            <a:ext cx="4286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soil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403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soi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soi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soil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"/>
            <a:ext cx="67818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soil2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62075"/>
            <a:ext cx="7924800" cy="5572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230626-9994-43F5-AD48-8451E3DA24D5}"/>
              </a:ext>
            </a:extLst>
          </p:cNvPr>
          <p:cNvSpPr txBox="1"/>
          <p:nvPr/>
        </p:nvSpPr>
        <p:spPr>
          <a:xfrm>
            <a:off x="869272" y="762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Pedogenesis – the process of physical and chemical decomposition (“weathering”) of rock material into regolith and soil at Earth’s surface over geologic time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soil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0"/>
            <a:ext cx="6083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soil8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0"/>
            <a:ext cx="51308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soil5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15888"/>
            <a:ext cx="8763000" cy="6665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 descr="soil8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418782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 descr="fig3-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363"/>
            <a:ext cx="7308850" cy="667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soil2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3875"/>
            <a:ext cx="9144000" cy="5724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soil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15200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B3F27-5331-4043-9C1C-9B09DCB60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6675"/>
            <a:ext cx="7594600" cy="1752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C6B3CF-1F27-460A-AF4A-F3F5033AE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89033"/>
            <a:ext cx="8056069" cy="175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30D5B6-2712-4FF9-8891-743FB470B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25" y="5741633"/>
            <a:ext cx="7872413" cy="914400"/>
          </a:xfrm>
          <a:prstGeom prst="rect">
            <a:avLst/>
          </a:prstGeom>
        </p:spPr>
      </p:pic>
      <p:pic>
        <p:nvPicPr>
          <p:cNvPr id="3074" name="Picture 2" descr="Root wedging, Boulder, Colorado, USA Stock Photo - Alamy">
            <a:extLst>
              <a:ext uri="{FF2B5EF4-FFF2-40B4-BE49-F238E27FC236}">
                <a16:creationId xmlns:a16="http://schemas.microsoft.com/office/drawing/2014/main" id="{3E573909-59CB-435C-8D34-3711AA702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 bwMode="auto">
          <a:xfrm>
            <a:off x="6553200" y="1066800"/>
            <a:ext cx="208226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OST WEDGING">
            <a:extLst>
              <a:ext uri="{FF2B5EF4-FFF2-40B4-BE49-F238E27FC236}">
                <a16:creationId xmlns:a16="http://schemas.microsoft.com/office/drawing/2014/main" id="{9C4651CC-CD79-4180-A33D-1098C21AA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6" y="1908051"/>
            <a:ext cx="4161962" cy="208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782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soil2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4096" y="1737064"/>
            <a:ext cx="5420948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 descr="soil43">
            <a:extLst>
              <a:ext uri="{FF2B5EF4-FFF2-40B4-BE49-F238E27FC236}">
                <a16:creationId xmlns:a16="http://schemas.microsoft.com/office/drawing/2014/main" id="{90DFC81C-6750-4EE4-AA62-A8C6193C5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2" y="1828800"/>
            <a:ext cx="321370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4B1679-BD3D-4994-A2FF-D8E565B24614}"/>
              </a:ext>
            </a:extLst>
          </p:cNvPr>
          <p:cNvSpPr txBox="1"/>
          <p:nvPr/>
        </p:nvSpPr>
        <p:spPr>
          <a:xfrm>
            <a:off x="228600" y="8138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Pedogenesis and Soil Horizons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GRAVITY + WATER PERCOLATION + TIME</a:t>
            </a:r>
          </a:p>
        </p:txBody>
      </p:sp>
      <p:pic>
        <p:nvPicPr>
          <p:cNvPr id="5" name="Picture 4" descr="dirt56">
            <a:extLst>
              <a:ext uri="{FF2B5EF4-FFF2-40B4-BE49-F238E27FC236}">
                <a16:creationId xmlns:a16="http://schemas.microsoft.com/office/drawing/2014/main" id="{AAFDB385-8EE3-4FAF-8C3C-E95B02D68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88" y="962244"/>
            <a:ext cx="3031588" cy="345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soil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327" y="1375886"/>
            <a:ext cx="3162911" cy="521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oil43">
            <a:extLst>
              <a:ext uri="{FF2B5EF4-FFF2-40B4-BE49-F238E27FC236}">
                <a16:creationId xmlns:a16="http://schemas.microsoft.com/office/drawing/2014/main" id="{03453537-593D-4615-92EF-E6E1017A4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2" y="1143000"/>
            <a:ext cx="3321729" cy="511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F4C7D0-B7E0-428B-84BA-8D8B39A3F4F2}"/>
              </a:ext>
            </a:extLst>
          </p:cNvPr>
          <p:cNvSpPr txBox="1"/>
          <p:nvPr/>
        </p:nvSpPr>
        <p:spPr>
          <a:xfrm>
            <a:off x="869272" y="76200"/>
            <a:ext cx="7873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Horizon – Zone of Leaching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 Horizon – Zone of Accumulation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6E9A10-7D05-4018-8488-A86F7F402F6D}"/>
              </a:ext>
            </a:extLst>
          </p:cNvPr>
          <p:cNvCxnSpPr/>
          <p:nvPr/>
        </p:nvCxnSpPr>
        <p:spPr bwMode="auto">
          <a:xfrm flipV="1">
            <a:off x="3847491" y="1375886"/>
            <a:ext cx="1607836" cy="18245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505A1E-A8AE-429A-8EEF-8F5845588E7E}"/>
              </a:ext>
            </a:extLst>
          </p:cNvPr>
          <p:cNvCxnSpPr/>
          <p:nvPr/>
        </p:nvCxnSpPr>
        <p:spPr bwMode="auto">
          <a:xfrm>
            <a:off x="3847491" y="4114800"/>
            <a:ext cx="1607836" cy="2147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5E9A73A-F26F-43DE-B1ED-DD1FD8F345E9}"/>
              </a:ext>
            </a:extLst>
          </p:cNvPr>
          <p:cNvSpPr txBox="1"/>
          <p:nvPr/>
        </p:nvSpPr>
        <p:spPr>
          <a:xfrm>
            <a:off x="63776" y="2133600"/>
            <a:ext cx="4619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E4DB7C-5903-445E-8E74-5BDCFD523E62}"/>
              </a:ext>
            </a:extLst>
          </p:cNvPr>
          <p:cNvSpPr txBox="1"/>
          <p:nvPr/>
        </p:nvSpPr>
        <p:spPr>
          <a:xfrm>
            <a:off x="63776" y="3616405"/>
            <a:ext cx="4619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D1B03-0585-4AE3-9690-326A5E3EFF24}"/>
              </a:ext>
            </a:extLst>
          </p:cNvPr>
          <p:cNvSpPr txBox="1"/>
          <p:nvPr/>
        </p:nvSpPr>
        <p:spPr>
          <a:xfrm>
            <a:off x="63776" y="4911644"/>
            <a:ext cx="4619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rt57">
            <a:extLst>
              <a:ext uri="{FF2B5EF4-FFF2-40B4-BE49-F238E27FC236}">
                <a16:creationId xmlns:a16="http://schemas.microsoft.com/office/drawing/2014/main" id="{1E6B6F7A-1F97-44A1-BEB9-316816FE1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828800"/>
            <a:ext cx="4495800" cy="458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C5925-3553-4ED1-BE66-71F5ECD0119C}"/>
              </a:ext>
            </a:extLst>
          </p:cNvPr>
          <p:cNvSpPr txBox="1"/>
          <p:nvPr/>
        </p:nvSpPr>
        <p:spPr>
          <a:xfrm>
            <a:off x="869272" y="762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Soil Forming Factors – Cl, O, R, P, 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Climate, Organic Biota, Relief / Topography, Parent Materials, Time</a:t>
            </a:r>
          </a:p>
        </p:txBody>
      </p:sp>
    </p:spTree>
    <p:extLst>
      <p:ext uri="{BB962C8B-B14F-4D97-AF65-F5344CB8AC3E}">
        <p14:creationId xmlns:p14="http://schemas.microsoft.com/office/powerpoint/2010/main" val="177909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rt58">
            <a:extLst>
              <a:ext uri="{FF2B5EF4-FFF2-40B4-BE49-F238E27FC236}">
                <a16:creationId xmlns:a16="http://schemas.microsoft.com/office/drawing/2014/main" id="{BE0B809B-0DF7-4767-BFC4-E297A04D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91629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D3FD81-B9C5-4770-8F1A-A39563AC92EA}"/>
              </a:ext>
            </a:extLst>
          </p:cNvPr>
          <p:cNvSpPr txBox="1"/>
          <p:nvPr/>
        </p:nvSpPr>
        <p:spPr>
          <a:xfrm>
            <a:off x="869272" y="76200"/>
            <a:ext cx="7873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Soil Catena – Different Soil Types Develop on Different Parts of the Landscape according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Cl,O,R,P,T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522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9B13E-0BFB-4362-8B55-1E9FA865E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25" y="152400"/>
            <a:ext cx="6491872" cy="28682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4050FD-A3C1-4492-91C1-92E4E2F86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459" y="1981200"/>
            <a:ext cx="4291122" cy="4724400"/>
          </a:xfrm>
          <a:prstGeom prst="rect">
            <a:avLst/>
          </a:prstGeom>
        </p:spPr>
      </p:pic>
      <p:pic>
        <p:nvPicPr>
          <p:cNvPr id="2050" name="Picture 2" descr="How is a Soil Monolith Made? - YouTube">
            <a:extLst>
              <a:ext uri="{FF2B5EF4-FFF2-40B4-BE49-F238E27FC236}">
                <a16:creationId xmlns:a16="http://schemas.microsoft.com/office/drawing/2014/main" id="{75848EDF-8590-4CDF-B8DE-618E71113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r="16509"/>
          <a:stretch/>
        </p:blipFill>
        <p:spPr bwMode="auto">
          <a:xfrm>
            <a:off x="304800" y="3414944"/>
            <a:ext cx="42672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49274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214</TotalTime>
  <Words>136</Words>
  <Application>Microsoft Office PowerPoint</Application>
  <PresentationFormat>On-screen Show (4:3)</PresentationFormat>
  <Paragraphs>18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Insanity Prevails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The Taylors</dc:creator>
  <cp:lastModifiedBy>Steve Taylor</cp:lastModifiedBy>
  <cp:revision>26</cp:revision>
  <dcterms:created xsi:type="dcterms:W3CDTF">2002-04-03T03:37:20Z</dcterms:created>
  <dcterms:modified xsi:type="dcterms:W3CDTF">2020-11-04T21:40:11Z</dcterms:modified>
</cp:coreProperties>
</file>