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sldIdLst>
    <p:sldId id="392" r:id="rId4"/>
    <p:sldId id="291" r:id="rId5"/>
    <p:sldId id="292" r:id="rId6"/>
    <p:sldId id="287" r:id="rId7"/>
    <p:sldId id="259" r:id="rId8"/>
    <p:sldId id="288" r:id="rId9"/>
    <p:sldId id="289" r:id="rId10"/>
    <p:sldId id="290" r:id="rId11"/>
    <p:sldId id="260" r:id="rId12"/>
    <p:sldId id="270" r:id="rId13"/>
    <p:sldId id="256" r:id="rId14"/>
    <p:sldId id="284" r:id="rId15"/>
    <p:sldId id="283" r:id="rId16"/>
    <p:sldId id="257" r:id="rId17"/>
    <p:sldId id="285" r:id="rId18"/>
    <p:sldId id="282" r:id="rId19"/>
    <p:sldId id="293" r:id="rId20"/>
    <p:sldId id="261" r:id="rId21"/>
    <p:sldId id="262" r:id="rId22"/>
    <p:sldId id="320" r:id="rId23"/>
    <p:sldId id="367" r:id="rId24"/>
    <p:sldId id="368" r:id="rId25"/>
    <p:sldId id="265" r:id="rId26"/>
    <p:sldId id="337" r:id="rId27"/>
    <p:sldId id="364" r:id="rId28"/>
    <p:sldId id="263" r:id="rId29"/>
    <p:sldId id="389" r:id="rId30"/>
    <p:sldId id="390" r:id="rId31"/>
    <p:sldId id="391" r:id="rId32"/>
    <p:sldId id="312" r:id="rId33"/>
    <p:sldId id="314" r:id="rId34"/>
    <p:sldId id="393" r:id="rId35"/>
    <p:sldId id="394" r:id="rId36"/>
    <p:sldId id="395" r:id="rId37"/>
    <p:sldId id="396" r:id="rId38"/>
    <p:sldId id="279" r:id="rId39"/>
    <p:sldId id="258" r:id="rId40"/>
    <p:sldId id="264" r:id="rId41"/>
    <p:sldId id="321" r:id="rId42"/>
    <p:sldId id="397" r:id="rId43"/>
    <p:sldId id="278" r:id="rId44"/>
    <p:sldId id="398" r:id="rId45"/>
    <p:sldId id="305" r:id="rId46"/>
    <p:sldId id="315" r:id="rId47"/>
    <p:sldId id="399" r:id="rId48"/>
    <p:sldId id="400" r:id="rId49"/>
    <p:sldId id="295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26D53-A907-4A88-B5F3-CBFC8747D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49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0C35C-D10E-4D1A-8453-7B7C6D6F9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7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D5688-4F0B-4819-9931-A2D9BFC84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16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6DAAD-3B34-41AE-B0CF-B7C41B45B0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6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ACD7F-DDD1-4C35-B37B-D27DA08124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42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1C4F1-E629-4B78-B4EF-520690A743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66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19F4C-CB00-4F43-AEE4-B418B4D86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98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6427E-FC7C-44CD-9577-FEDA2E121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41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57289-A93F-482F-B288-3A5C6C91E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1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33CF1-D7D8-40DC-8D6C-8186F7511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24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B300E-4294-46E9-81A5-5FF3DE0DB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7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914EF-015A-4215-909F-0AC11A11A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15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FB103-791E-47D7-9C76-E9F494966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1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343A2-3410-4EEC-8820-EB8778093E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35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00D20C-5469-4587-9B3B-E415EF9F4E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E1C92A9-5BAA-46A9-B6D4-A0F0FF50EF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6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48C1C8-AE74-4B5E-BD17-7C01135EF2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0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Water in the Earth System</a:t>
            </a:r>
          </a:p>
        </p:txBody>
      </p:sp>
    </p:spTree>
    <p:extLst>
      <p:ext uri="{BB962C8B-B14F-4D97-AF65-F5344CB8AC3E}">
        <p14:creationId xmlns:p14="http://schemas.microsoft.com/office/powerpoint/2010/main" val="393466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ater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0"/>
            <a:ext cx="405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t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water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45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water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at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water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0"/>
            <a:ext cx="5586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water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296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Watersheds and River Systems</a:t>
            </a:r>
          </a:p>
        </p:txBody>
      </p:sp>
    </p:spTree>
    <p:extLst>
      <p:ext uri="{BB962C8B-B14F-4D97-AF65-F5344CB8AC3E}">
        <p14:creationId xmlns:p14="http://schemas.microsoft.com/office/powerpoint/2010/main" val="1170515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ater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188"/>
            <a:ext cx="8001000" cy="65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water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4intro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3482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762000"/>
            <a:ext cx="3653564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EARTH SYSTEM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Mass + Energy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Lithosphere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O, Si, Al, cations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Heat: geothermal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Atmosphere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N, O, others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Heat: solar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Hydrosphere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H, O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Heat: solar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Biosphere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C, H, O, N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	Food/energy: solar</a:t>
            </a:r>
          </a:p>
        </p:txBody>
      </p:sp>
    </p:spTree>
    <p:extLst>
      <p:ext uri="{BB962C8B-B14F-4D97-AF65-F5344CB8AC3E}">
        <p14:creationId xmlns:p14="http://schemas.microsoft.com/office/powerpoint/2010/main" val="2950947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5-7a">
            <a:extLst>
              <a:ext uri="{FF2B5EF4-FFF2-40B4-BE49-F238E27FC236}">
                <a16:creationId xmlns:a16="http://schemas.microsoft.com/office/drawing/2014/main" id="{8A98F01C-71D6-4A78-BD4A-69D8D6A26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5341"/>
          <a:stretch/>
        </p:blipFill>
        <p:spPr bwMode="auto">
          <a:xfrm>
            <a:off x="35560" y="1371600"/>
            <a:ext cx="5791200" cy="47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luvial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343"/>
            <a:ext cx="4155440" cy="275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G05_00A">
            <a:extLst>
              <a:ext uri="{FF2B5EF4-FFF2-40B4-BE49-F238E27FC236}">
                <a16:creationId xmlns:a16="http://schemas.microsoft.com/office/drawing/2014/main" id="{E242FB5F-6E2E-4550-AC84-C9E8E8CC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97" y="3733800"/>
            <a:ext cx="4105143" cy="307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42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370013" y="323850"/>
            <a:ext cx="624363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25525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2552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2552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2552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Streams and Drainage Basins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Figure 6.2</a:t>
            </a:r>
            <a:endParaRPr kumimoji="0" lang="en-US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3" name="Picture 3" descr="06_0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74825"/>
            <a:ext cx="897255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728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ig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6600"/>
            <a:ext cx="8763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36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7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035300"/>
            <a:ext cx="8556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fig6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050925"/>
            <a:ext cx="668178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fig6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314450"/>
            <a:ext cx="66135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ig6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1125"/>
            <a:ext cx="67818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2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luvial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106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79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G05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156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ater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5963"/>
            <a:ext cx="9144000" cy="5380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06_17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30325"/>
            <a:ext cx="8743950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559050" y="68263"/>
            <a:ext cx="399415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Retention Pond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Figure 6.17a, b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3411538"/>
            <a:ext cx="374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0" y="6227763"/>
            <a:ext cx="3746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36761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602038" y="749300"/>
            <a:ext cx="19462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577" tIns="51289" rIns="102577" bIns="5128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Levees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Figure 6.18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7891" name="Picture 3" descr="06_18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644775"/>
            <a:ext cx="89725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927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Groundwater and Aquifers</a:t>
            </a:r>
          </a:p>
        </p:txBody>
      </p:sp>
    </p:spTree>
    <p:extLst>
      <p:ext uri="{BB962C8B-B14F-4D97-AF65-F5344CB8AC3E}">
        <p14:creationId xmlns:p14="http://schemas.microsoft.com/office/powerpoint/2010/main" val="257662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41" y="662735"/>
            <a:ext cx="4629727" cy="609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300182" y="976234"/>
            <a:ext cx="4006161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Energy Sources in the</a:t>
            </a:r>
          </a:p>
          <a:p>
            <a:pPr algn="l"/>
            <a:r>
              <a:rPr lang="en-US" altLang="en-US" dirty="0"/>
              <a:t>Earth System</a:t>
            </a:r>
          </a:p>
          <a:p>
            <a:pPr algn="l"/>
            <a:endParaRPr lang="en-US" altLang="en-US" sz="900" dirty="0"/>
          </a:p>
          <a:p>
            <a:pPr algn="l"/>
            <a:r>
              <a:rPr lang="en-US" altLang="en-US" sz="2600" dirty="0"/>
              <a:t>    Gravitational</a:t>
            </a:r>
          </a:p>
          <a:p>
            <a:pPr algn="l"/>
            <a:r>
              <a:rPr lang="en-US" altLang="en-US" sz="2600" dirty="0"/>
              <a:t>    Solar (Climate)</a:t>
            </a:r>
          </a:p>
          <a:p>
            <a:pPr algn="l"/>
            <a:r>
              <a:rPr lang="en-US" altLang="en-US" sz="2600" dirty="0"/>
              <a:t>    Geothermal (Tectonics)</a:t>
            </a:r>
          </a:p>
          <a:p>
            <a:pPr algn="l"/>
            <a:endParaRPr lang="en-US" altLang="en-US" sz="1000" dirty="0"/>
          </a:p>
          <a:p>
            <a:pPr algn="l"/>
            <a:endParaRPr lang="en-US" altLang="en-US" dirty="0"/>
          </a:p>
          <a:p>
            <a:pPr algn="l"/>
            <a:endParaRPr lang="en-US" altLang="en-US" sz="900" dirty="0"/>
          </a:p>
          <a:p>
            <a:pPr algn="l"/>
            <a:r>
              <a:rPr lang="en-US" altLang="en-US" sz="2600" dirty="0"/>
              <a:t>    Transfer of Energy</a:t>
            </a:r>
          </a:p>
          <a:p>
            <a:pPr algn="l"/>
            <a:r>
              <a:rPr lang="en-US" altLang="en-US" sz="2600" dirty="0"/>
              <a:t>    Transfer of Mass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/>
              <a:t>Force (push or pull)</a:t>
            </a:r>
          </a:p>
          <a:p>
            <a:pPr algn="l"/>
            <a:r>
              <a:rPr lang="en-US" altLang="en-US" dirty="0"/>
              <a:t>Energy (potential, kinetic, heat)</a:t>
            </a:r>
          </a:p>
          <a:p>
            <a:pPr algn="l"/>
            <a:r>
              <a:rPr lang="en-US" altLang="en-US" dirty="0"/>
              <a:t>Work = Transfer of mass, energy use</a:t>
            </a:r>
          </a:p>
          <a:p>
            <a:pPr algn="l"/>
            <a:r>
              <a:rPr lang="en-US" altLang="en-US" dirty="0"/>
              <a:t>Flux = Transfer per unit time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/>
              <a:t>Length, Mass, Time</a:t>
            </a:r>
          </a:p>
          <a:p>
            <a:pPr algn="l"/>
            <a:r>
              <a:rPr lang="en-US" altLang="en-US" dirty="0"/>
              <a:t>Area, Volume, Density</a:t>
            </a:r>
          </a:p>
          <a:p>
            <a:pPr algn="l"/>
            <a:r>
              <a:rPr lang="en-US" altLang="en-US" dirty="0"/>
              <a:t>Heat, Solids-Liquids-Gases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 flipV="1">
            <a:off x="314613" y="950245"/>
            <a:ext cx="3688773" cy="16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 flipV="1">
            <a:off x="347807" y="3375396"/>
            <a:ext cx="3688773" cy="16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 flipV="1">
            <a:off x="314613" y="4417976"/>
            <a:ext cx="3688773" cy="16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493568" y="84466"/>
            <a:ext cx="5418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dirty="0"/>
              <a:t>FUNDAMENTAL PRINCIPLES</a:t>
            </a:r>
          </a:p>
        </p:txBody>
      </p:sp>
    </p:spTree>
    <p:extLst>
      <p:ext uri="{BB962C8B-B14F-4D97-AF65-F5344CB8AC3E}">
        <p14:creationId xmlns:p14="http://schemas.microsoft.com/office/powerpoint/2010/main" val="2938484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wf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2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9144000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95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622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ter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72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ater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7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f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914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47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wf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0"/>
            <a:ext cx="88677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028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ter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0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ter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7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575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0198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57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FIG06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4D16E0-47F4-4284-B744-C8380FFDCBFC}"/>
              </a:ext>
            </a:extLst>
          </p:cNvPr>
          <p:cNvSpPr txBox="1"/>
          <p:nvPr/>
        </p:nvSpPr>
        <p:spPr>
          <a:xfrm>
            <a:off x="762000" y="381000"/>
            <a:ext cx="231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Water Budget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wf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87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6513"/>
            <a:ext cx="88392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81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w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075"/>
            <a:ext cx="9144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358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gw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6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404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w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4060984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Water Table – Cavern View</a:t>
            </a:r>
          </a:p>
        </p:txBody>
      </p:sp>
    </p:spTree>
    <p:extLst>
      <p:ext uri="{BB962C8B-B14F-4D97-AF65-F5344CB8AC3E}">
        <p14:creationId xmlns:p14="http://schemas.microsoft.com/office/powerpoint/2010/main" val="3930466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watr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015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ydrofr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2600"/>
            <a:ext cx="8763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44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gw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5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ater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9750"/>
            <a:ext cx="8991600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TBL06_0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TBL06_0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TBL06_0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ater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9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159</Words>
  <Application>Microsoft Office PowerPoint</Application>
  <PresentationFormat>On-screen Show (4:3)</PresentationFormat>
  <Paragraphs>51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Times New Roman</vt:lpstr>
      <vt:lpstr>Default Design</vt:lpstr>
      <vt:lpstr>1_Default Design</vt:lpstr>
      <vt:lpstr>2_Default Design</vt:lpstr>
      <vt:lpstr>Water in the Earth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Watersheds and River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Groundwater and Aquifers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20</cp:revision>
  <dcterms:created xsi:type="dcterms:W3CDTF">2004-01-31T00:33:28Z</dcterms:created>
  <dcterms:modified xsi:type="dcterms:W3CDTF">2020-10-27T20:38:22Z</dcterms:modified>
</cp:coreProperties>
</file>