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2" r:id="rId2"/>
    <p:sldMasterId id="2147483684" r:id="rId3"/>
  </p:sldMasterIdLst>
  <p:notesMasterIdLst>
    <p:notesMasterId r:id="rId30"/>
  </p:notesMasterIdLst>
  <p:handoutMasterIdLst>
    <p:handoutMasterId r:id="rId31"/>
  </p:handoutMasterIdLst>
  <p:sldIdLst>
    <p:sldId id="281" r:id="rId4"/>
    <p:sldId id="291" r:id="rId5"/>
    <p:sldId id="307" r:id="rId6"/>
    <p:sldId id="308" r:id="rId7"/>
    <p:sldId id="296" r:id="rId8"/>
    <p:sldId id="292" r:id="rId9"/>
    <p:sldId id="299" r:id="rId10"/>
    <p:sldId id="286" r:id="rId11"/>
    <p:sldId id="297" r:id="rId12"/>
    <p:sldId id="293" r:id="rId13"/>
    <p:sldId id="298" r:id="rId14"/>
    <p:sldId id="257" r:id="rId15"/>
    <p:sldId id="264" r:id="rId16"/>
    <p:sldId id="256" r:id="rId17"/>
    <p:sldId id="301" r:id="rId18"/>
    <p:sldId id="283" r:id="rId19"/>
    <p:sldId id="282" r:id="rId20"/>
    <p:sldId id="274" r:id="rId21"/>
    <p:sldId id="303" r:id="rId22"/>
    <p:sldId id="302" r:id="rId23"/>
    <p:sldId id="306" r:id="rId24"/>
    <p:sldId id="287" r:id="rId25"/>
    <p:sldId id="269" r:id="rId26"/>
    <p:sldId id="304" r:id="rId27"/>
    <p:sldId id="268" r:id="rId28"/>
    <p:sldId id="261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3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62889E-3B59-47DA-9496-3C44EEB1FA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A959C-6CA9-4EDE-8094-4DAA2A478C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/>
              </a:defRPr>
            </a:lvl1pPr>
          </a:lstStyle>
          <a:p>
            <a:pPr>
              <a:defRPr/>
            </a:pPr>
            <a:fld id="{1379DF0C-7117-422B-8F19-5CDDB1CB5EF7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DA79C-F959-4A5E-B6F0-F75D964E16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D179B-6268-4B9F-8F74-68C0A225E7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6CCBAC-A8D7-4C64-A3B0-5FD0AB2AFD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5D9208-10AE-4305-A316-67A72EE36F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F8C60-17E3-4043-A625-074F6F8383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/>
              </a:defRPr>
            </a:lvl1pPr>
          </a:lstStyle>
          <a:p>
            <a:pPr>
              <a:defRPr/>
            </a:pPr>
            <a:fld id="{2F6EE166-677E-4534-A434-F255E3975104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B84FAE-2744-49AE-AC3B-AED601912F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22AAB87-1771-477C-B288-2A68E28C7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70215-E991-433F-ADEC-4A10565FA1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57E4E-9A3B-4BFE-8A83-16866B34B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0644-28FB-4E96-B00E-EE1CDC3807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477172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AEE4A4C-710E-41C3-9FFC-9881E09B0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BB60E47-D538-41A4-BE79-38B640458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1.18</a:t>
            </a:r>
          </a:p>
        </p:txBody>
      </p:sp>
    </p:spTree>
    <p:extLst>
      <p:ext uri="{BB962C8B-B14F-4D97-AF65-F5344CB8AC3E}">
        <p14:creationId xmlns:p14="http://schemas.microsoft.com/office/powerpoint/2010/main" val="405384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B1109B8-B62E-42D3-B565-6A760CB7A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711CDC1-7676-4947-AAA9-843B1A596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1.15</a:t>
            </a:r>
          </a:p>
        </p:txBody>
      </p:sp>
    </p:spTree>
    <p:extLst>
      <p:ext uri="{BB962C8B-B14F-4D97-AF65-F5344CB8AC3E}">
        <p14:creationId xmlns:p14="http://schemas.microsoft.com/office/powerpoint/2010/main" val="401549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62346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D61DC73-8002-49C5-93D6-80BA8616B2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F6B8A75-F80A-445D-A8DE-056A69323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1.11</a:t>
            </a:r>
          </a:p>
        </p:txBody>
      </p:sp>
    </p:spTree>
    <p:extLst>
      <p:ext uri="{BB962C8B-B14F-4D97-AF65-F5344CB8AC3E}">
        <p14:creationId xmlns:p14="http://schemas.microsoft.com/office/powerpoint/2010/main" val="205472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25BBAB7-9650-4D30-89CE-7DCEDB0AC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FE2B2C5-4CF2-4C2C-890F-7F18B6BEA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1.6</a:t>
            </a:r>
          </a:p>
        </p:txBody>
      </p:sp>
    </p:spTree>
    <p:extLst>
      <p:ext uri="{BB962C8B-B14F-4D97-AF65-F5344CB8AC3E}">
        <p14:creationId xmlns:p14="http://schemas.microsoft.com/office/powerpoint/2010/main" val="277619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EBE413A-4D47-4BE3-881D-8397373C4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2645DB6-849E-49AC-B282-9EB1655D1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1.8</a:t>
            </a:r>
          </a:p>
        </p:txBody>
      </p:sp>
    </p:spTree>
    <p:extLst>
      <p:ext uri="{BB962C8B-B14F-4D97-AF65-F5344CB8AC3E}">
        <p14:creationId xmlns:p14="http://schemas.microsoft.com/office/powerpoint/2010/main" val="172616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7DB4926-8FA0-43B9-8AE7-17419C5ED4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A429D93-C732-4520-98C7-B013B9A8A4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48C1067-809A-46F4-BFFA-BA0522AA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603532-7A50-47E8-B67C-D586ECAC0990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D2959A40-7C34-4EFB-B21D-69D769FC51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D1C75730-B424-4810-B378-FE7CE25F9F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9F37D832-B460-4397-8971-D88C30992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64F02F-20F2-45D1-8A07-3509F6F37EF3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61CC82F-EAA9-45D5-A1F1-AC11C9E79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8D7C193-C057-46A3-91EE-56C9B7A15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1.14</a:t>
            </a:r>
          </a:p>
        </p:txBody>
      </p:sp>
    </p:spTree>
    <p:extLst>
      <p:ext uri="{BB962C8B-B14F-4D97-AF65-F5344CB8AC3E}">
        <p14:creationId xmlns:p14="http://schemas.microsoft.com/office/powerpoint/2010/main" val="234525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E4CDB50-05C1-4410-AE6E-65D12297D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F1C31F7-0084-47D7-A581-6E2495F5C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1.16</a:t>
            </a:r>
          </a:p>
        </p:txBody>
      </p:sp>
    </p:spTree>
    <p:extLst>
      <p:ext uri="{BB962C8B-B14F-4D97-AF65-F5344CB8AC3E}">
        <p14:creationId xmlns:p14="http://schemas.microsoft.com/office/powerpoint/2010/main" val="1416482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25CD3F5B-511B-418F-B0AE-C9769E251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F23A093A-8AAD-4BD2-B261-8943FC386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1.19</a:t>
            </a:r>
          </a:p>
        </p:txBody>
      </p:sp>
    </p:spTree>
    <p:extLst>
      <p:ext uri="{BB962C8B-B14F-4D97-AF65-F5344CB8AC3E}">
        <p14:creationId xmlns:p14="http://schemas.microsoft.com/office/powerpoint/2010/main" val="423075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5321C-D6BB-436F-8469-60926326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4C96-E625-4734-92FA-6013E3FE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A170-F3E4-4CD4-B093-C2A7F8E0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7A0BB-33BD-4AAB-95D9-5261FDE8D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05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A393E-53FA-4CAC-8739-3D027F45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6F061-E503-43CF-BBFA-1600A38E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AC277-B2F6-4DD1-AA47-BFBFAC2E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C8E54-8080-458F-BD93-4CF4452C8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98879-8665-4AE0-825D-5CAABF17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5AE19-A327-4846-B13B-6001D643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3C58F-518B-4B1C-A715-D92770EF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310C6-9E36-411C-A9D8-611B6DC72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00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D931D5-8929-4B45-913B-9667AE15042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8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F7D2B5-52D2-4581-9D37-27424341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69193-1D82-4A66-9CF4-33BA7AA1BFF9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10/7/2020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FEED54-52E3-4A9A-A71C-805C1231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B85D5-873F-421F-9C09-FC2F6BC4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052ED7-26D5-4D8D-8312-52067C14B1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C7ED7-E7C6-4306-91BB-05CF56F2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2FE21-04A8-44B5-AEF6-F3C6C224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2AD36-89DB-4828-B249-E16D707D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4BC10-B0BD-48DA-B8DB-3641F878D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34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76186-9649-44D1-B14B-D9339480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65E28-5F57-4095-973B-19FBCE06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CFDB3-CFC0-4379-AE8B-2311FD36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19783-2B6F-4F32-B7ED-34AC5F544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0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E4E09-7394-4989-83C0-6B37DCA6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0E4E5-1ABE-4517-9169-BF7DF70E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2AF58-7519-4EE5-987D-444EF0D3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A0B81-C5E7-46DF-9EBA-07920820C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3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4DEA9-CD9F-4D8C-9AFE-541E8433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13B6B-4CC6-4389-BF0D-2C07FAD2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4881B-2E78-4082-84B0-1F37DE7F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0FF58-D12A-4353-86F8-3EFCA760A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36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9876D-6A51-4DFE-B97D-5A1925F6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64554-FB08-496C-87A3-57EC5C14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98BA6-036A-42D2-9310-273FA6EC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72CA6-17EE-46C0-AE81-535E8E90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1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67FD9-003D-4407-B2F3-C828BABC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997E4-FFCC-444B-9683-C97DD67B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3BDF7-4C02-487C-B5AB-06A8BF0C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49E2-5E49-4FFF-892E-98A4DFE93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92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4271F-93E5-4B4C-9811-FFF898D51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F79A0-EA2B-45A2-A575-73E7CA9F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7EBE1-8DEC-40F2-9DA6-69928744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8622C-C18D-446C-A412-4EEC33A2FD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33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FC1A1-289A-4DA1-A861-E64829CE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EC8B9-0480-4D9D-A9ED-DBF62EB6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7870-B828-4294-A786-0AC46C68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FA13F-2590-429C-A79C-9FFCD1AA68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1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F36EE1-539A-418A-82CC-59D2FB95F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CA1037-4E69-4A23-8944-BF484A44A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C657A3-D747-4C5B-9980-539091265B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4CA473-3E7C-45F9-A31E-98FC73586D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7D7204-3F0B-490C-9554-AFDB35BC5C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DE1727-316A-46BD-B783-D7D9AAF75F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96DB01-E146-4C93-873B-9AD03DC86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77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1023D38-492D-4AF0-9A07-F5075D34AF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1AE7766-116A-41A0-BD90-752AA61590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D441-48C5-41BB-8CBA-7D6CE345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DF70BA0-D5FA-47E2-A54F-29670F80398A}" type="datetimeFigureOut">
              <a:rPr lang="en-US" altLang="en-US"/>
              <a:pPr/>
              <a:t>10/7/2020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B12F-524F-4748-A0ED-8830D3BDE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0477-3F09-4695-9B3E-7B429BB76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10DE069-ECAF-43E4-86FB-1A581C4C3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50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45F83F-AC0C-4414-A032-D919EE653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057400"/>
            <a:ext cx="8763000" cy="2289175"/>
          </a:xfrm>
        </p:spPr>
        <p:txBody>
          <a:bodyPr/>
          <a:lstStyle/>
          <a:p>
            <a:r>
              <a:rPr lang="en-US" alt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FYS207 WOU Earth Corps</a:t>
            </a:r>
            <a:br>
              <a:rPr lang="en-US" altLang="en-US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Introduction to the Earth System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1_04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6" y="353651"/>
            <a:ext cx="4267200" cy="33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NTRODUCTION TO GEOLOGICAL PROCE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5206"/>
            <a:ext cx="373256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5904"/>
          <a:stretch/>
        </p:blipFill>
        <p:spPr>
          <a:xfrm>
            <a:off x="5257800" y="3374316"/>
            <a:ext cx="3580783" cy="3447288"/>
          </a:xfrm>
          <a:prstGeom prst="rect">
            <a:avLst/>
          </a:prstGeom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-26126" y="-76200"/>
            <a:ext cx="6900080" cy="50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Processes and </a:t>
            </a: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Deep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Geologic Time </a:t>
            </a:r>
          </a:p>
        </p:txBody>
      </p:sp>
      <p:pic>
        <p:nvPicPr>
          <p:cNvPr id="8" name="Picture 1" descr="ES_13e_Figure_01_07_L.jpg">
            <a:extLst>
              <a:ext uri="{FF2B5EF4-FFF2-40B4-BE49-F238E27FC236}">
                <a16:creationId xmlns:a16="http://schemas.microsoft.com/office/drawing/2014/main" id="{78131B7E-16D4-4B4F-89CF-D832D56B97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3346142" y="3265523"/>
            <a:ext cx="1801707" cy="35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ES_13e_Figure_11_18_L.jpg">
            <a:extLst>
              <a:ext uri="{FF2B5EF4-FFF2-40B4-BE49-F238E27FC236}">
                <a16:creationId xmlns:a16="http://schemas.microsoft.com/office/drawing/2014/main" id="{0DA54C14-5350-4C3A-8143-F3FD23163F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" y="4055381"/>
            <a:ext cx="3120659" cy="253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0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ES_13e_Figure_01_08_L.jpg">
            <a:extLst>
              <a:ext uri="{FF2B5EF4-FFF2-40B4-BE49-F238E27FC236}">
                <a16:creationId xmlns:a16="http://schemas.microsoft.com/office/drawing/2014/main" id="{13827E62-94EA-4A3F-A7EB-A2FC6627F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48" y="0"/>
            <a:ext cx="4463000" cy="339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EE6CD20-DEBA-4F12-89A6-D70F07792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4177748" cy="84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A Brief History of the Universe and Planet Earth: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" descr="ES_13e_Figure_01_07_L.jpg">
            <a:extLst>
              <a:ext uri="{FF2B5EF4-FFF2-40B4-BE49-F238E27FC236}">
                <a16:creationId xmlns:a16="http://schemas.microsoft.com/office/drawing/2014/main" id="{05CB973F-7BC1-48A1-824B-F5A13A4BAE9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7053612" y="2740981"/>
            <a:ext cx="207713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04intro90">
            <a:extLst>
              <a:ext uri="{FF2B5EF4-FFF2-40B4-BE49-F238E27FC236}">
                <a16:creationId xmlns:a16="http://schemas.microsoft.com/office/drawing/2014/main" id="{76AED69D-97E6-4C5C-930C-E9A6B8A7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" y="901070"/>
            <a:ext cx="3505200" cy="23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51ABA3-DFAF-4A2C-AE0F-6A18C5A90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12963" r="10833" b="20950"/>
          <a:stretch/>
        </p:blipFill>
        <p:spPr>
          <a:xfrm>
            <a:off x="581274" y="3285106"/>
            <a:ext cx="5334000" cy="33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04intro101">
            <a:extLst>
              <a:ext uri="{FF2B5EF4-FFF2-40B4-BE49-F238E27FC236}">
                <a16:creationId xmlns:a16="http://schemas.microsoft.com/office/drawing/2014/main" id="{409426A3-7931-4361-9299-A3ED9111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8" y="0"/>
            <a:ext cx="8631652" cy="68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4intro98">
            <a:extLst>
              <a:ext uri="{FF2B5EF4-FFF2-40B4-BE49-F238E27FC236}">
                <a16:creationId xmlns:a16="http://schemas.microsoft.com/office/drawing/2014/main" id="{6643B692-1A66-4120-A374-D41FB029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6626"/>
            <a:ext cx="3075754" cy="282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DEE2624-3C52-4CD0-9A78-B930CE6E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243"/>
            <a:ext cx="4418247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Sun and the Solar System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04intro83">
            <a:extLst>
              <a:ext uri="{FF2B5EF4-FFF2-40B4-BE49-F238E27FC236}">
                <a16:creationId xmlns:a16="http://schemas.microsoft.com/office/drawing/2014/main" id="{B09E31A3-AD61-4355-86AD-E90FDA52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607218"/>
            <a:ext cx="9131423" cy="62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E5E3550-85DA-4810-B55B-6CFAC5FE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" y="73153"/>
            <a:ext cx="6462075" cy="472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Planetary Geology – The Earth in Contrast </a:t>
            </a:r>
          </a:p>
        </p:txBody>
      </p:sp>
      <p:pic>
        <p:nvPicPr>
          <p:cNvPr id="4" name="Picture 1" descr="ES_13e_Figure_01_09b_L.jpg">
            <a:extLst>
              <a:ext uri="{FF2B5EF4-FFF2-40B4-BE49-F238E27FC236}">
                <a16:creationId xmlns:a16="http://schemas.microsoft.com/office/drawing/2014/main" id="{11F43447-0329-4546-91B2-48CFA3D6FA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7778" r="10330" b="13242"/>
          <a:stretch/>
        </p:blipFill>
        <p:spPr bwMode="auto">
          <a:xfrm>
            <a:off x="6801624" y="9617"/>
            <a:ext cx="2342376" cy="24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6B3F8D46-1C42-4CC0-BB6E-8C546D76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68" y="0"/>
            <a:ext cx="7541345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The Sun Star: Earth’s External Energy Source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98" name="Picture 2" descr="1000+ Interesting Sun Photos Pexels · Free Stock Photos">
            <a:extLst>
              <a:ext uri="{FF2B5EF4-FFF2-40B4-BE49-F238E27FC236}">
                <a16:creationId xmlns:a16="http://schemas.microsoft.com/office/drawing/2014/main" id="{5699EDD1-F6B3-4FA3-B49B-8CB179E3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" y="503690"/>
            <a:ext cx="4984031" cy="28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1CA582-0058-4C6D-8D5C-5F01B503A28D}"/>
              </a:ext>
            </a:extLst>
          </p:cNvPr>
          <p:cNvGrpSpPr/>
          <p:nvPr/>
        </p:nvGrpSpPr>
        <p:grpSpPr>
          <a:xfrm>
            <a:off x="3477783" y="3615386"/>
            <a:ext cx="5666217" cy="3242614"/>
            <a:chOff x="3422858" y="3437138"/>
            <a:chExt cx="5666217" cy="3242614"/>
          </a:xfrm>
        </p:grpSpPr>
        <p:pic>
          <p:nvPicPr>
            <p:cNvPr id="22530" name="Picture 2" descr="104intro100">
              <a:extLst>
                <a:ext uri="{FF2B5EF4-FFF2-40B4-BE49-F238E27FC236}">
                  <a16:creationId xmlns:a16="http://schemas.microsoft.com/office/drawing/2014/main" id="{4A2765ED-76AA-42FF-AE4E-C139CA39B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858" y="3437138"/>
              <a:ext cx="5666217" cy="324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Scientists Snap Closest-Ever View of the Sun - ExtremeTech">
              <a:extLst>
                <a:ext uri="{FF2B5EF4-FFF2-40B4-BE49-F238E27FC236}">
                  <a16:creationId xmlns:a16="http://schemas.microsoft.com/office/drawing/2014/main" id="{808833B7-7A19-4D59-B2B4-4A3E5A959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758" y="4572000"/>
              <a:ext cx="946423" cy="90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4" name="Picture 8" descr="Stunning tornadoes struck Canada on Sunday, one unexpected ...">
            <a:extLst>
              <a:ext uri="{FF2B5EF4-FFF2-40B4-BE49-F238E27FC236}">
                <a16:creationId xmlns:a16="http://schemas.microsoft.com/office/drawing/2014/main" id="{9A7C9F7D-37E1-44DD-B525-BC442494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3200400" cy="23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urricane Katrina | Damage, Deaths, Aftermath, &amp; Facts | Britannica">
            <a:extLst>
              <a:ext uri="{FF2B5EF4-FFF2-40B4-BE49-F238E27FC236}">
                <a16:creationId xmlns:a16="http://schemas.microsoft.com/office/drawing/2014/main" id="{9A0B1B1E-EC4D-4558-9F40-42923C70C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3"/>
          <a:stretch/>
        </p:blipFill>
        <p:spPr bwMode="auto">
          <a:xfrm>
            <a:off x="0" y="4305300"/>
            <a:ext cx="3408243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AD1F5FAD-D11D-4B17-BFE7-B92FA9A0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" y="3177155"/>
            <a:ext cx="8580412" cy="5036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Heat Engine for </a:t>
            </a:r>
            <a:r>
              <a:rPr kumimoji="0" lang="en-US" alt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</a:t>
            </a:r>
            <a:r>
              <a:rPr lang="en-US" altLang="en-US" sz="2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ean</a:t>
            </a:r>
            <a:r>
              <a:rPr lang="en-US" altLang="en-US" sz="2200" b="1" i="1" dirty="0">
                <a:solidFill>
                  <a:srgbClr val="000000"/>
                </a:solidFill>
                <a:cs typeface="Arial" panose="020B0604020202020204" pitchFamily="34" charset="0"/>
              </a:rPr>
              <a:t> and Atmosphere; Energy for Life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ES_13e_Figure_01_14_L.jpg">
            <a:extLst>
              <a:ext uri="{FF2B5EF4-FFF2-40B4-BE49-F238E27FC236}">
                <a16:creationId xmlns:a16="http://schemas.microsoft.com/office/drawing/2014/main" id="{7925FC74-A2A9-4618-B61B-7287B09CF4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6EA3EA-DE17-41DC-B2A8-526E7AB5D044}"/>
              </a:ext>
            </a:extLst>
          </p:cNvPr>
          <p:cNvSpPr txBox="1"/>
          <p:nvPr/>
        </p:nvSpPr>
        <p:spPr>
          <a:xfrm>
            <a:off x="152400" y="5791200"/>
            <a:ext cx="245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GEOSPHERE</a:t>
            </a:r>
          </a:p>
        </p:txBody>
      </p:sp>
    </p:spTree>
    <p:extLst>
      <p:ext uri="{BB962C8B-B14F-4D97-AF65-F5344CB8AC3E}">
        <p14:creationId xmlns:p14="http://schemas.microsoft.com/office/powerpoint/2010/main" val="1274188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ES_13e_Figure_01_16_L.jpg">
            <a:extLst>
              <a:ext uri="{FF2B5EF4-FFF2-40B4-BE49-F238E27FC236}">
                <a16:creationId xmlns:a16="http://schemas.microsoft.com/office/drawing/2014/main" id="{2737FC62-C9E2-446A-8958-2EE1F5BB3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23" y="19878"/>
            <a:ext cx="6653212" cy="61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FF541CA-4372-4C6A-A1AC-B391E5EDA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6303655"/>
            <a:ext cx="704717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17_L.jpg">
            <a:extLst>
              <a:ext uri="{FF2B5EF4-FFF2-40B4-BE49-F238E27FC236}">
                <a16:creationId xmlns:a16="http://schemas.microsoft.com/office/drawing/2014/main" id="{F354D409-5E86-4B9F-A85E-789F704BC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" y="4079824"/>
            <a:ext cx="4860235" cy="225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0CFEDAE-47A9-4E09-8AFE-8C4072ED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90"/>
            <a:ext cx="2699095" cy="1211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Geothermal Heat Energy</a:t>
            </a:r>
          </a:p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Transforms to Mechanical</a:t>
            </a:r>
          </a:p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Energy via Mantle Convection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6779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ect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" y="0"/>
            <a:ext cx="7607966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882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4intro93">
            <a:extLst>
              <a:ext uri="{FF2B5EF4-FFF2-40B4-BE49-F238E27FC236}">
                <a16:creationId xmlns:a16="http://schemas.microsoft.com/office/drawing/2014/main" id="{5EE40B60-33B4-4345-98BA-21F0B547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1040606"/>
            <a:ext cx="9168312" cy="513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0830FD6-208D-4AF8-8D35-373AC7A50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517544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Anatomy of a Tectonic Plate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ES_13e_Figure_01_19_L.jpg">
            <a:extLst>
              <a:ext uri="{FF2B5EF4-FFF2-40B4-BE49-F238E27FC236}">
                <a16:creationId xmlns:a16="http://schemas.microsoft.com/office/drawing/2014/main" id="{A678C1B1-A496-48C5-8281-F3CA87A60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70580C7-6630-4A74-BB7C-6CB821B96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854008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Dynamics: Mountain Building-Volcanism-Earthquakes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00_L.jpg">
            <a:extLst>
              <a:ext uri="{FF2B5EF4-FFF2-40B4-BE49-F238E27FC236}">
                <a16:creationId xmlns:a16="http://schemas.microsoft.com/office/drawing/2014/main" id="{DCAC1317-B03E-458A-9771-EA20A27F3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44" y="5223926"/>
            <a:ext cx="2348956" cy="16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ES_13e_Figure_08_19_L.jpg">
            <a:extLst>
              <a:ext uri="{FF2B5EF4-FFF2-40B4-BE49-F238E27FC236}">
                <a16:creationId xmlns:a16="http://schemas.microsoft.com/office/drawing/2014/main" id="{5284C73C-EA54-425D-AF79-EB9B4F6A0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57" y="5223926"/>
            <a:ext cx="2468217" cy="162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8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476250"/>
            <a:ext cx="1785938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</a:p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Earth </a:t>
            </a:r>
          </a:p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Figure 1.18</a:t>
            </a:r>
          </a:p>
        </p:txBody>
      </p:sp>
      <p:pic>
        <p:nvPicPr>
          <p:cNvPr id="30723" name="Picture 3" descr="01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03475"/>
            <a:ext cx="5811837" cy="53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49" y="76140"/>
            <a:ext cx="687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Welcome to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FYS207 – Introduction to the Earth System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790" y="639823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Home Base Planet 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418" y="339698"/>
            <a:ext cx="825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Science – The study of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energy, matter, and transfer processes of Planet Earth; with subdisciplines of geology, meteorology, hydrology, oceanography, and astronomy. An integrated science that dovetails with Biology and </a:t>
            </a: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</a:rPr>
              <a:t>Envronmental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 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004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ES_13e_Figure_01_18_L.jpg">
            <a:extLst>
              <a:ext uri="{FF2B5EF4-FFF2-40B4-BE49-F238E27FC236}">
                <a16:creationId xmlns:a16="http://schemas.microsoft.com/office/drawing/2014/main" id="{20F1E0BF-C4C8-4875-96DC-480EBF0BF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03689"/>
            <a:ext cx="8305800" cy="437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3_L.jpg">
            <a:extLst>
              <a:ext uri="{FF2B5EF4-FFF2-40B4-BE49-F238E27FC236}">
                <a16:creationId xmlns:a16="http://schemas.microsoft.com/office/drawing/2014/main" id="{20D7A1CD-EA42-44AE-9AF0-69B0FA7CB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8" y="4490165"/>
            <a:ext cx="5257800" cy="23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C6919E0-4A26-4133-8BD5-E85CC4D96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688405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Dynamics: Present-Day Global Geography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9053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ES_13e_Figure_01_15_L.jpg">
            <a:extLst>
              <a:ext uri="{FF2B5EF4-FFF2-40B4-BE49-F238E27FC236}">
                <a16:creationId xmlns:a16="http://schemas.microsoft.com/office/drawing/2014/main" id="{935FDF6B-194C-4B38-96B7-ED346BBF8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25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E286870-BFA8-4F3B-BB78-7B781D00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889088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 200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m.y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. Ago: Ancient Global Paleogeography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23845-E776-4179-A80A-00DBA2D1DC66}"/>
              </a:ext>
            </a:extLst>
          </p:cNvPr>
          <p:cNvSpPr txBox="1"/>
          <p:nvPr/>
        </p:nvSpPr>
        <p:spPr>
          <a:xfrm>
            <a:off x="152400" y="3444771"/>
            <a:ext cx="206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Tethys Ocean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F368A-0483-45A4-B7E0-F3E1276AFB5E}"/>
              </a:ext>
            </a:extLst>
          </p:cNvPr>
          <p:cNvSpPr txBox="1"/>
          <p:nvPr/>
        </p:nvSpPr>
        <p:spPr>
          <a:xfrm>
            <a:off x="6705600" y="3454710"/>
            <a:ext cx="206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Tethys Ocean</a:t>
            </a:r>
          </a:p>
        </p:txBody>
      </p:sp>
    </p:spTree>
    <p:extLst>
      <p:ext uri="{BB962C8B-B14F-4D97-AF65-F5344CB8AC3E}">
        <p14:creationId xmlns:p14="http://schemas.microsoft.com/office/powerpoint/2010/main" val="1490278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5454602"/>
          </a:xfrm>
          <a:prstGeom prst="rect">
            <a:avLst/>
          </a:prstGeom>
        </p:spPr>
      </p:pic>
      <p:pic>
        <p:nvPicPr>
          <p:cNvPr id="18" name="Picture 2" descr="tect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"/>
          <a:stretch/>
        </p:blipFill>
        <p:spPr bwMode="auto">
          <a:xfrm>
            <a:off x="76200" y="4800600"/>
            <a:ext cx="33980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D3D879F8-8C6E-4703-9895-99EECB8D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428" y="5735715"/>
            <a:ext cx="547347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CASCADIA SUBDUCTION ZONE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054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4intro88">
            <a:extLst>
              <a:ext uri="{FF2B5EF4-FFF2-40B4-BE49-F238E27FC236}">
                <a16:creationId xmlns:a16="http://schemas.microsoft.com/office/drawing/2014/main" id="{914D535D-B856-44C1-9EC7-8463D9DC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2871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8CA92E60-DDA6-462A-9ABA-43647635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1"/>
            <a:ext cx="6678929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EARTHQUAKES AND SEISMIC SHAKING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1_21_L.jpg">
            <a:extLst>
              <a:ext uri="{FF2B5EF4-FFF2-40B4-BE49-F238E27FC236}">
                <a16:creationId xmlns:a16="http://schemas.microsoft.com/office/drawing/2014/main" id="{975779B5-E214-42BD-B60D-1AECE8F4BE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11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4intro85">
            <a:extLst>
              <a:ext uri="{FF2B5EF4-FFF2-40B4-BE49-F238E27FC236}">
                <a16:creationId xmlns:a16="http://schemas.microsoft.com/office/drawing/2014/main" id="{0A6A8623-DD8D-4636-B024-44C7D8C4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21" y="3228936"/>
            <a:ext cx="5228432" cy="348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4intro86">
            <a:extLst>
              <a:ext uri="{FF2B5EF4-FFF2-40B4-BE49-F238E27FC236}">
                <a16:creationId xmlns:a16="http://schemas.microsoft.com/office/drawing/2014/main" id="{B52B6F15-06D8-4098-AA11-A5256D5D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94" y="0"/>
            <a:ext cx="2133600" cy="327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758655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VOLCANISM  </a:t>
            </a:r>
            <a:r>
              <a:rPr lang="en-US" altLang="en-US" sz="2200" b="1" i="1" dirty="0">
                <a:solidFill>
                  <a:srgbClr val="000000"/>
                </a:solidFill>
                <a:cs typeface="Arial" panose="020B0604020202020204" pitchFamily="34" charset="0"/>
              </a:rPr>
              <a:t>(MR. SPOCK THE ANCIENT PROPHET)</a:t>
            </a:r>
            <a:endParaRPr kumimoji="0" lang="en-US" alt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49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04intro87">
            <a:extLst>
              <a:ext uri="{FF2B5EF4-FFF2-40B4-BE49-F238E27FC236}">
                <a16:creationId xmlns:a16="http://schemas.microsoft.com/office/drawing/2014/main" id="{09918597-08B3-4DA2-9655-ACAAB1C7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" y="12788"/>
            <a:ext cx="5480640" cy="36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78E3571-49E8-4C79-92B3-FF094249C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" y="6315630"/>
            <a:ext cx="8485962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IGNEOUS LANDSCAPES – MAGMATIC PROCESSES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Picture 3" descr="104intro103">
            <a:extLst>
              <a:ext uri="{FF2B5EF4-FFF2-40B4-BE49-F238E27FC236}">
                <a16:creationId xmlns:a16="http://schemas.microsoft.com/office/drawing/2014/main" id="{A129C112-9CD0-4C78-B1D6-98A14DBE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86" y="3148360"/>
            <a:ext cx="6629400" cy="32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04intro104">
            <a:extLst>
              <a:ext uri="{FF2B5EF4-FFF2-40B4-BE49-F238E27FC236}">
                <a16:creationId xmlns:a16="http://schemas.microsoft.com/office/drawing/2014/main" id="{B8EFAE2E-45D6-4E87-BE29-3EC609F5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4489" r="1171" b="2153"/>
          <a:stretch/>
        </p:blipFill>
        <p:spPr bwMode="auto">
          <a:xfrm>
            <a:off x="3313" y="26504"/>
            <a:ext cx="6228521" cy="41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1_L.jpg">
            <a:extLst>
              <a:ext uri="{FF2B5EF4-FFF2-40B4-BE49-F238E27FC236}">
                <a16:creationId xmlns:a16="http://schemas.microsoft.com/office/drawing/2014/main" id="{72794250-EFBB-41A5-A29C-80A335EF7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28" y="3962400"/>
            <a:ext cx="457317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ES_13e_Figure_01_04_L.jpg">
            <a:extLst>
              <a:ext uri="{FF2B5EF4-FFF2-40B4-BE49-F238E27FC236}">
                <a16:creationId xmlns:a16="http://schemas.microsoft.com/office/drawing/2014/main" id="{41DF034E-3FB2-40ED-8BD0-32EACADB1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12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7CE43D8-AA9C-4F62-A777-DCECAB4B6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4" y="5059106"/>
            <a:ext cx="4362589" cy="903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EARTH RESOURCES AND</a:t>
            </a:r>
          </a:p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HUMAN SYSTEMS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ES_13e_Figure_01_09_L.jpg">
            <a:extLst>
              <a:ext uri="{FF2B5EF4-FFF2-40B4-BE49-F238E27FC236}">
                <a16:creationId xmlns:a16="http://schemas.microsoft.com/office/drawing/2014/main" id="{C11AB0FA-2FE9-467C-BBE7-B26FD77A32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"/>
          <a:stretch/>
        </p:blipFill>
        <p:spPr bwMode="auto">
          <a:xfrm>
            <a:off x="641525" y="2732057"/>
            <a:ext cx="3168475" cy="40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9D834-169D-4FF2-BD56-13ABBF233C12}"/>
              </a:ext>
            </a:extLst>
          </p:cNvPr>
          <p:cNvSpPr txBox="1"/>
          <p:nvPr/>
        </p:nvSpPr>
        <p:spPr>
          <a:xfrm>
            <a:off x="5388687" y="226381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BASIC CONCEPTS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28649-1419-4AF1-8207-CBC2CA53F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1" b="9681"/>
          <a:stretch/>
        </p:blipFill>
        <p:spPr>
          <a:xfrm>
            <a:off x="59013" y="0"/>
            <a:ext cx="4512987" cy="3086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4F287-B318-4B69-B203-24B0CE32F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4" t="7038" r="24999" b="3810"/>
          <a:stretch/>
        </p:blipFill>
        <p:spPr>
          <a:xfrm>
            <a:off x="4374684" y="1506462"/>
            <a:ext cx="4769316" cy="51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ramatic lava flow in Hawaii - Pictures - CBS News">
            <a:extLst>
              <a:ext uri="{FF2B5EF4-FFF2-40B4-BE49-F238E27FC236}">
                <a16:creationId xmlns:a16="http://schemas.microsoft.com/office/drawing/2014/main" id="{42050234-BA55-41CF-B091-4A23BE82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86756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C7082-25FF-44A2-93BF-3A29B6321ACD}"/>
              </a:ext>
            </a:extLst>
          </p:cNvPr>
          <p:cNvSpPr txBox="1"/>
          <p:nvPr/>
        </p:nvSpPr>
        <p:spPr>
          <a:xfrm>
            <a:off x="76200" y="0"/>
            <a:ext cx="320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MASS AND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1612E-744A-4F78-94E3-435183061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0" t="4836" r="21667" b="5555"/>
          <a:stretch/>
        </p:blipFill>
        <p:spPr>
          <a:xfrm>
            <a:off x="76200" y="577048"/>
            <a:ext cx="5691266" cy="5137951"/>
          </a:xfrm>
          <a:prstGeom prst="rect">
            <a:avLst/>
          </a:prstGeom>
        </p:spPr>
      </p:pic>
      <p:pic>
        <p:nvPicPr>
          <p:cNvPr id="1026" name="Picture 2" descr="WATCH: 1980 coverage of Mount St. Helens eruption | king5.com">
            <a:extLst>
              <a:ext uri="{FF2B5EF4-FFF2-40B4-BE49-F238E27FC236}">
                <a16:creationId xmlns:a16="http://schemas.microsoft.com/office/drawing/2014/main" id="{E6274198-1F2D-4582-AFDC-10BBB895A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7"/>
          <a:stretch/>
        </p:blipFill>
        <p:spPr bwMode="auto">
          <a:xfrm>
            <a:off x="4962525" y="0"/>
            <a:ext cx="4181475" cy="20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2CB99-9E0D-4F46-9A06-4FC6E801F2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63"/>
          <a:stretch/>
        </p:blipFill>
        <p:spPr>
          <a:xfrm>
            <a:off x="5356194" y="4419600"/>
            <a:ext cx="3810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17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1_21_L.jpg">
            <a:extLst>
              <a:ext uri="{FF2B5EF4-FFF2-40B4-BE49-F238E27FC236}">
                <a16:creationId xmlns:a16="http://schemas.microsoft.com/office/drawing/2014/main" id="{975779B5-E214-42BD-B60D-1AECE8F4BE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66119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UnFigure_01_Pg24b_L.jpg">
            <a:extLst>
              <a:ext uri="{FF2B5EF4-FFF2-40B4-BE49-F238E27FC236}">
                <a16:creationId xmlns:a16="http://schemas.microsoft.com/office/drawing/2014/main" id="{746D9AC9-7C9D-4E14-BC22-A1D24B0492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62" y="3657599"/>
            <a:ext cx="4276753" cy="319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4intro84">
            <a:extLst>
              <a:ext uri="{FF2B5EF4-FFF2-40B4-BE49-F238E27FC236}">
                <a16:creationId xmlns:a16="http://schemas.microsoft.com/office/drawing/2014/main" id="{1667AEC6-003D-4B29-B2B1-2C81D52B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3" y="4862012"/>
            <a:ext cx="2807939" cy="198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ES_13e_Figure_01_09_L.jpg">
            <a:extLst>
              <a:ext uri="{FF2B5EF4-FFF2-40B4-BE49-F238E27FC236}">
                <a16:creationId xmlns:a16="http://schemas.microsoft.com/office/drawing/2014/main" id="{4F64C8CF-980F-466D-881A-C157CBD20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09" y="-25894"/>
            <a:ext cx="2721692" cy="36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0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519446"/>
            <a:ext cx="9144000" cy="355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50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338" name="Picture 2" descr="01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92" y="632792"/>
            <a:ext cx="4235475" cy="38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-48636"/>
            <a:ext cx="812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– a dynamic space ship with transfers of  Mass and Energy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207913"/>
            <a:ext cx="871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 Subsystems:  Geosphere (Lithosphere), Atmosphere, Hydrosphere, Biosphere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94" y="528609"/>
            <a:ext cx="20061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-Solid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-Near-Surface: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Minerals, Rocks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Soil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-47% Oxygen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-27% Silicon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-8% Aluminum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-18% Cations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+Others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197" y="3036237"/>
            <a:ext cx="2210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ATMOSPHERE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-Gaseous Envelope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-78% Nitrogen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-21% Oxygen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-1% All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-Troposphere near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surface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014" y="3479828"/>
            <a:ext cx="3176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-Water World Blue Planet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-97% H2O + dissolved 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-Oceans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-Groundwater, Surface Water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-Glacial 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0760" y="4641125"/>
            <a:ext cx="3146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-Life: Plants &amp; Animals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-CHON – Carbon, Hydrogen,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Oxygen, Nitrogen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-Photosynthesis-Based Food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Chain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343" name="Picture 7" descr="Atmosphere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4"/>
          <a:stretch/>
        </p:blipFill>
        <p:spPr bwMode="auto">
          <a:xfrm>
            <a:off x="6599141" y="710578"/>
            <a:ext cx="2316549" cy="22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519446"/>
            <a:ext cx="8986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 Habitat “Critical Zone”: surface nexus of atmosphere, hydrosphere and geosphere</a:t>
            </a:r>
          </a:p>
        </p:txBody>
      </p:sp>
      <p:pic>
        <p:nvPicPr>
          <p:cNvPr id="14347" name="Picture 11" descr="Basics of surface water and groundwater flo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 bwMode="auto">
          <a:xfrm>
            <a:off x="1530241" y="4886035"/>
            <a:ext cx="2772584" cy="154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Tree trunk, oak old green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-142" r="6135" b="22838"/>
          <a:stretch/>
        </p:blipFill>
        <p:spPr bwMode="auto">
          <a:xfrm>
            <a:off x="7828372" y="4789015"/>
            <a:ext cx="1186687" cy="16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65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ES_13e_Figure_01_11_L.jpg">
            <a:extLst>
              <a:ext uri="{FF2B5EF4-FFF2-40B4-BE49-F238E27FC236}">
                <a16:creationId xmlns:a16="http://schemas.microsoft.com/office/drawing/2014/main" id="{FDB33E94-4FB4-4276-83DE-B3D3D6D6F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463"/>
            <a:ext cx="7551738" cy="59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9b_L.jpg">
            <a:extLst>
              <a:ext uri="{FF2B5EF4-FFF2-40B4-BE49-F238E27FC236}">
                <a16:creationId xmlns:a16="http://schemas.microsoft.com/office/drawing/2014/main" id="{595AB280-AA9F-42BC-88E7-75A284F09F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7778" r="10330" b="13242"/>
          <a:stretch/>
        </p:blipFill>
        <p:spPr bwMode="auto">
          <a:xfrm>
            <a:off x="3886200" y="4444906"/>
            <a:ext cx="2342376" cy="24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C883B-B542-43E3-B8F8-2B2E11C3D596}"/>
              </a:ext>
            </a:extLst>
          </p:cNvPr>
          <p:cNvSpPr txBox="1"/>
          <p:nvPr/>
        </p:nvSpPr>
        <p:spPr>
          <a:xfrm>
            <a:off x="304800" y="67630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EARTH - THE “BLUE PLANET”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3A27B-B023-4EFB-B8F3-9101870F2019}"/>
              </a:ext>
            </a:extLst>
          </p:cNvPr>
          <p:cNvSpPr txBox="1"/>
          <p:nvPr/>
        </p:nvSpPr>
        <p:spPr>
          <a:xfrm>
            <a:off x="6553200" y="6248400"/>
            <a:ext cx="228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WATER = LIFE</a:t>
            </a:r>
          </a:p>
        </p:txBody>
      </p:sp>
    </p:spTree>
    <p:extLst>
      <p:ext uri="{BB962C8B-B14F-4D97-AF65-F5344CB8AC3E}">
        <p14:creationId xmlns:p14="http://schemas.microsoft.com/office/powerpoint/2010/main" val="78765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50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61" t="8635" r="14410" b="26606"/>
          <a:stretch/>
        </p:blipFill>
        <p:spPr>
          <a:xfrm>
            <a:off x="89051" y="661143"/>
            <a:ext cx="4953000" cy="5757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902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– Fundamental Driving Energy Sources: Geothermal, Solar, Gravity</a:t>
            </a:r>
          </a:p>
        </p:txBody>
      </p:sp>
      <p:pic>
        <p:nvPicPr>
          <p:cNvPr id="5" name="Picture 12" descr="FG01_012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2174"/>
          <a:stretch/>
        </p:blipFill>
        <p:spPr bwMode="auto">
          <a:xfrm>
            <a:off x="5486400" y="550035"/>
            <a:ext cx="3202365" cy="25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VeaMiller&amp;VandeWalle_LandslideHazard_Page_05_Image_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/>
          <a:stretch>
            <a:fillRect/>
          </a:stretch>
        </p:blipFill>
        <p:spPr bwMode="auto">
          <a:xfrm>
            <a:off x="6161053" y="4724400"/>
            <a:ext cx="2926921" cy="21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ridge_go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14286"/>
          <a:stretch/>
        </p:blipFill>
        <p:spPr bwMode="auto">
          <a:xfrm>
            <a:off x="5105400" y="3089842"/>
            <a:ext cx="287906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17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ES_13e_Figure_01_06_L.jpg">
            <a:extLst>
              <a:ext uri="{FF2B5EF4-FFF2-40B4-BE49-F238E27FC236}">
                <a16:creationId xmlns:a16="http://schemas.microsoft.com/office/drawing/2014/main" id="{8C0440FD-B718-49A1-8CFF-97C246F6B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9357"/>
            <a:ext cx="3375732" cy="62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833E18BB-DC47-4E47-9A4A-2CF55EDFB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925" y="-70961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7922C-E6D9-4B43-A788-F8C6A4DA86EF}"/>
              </a:ext>
            </a:extLst>
          </p:cNvPr>
          <p:cNvSpPr txBox="1"/>
          <p:nvPr/>
        </p:nvSpPr>
        <p:spPr>
          <a:xfrm>
            <a:off x="224982" y="692185"/>
            <a:ext cx="485722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Atomic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Rock Outcrop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Mountain Range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Planet Earth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Solar System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Milky Way Galaxy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5CA18-B76A-4BF8-8206-780472FCF47E}"/>
              </a:ext>
            </a:extLst>
          </p:cNvPr>
          <p:cNvSpPr txBox="1"/>
          <p:nvPr/>
        </p:nvSpPr>
        <p:spPr>
          <a:xfrm>
            <a:off x="1143000" y="-17223"/>
            <a:ext cx="711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SPATIAL SCALING: The Earth in Context</a:t>
            </a:r>
          </a:p>
        </p:txBody>
      </p:sp>
    </p:spTree>
    <p:extLst>
      <p:ext uri="{BB962C8B-B14F-4D97-AF65-F5344CB8AC3E}">
        <p14:creationId xmlns:p14="http://schemas.microsoft.com/office/powerpoint/2010/main" val="277518775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427</Words>
  <Application>Microsoft Office PowerPoint</Application>
  <PresentationFormat>On-screen Show (4:3)</PresentationFormat>
  <Paragraphs>95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Default Design</vt:lpstr>
      <vt:lpstr>1_Default Design</vt:lpstr>
      <vt:lpstr>Office Theme</vt:lpstr>
      <vt:lpstr>FYS207 WOU Earth Corps  Introduction to the Earth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Natural Science</dc:creator>
  <cp:lastModifiedBy>Steve Taylor</cp:lastModifiedBy>
  <cp:revision>40</cp:revision>
  <dcterms:created xsi:type="dcterms:W3CDTF">2002-02-01T18:34:51Z</dcterms:created>
  <dcterms:modified xsi:type="dcterms:W3CDTF">2020-10-07T19:42:10Z</dcterms:modified>
</cp:coreProperties>
</file>