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7" r:id="rId3"/>
    <p:sldId id="276" r:id="rId4"/>
    <p:sldId id="259" r:id="rId5"/>
    <p:sldId id="279" r:id="rId6"/>
    <p:sldId id="280" r:id="rId7"/>
    <p:sldId id="285" r:id="rId8"/>
    <p:sldId id="284" r:id="rId9"/>
    <p:sldId id="267" r:id="rId10"/>
    <p:sldId id="266" r:id="rId11"/>
    <p:sldId id="265" r:id="rId12"/>
    <p:sldId id="260" r:id="rId13"/>
    <p:sldId id="286" r:id="rId14"/>
    <p:sldId id="278" r:id="rId15"/>
    <p:sldId id="287" r:id="rId16"/>
    <p:sldId id="288" r:id="rId17"/>
    <p:sldId id="258" r:id="rId18"/>
    <p:sldId id="289" r:id="rId19"/>
    <p:sldId id="290" r:id="rId20"/>
    <p:sldId id="261" r:id="rId21"/>
    <p:sldId id="291" r:id="rId22"/>
    <p:sldId id="292" r:id="rId23"/>
    <p:sldId id="293" r:id="rId24"/>
    <p:sldId id="294" r:id="rId25"/>
    <p:sldId id="295" r:id="rId26"/>
    <p:sldId id="257" r:id="rId27"/>
    <p:sldId id="297" r:id="rId28"/>
    <p:sldId id="298" r:id="rId29"/>
    <p:sldId id="299" r:id="rId30"/>
    <p:sldId id="281" r:id="rId31"/>
    <p:sldId id="300" r:id="rId32"/>
    <p:sldId id="264" r:id="rId33"/>
    <p:sldId id="30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7AEF3-51A7-485D-ADC6-6A1D1F02D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3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8F526-C666-499E-9B1C-EF2BB3561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0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D442A-BACE-4D0F-99A6-12606FB29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97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297A-C9A8-48B6-BBED-39775870F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2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0B794-E876-4510-9B7E-B4629E1D3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1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875C-8DFE-4367-A530-73161964B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11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A15E7-4A48-4655-8435-A841FF613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90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55F54-8428-40ED-AB3F-D2E919705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9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32C6-590B-4346-81CA-316ED7B58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7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CD59-7CBF-4402-A3F1-229662222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5B31-39F9-40C6-8623-48ECDE6B0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3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B48DF3C-CCEA-43F3-8854-7E2432DE47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G14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2725" y="6137275"/>
            <a:ext cx="516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Composition of the Earth Atmosphere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14_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688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Global temperature trends – January (deg. Celsius)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14_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2725" y="650875"/>
            <a:ext cx="231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Effects of cloud</a:t>
            </a:r>
          </a:p>
          <a:p>
            <a:r>
              <a:rPr lang="en-US" altLang="en-US"/>
              <a:t>cover on surface</a:t>
            </a:r>
          </a:p>
          <a:p>
            <a:r>
              <a:rPr lang="en-US" altLang="en-US"/>
              <a:t>heating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14_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7525" y="193675"/>
            <a:ext cx="529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Greenhouse effect in Earth atmosphere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G15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65125" y="346075"/>
            <a:ext cx="682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Heat exchange and phase transformation for water</a:t>
            </a:r>
          </a:p>
        </p:txBody>
      </p:sp>
    </p:spTree>
    <p:extLst>
      <p:ext uri="{BB962C8B-B14F-4D97-AF65-F5344CB8AC3E}">
        <p14:creationId xmlns:p14="http://schemas.microsoft.com/office/powerpoint/2010/main" val="108061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15_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41325" y="346075"/>
            <a:ext cx="730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Diurnal fluctuation of relative humidity vs. time of day</a:t>
            </a:r>
          </a:p>
        </p:txBody>
      </p:sp>
    </p:spTree>
    <p:extLst>
      <p:ext uri="{BB962C8B-B14F-4D97-AF65-F5344CB8AC3E}">
        <p14:creationId xmlns:p14="http://schemas.microsoft.com/office/powerpoint/2010/main" val="4554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15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atm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1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15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93725" y="574675"/>
            <a:ext cx="375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Forceful lifting: orographic</a:t>
            </a:r>
          </a:p>
        </p:txBody>
      </p:sp>
    </p:spTree>
    <p:extLst>
      <p:ext uri="{BB962C8B-B14F-4D97-AF65-F5344CB8AC3E}">
        <p14:creationId xmlns:p14="http://schemas.microsoft.com/office/powerpoint/2010/main" val="52938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15_01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5125" y="422275"/>
            <a:ext cx="437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Forceful lifting: frontal wedging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 flipV="1">
            <a:off x="2209800" y="50292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79725" y="5603875"/>
            <a:ext cx="176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Warm front</a:t>
            </a:r>
          </a:p>
        </p:txBody>
      </p:sp>
    </p:spTree>
    <p:extLst>
      <p:ext uri="{BB962C8B-B14F-4D97-AF65-F5344CB8AC3E}">
        <p14:creationId xmlns:p14="http://schemas.microsoft.com/office/powerpoint/2010/main" val="35036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15_01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8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14_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0650" y="498475"/>
            <a:ext cx="2546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Structure of the</a:t>
            </a:r>
          </a:p>
          <a:p>
            <a:r>
              <a:rPr lang="en-US" altLang="en-US"/>
              <a:t>Earth atmosphere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15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7525" y="422275"/>
            <a:ext cx="664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Cloud classification system (type, altitude, height)</a:t>
            </a:r>
          </a:p>
        </p:txBody>
      </p:sp>
    </p:spTree>
    <p:extLst>
      <p:ext uri="{BB962C8B-B14F-4D97-AF65-F5344CB8AC3E}">
        <p14:creationId xmlns:p14="http://schemas.microsoft.com/office/powerpoint/2010/main" val="767574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IG16_0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41325" y="498475"/>
            <a:ext cx="298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anose="02020603050405020304" pitchFamily="18" charset="0"/>
              </a:rPr>
              <a:t>Toricelli’s Barometer</a:t>
            </a:r>
          </a:p>
        </p:txBody>
      </p:sp>
    </p:spTree>
    <p:extLst>
      <p:ext uri="{BB962C8B-B14F-4D97-AF65-F5344CB8AC3E}">
        <p14:creationId xmlns:p14="http://schemas.microsoft.com/office/powerpoint/2010/main" val="372322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FIG16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17525" y="268288"/>
            <a:ext cx="370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Air pressure map of U.s.</a:t>
            </a:r>
          </a:p>
        </p:txBody>
      </p:sp>
    </p:spTree>
    <p:extLst>
      <p:ext uri="{BB962C8B-B14F-4D97-AF65-F5344CB8AC3E}">
        <p14:creationId xmlns:p14="http://schemas.microsoft.com/office/powerpoint/2010/main" val="94333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FIG16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08325" y="2706688"/>
            <a:ext cx="131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Coriolis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" y="2286000"/>
            <a:ext cx="25812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N. Hemisphere =</a:t>
            </a:r>
          </a:p>
          <a:p>
            <a:r>
              <a:rPr lang="en-US" altLang="en-US"/>
              <a:t>Hook right</a:t>
            </a:r>
          </a:p>
          <a:p>
            <a:endParaRPr lang="en-US" altLang="en-US"/>
          </a:p>
          <a:p>
            <a:r>
              <a:rPr lang="en-US" altLang="en-US"/>
              <a:t>S. Hemisphere =</a:t>
            </a:r>
            <a:br>
              <a:rPr lang="en-US" altLang="en-US"/>
            </a:br>
            <a:r>
              <a:rPr lang="en-US" altLang="en-US"/>
              <a:t>Hook left</a:t>
            </a:r>
          </a:p>
        </p:txBody>
      </p:sp>
    </p:spTree>
    <p:extLst>
      <p:ext uri="{BB962C8B-B14F-4D97-AF65-F5344CB8AC3E}">
        <p14:creationId xmlns:p14="http://schemas.microsoft.com/office/powerpoint/2010/main" val="34857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FIG16_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08125" y="573088"/>
            <a:ext cx="402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Isobars / Air flow / Coriolis</a:t>
            </a:r>
          </a:p>
        </p:txBody>
      </p:sp>
    </p:spTree>
    <p:extLst>
      <p:ext uri="{BB962C8B-B14F-4D97-AF65-F5344CB8AC3E}">
        <p14:creationId xmlns:p14="http://schemas.microsoft.com/office/powerpoint/2010/main" val="468987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FIG16_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93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IG16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82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IG16_0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49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17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22325" y="6135688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Sources of Air / Air Masses</a:t>
            </a:r>
          </a:p>
        </p:txBody>
      </p:sp>
    </p:spTree>
    <p:extLst>
      <p:ext uri="{BB962C8B-B14F-4D97-AF65-F5344CB8AC3E}">
        <p14:creationId xmlns:p14="http://schemas.microsoft.com/office/powerpoint/2010/main" val="1795551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17_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9925" y="649288"/>
            <a:ext cx="300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Cold Front Weather</a:t>
            </a:r>
          </a:p>
        </p:txBody>
      </p:sp>
    </p:spTree>
    <p:extLst>
      <p:ext uri="{BB962C8B-B14F-4D97-AF65-F5344CB8AC3E}">
        <p14:creationId xmlns:p14="http://schemas.microsoft.com/office/powerpoint/2010/main" val="374650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14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48200" y="304800"/>
            <a:ext cx="4170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Pressure-altitude relationships</a:t>
            </a:r>
          </a:p>
          <a:p>
            <a:r>
              <a:rPr lang="en-US" altLang="en-US"/>
              <a:t>in troposphere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17_0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1325" y="420688"/>
            <a:ext cx="4056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Impending Occluded Front</a:t>
            </a:r>
          </a:p>
        </p:txBody>
      </p:sp>
    </p:spTree>
    <p:extLst>
      <p:ext uri="{BB962C8B-B14F-4D97-AF65-F5344CB8AC3E}">
        <p14:creationId xmlns:p14="http://schemas.microsoft.com/office/powerpoint/2010/main" val="999398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atm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955925" y="3240088"/>
            <a:ext cx="529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Effect of Jetstream on U.S. weather</a:t>
            </a:r>
          </a:p>
        </p:txBody>
      </p:sp>
    </p:spTree>
    <p:extLst>
      <p:ext uri="{BB962C8B-B14F-4D97-AF65-F5344CB8AC3E}">
        <p14:creationId xmlns:p14="http://schemas.microsoft.com/office/powerpoint/2010/main" val="229428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17_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39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17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0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14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1325" y="117475"/>
            <a:ext cx="359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Earth solar energy budget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14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8925" y="1260475"/>
            <a:ext cx="795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Low Latitude-----------------------------------------High Latitude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2725" y="5832475"/>
            <a:ext cx="7681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Latitudinal heating effects as related to solar ray angle of </a:t>
            </a:r>
          </a:p>
          <a:p>
            <a:r>
              <a:rPr lang="en-US" altLang="en-US"/>
              <a:t>incidence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14_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14_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14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41325" y="193675"/>
            <a:ext cx="670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Seasonal heating and cooling of Earth atmosphere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IG14_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35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Global temperature trends – July (deg. Celsius)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298</TotalTime>
  <Words>162</Words>
  <Application>Microsoft Office PowerPoint</Application>
  <PresentationFormat>On-screen Show (4:3)</PresentationFormat>
  <Paragraphs>34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Insanity Prevails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The Taylors</dc:creator>
  <cp:lastModifiedBy>Steve Taylor</cp:lastModifiedBy>
  <cp:revision>37</cp:revision>
  <dcterms:created xsi:type="dcterms:W3CDTF">2002-04-03T03:37:20Z</dcterms:created>
  <dcterms:modified xsi:type="dcterms:W3CDTF">2020-10-21T20:55:20Z</dcterms:modified>
</cp:coreProperties>
</file>