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80" r:id="rId6"/>
    <p:sldId id="281" r:id="rId7"/>
    <p:sldId id="279" r:id="rId8"/>
    <p:sldId id="283" r:id="rId9"/>
    <p:sldId id="259" r:id="rId10"/>
    <p:sldId id="261" r:id="rId11"/>
    <p:sldId id="262" r:id="rId12"/>
    <p:sldId id="263" r:id="rId13"/>
    <p:sldId id="282" r:id="rId14"/>
    <p:sldId id="264" r:id="rId15"/>
    <p:sldId id="265" r:id="rId16"/>
    <p:sldId id="289" r:id="rId17"/>
    <p:sldId id="284" r:id="rId18"/>
    <p:sldId id="285" r:id="rId19"/>
    <p:sldId id="286" r:id="rId20"/>
    <p:sldId id="287" r:id="rId21"/>
    <p:sldId id="293" r:id="rId22"/>
    <p:sldId id="266" r:id="rId23"/>
    <p:sldId id="291" r:id="rId24"/>
    <p:sldId id="292" r:id="rId25"/>
    <p:sldId id="290" r:id="rId26"/>
    <p:sldId id="26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9D6AC-7AB6-4B74-B5A6-4D55A393CD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28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A2890-65BF-45A5-A512-DAC380806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9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0969A-F9B4-49E6-83D6-921AF8432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92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13468-4260-4D3A-B500-943C33E9F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93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8374A-D9D1-4DC7-BAC0-FDE0FE7FA6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34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8D348-1C21-4753-8963-816367958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50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189ED-ABBC-4F10-B523-F38307333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29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39B8C-E8A3-49FC-BCA7-A2DBE85FB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62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77C08-A806-4373-87A2-857965C4E4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6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AD7F7-8DFA-4A8F-A3E2-75E1DDFE05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25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97178-2D2E-48F9-A7B2-C02B976A5C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58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98A697-183D-445B-A3BA-50F86C1082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G16_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-1219200"/>
            <a:ext cx="12344400" cy="925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9_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925"/>
            <a:ext cx="6781800" cy="67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090101b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glacier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138"/>
            <a:ext cx="9144000" cy="608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09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4613"/>
            <a:ext cx="6858000" cy="678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glacier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620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09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638"/>
            <a:ext cx="7543800" cy="683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163763" y="152400"/>
            <a:ext cx="201295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</a:t>
            </a:r>
          </a:p>
          <a:p>
            <a:pPr algn="ctr" eaLnBrk="0" hangingPunct="0"/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North</a:t>
            </a:r>
          </a:p>
          <a:p>
            <a:pPr algn="ctr" eaLnBrk="0" hangingPunct="0"/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</a:t>
            </a:r>
          </a:p>
          <a:p>
            <a:pPr algn="ctr" eaLnBrk="0" hangingPunct="0"/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Shoreline</a:t>
            </a:r>
          </a:p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Figure 9.28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5845" name="Picture 5" descr="09_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3675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09_2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"/>
            <a:ext cx="9144000" cy="632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1000" y="650875"/>
            <a:ext cx="82232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Core and Past Temperature Fluctuations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Figure 9.26b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1749" name="Picture 5" descr="09_2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500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447800" y="6096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124200" y="58674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50,000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334000" y="59436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100,000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467600" y="59436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150,000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09_2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341438"/>
            <a:ext cx="9074150" cy="51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14313" y="152400"/>
            <a:ext cx="83375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Core and Past Temperature Fluctuations </a:t>
            </a:r>
          </a:p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Figure 9.26c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219200" y="6019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124200" y="6019800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50,000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486400" y="59436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100,000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7772400" y="59436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150,000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G16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09_2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008063"/>
            <a:ext cx="8823325" cy="58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-31750" y="76200"/>
            <a:ext cx="8337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Core and Past Temperature Fluctuations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Figure 9.26d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tope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pollution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733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6200" y="152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b="1">
                <a:latin typeface="Times New Roman" panose="02020603050405020304" pitchFamily="18" charset="0"/>
              </a:rPr>
              <a:t>Some possible causes of glaciation</a:t>
            </a:r>
          </a:p>
          <a:p>
            <a:pPr lvl="2">
              <a:lnSpc>
                <a:spcPct val="9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Milankovitch hypothesis</a:t>
            </a:r>
          </a:p>
          <a:p>
            <a:pPr lvl="3">
              <a:lnSpc>
                <a:spcPct val="90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Shape (</a:t>
            </a: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eccentricity</a:t>
            </a:r>
            <a:r>
              <a:rPr lang="en-US" altLang="en-US" sz="2400" b="1">
                <a:latin typeface="Times New Roman" panose="02020603050405020304" pitchFamily="18" charset="0"/>
              </a:rPr>
              <a:t>) of Earth’s orbit varies</a:t>
            </a:r>
          </a:p>
          <a:p>
            <a:pPr lvl="3">
              <a:lnSpc>
                <a:spcPct val="90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Angle of Earth’s axis (</a:t>
            </a: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obliquity</a:t>
            </a:r>
            <a:r>
              <a:rPr lang="en-US" altLang="en-US" sz="2400" b="1">
                <a:latin typeface="Times New Roman" panose="02020603050405020304" pitchFamily="18" charset="0"/>
              </a:rPr>
              <a:t>) changes</a:t>
            </a:r>
          </a:p>
          <a:p>
            <a:pPr lvl="3">
              <a:lnSpc>
                <a:spcPct val="90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Earth’s axis wobbles (</a:t>
            </a:r>
            <a:r>
              <a:rPr lang="en-US" altLang="en-US" sz="2400" b="1">
                <a:solidFill>
                  <a:schemeClr val="tx2"/>
                </a:solidFill>
                <a:latin typeface="Times New Roman" panose="02020603050405020304" pitchFamily="18" charset="0"/>
              </a:rPr>
              <a:t>precession</a:t>
            </a:r>
            <a:r>
              <a:rPr lang="en-US" altLang="en-US" sz="2400" b="1">
                <a:latin typeface="Times New Roman" panose="02020603050405020304" pitchFamily="18" charset="0"/>
              </a:rPr>
              <a:t>)</a:t>
            </a:r>
          </a:p>
          <a:p>
            <a:pPr lvl="3">
              <a:lnSpc>
                <a:spcPct val="90000"/>
              </a:lnSpc>
            </a:pPr>
            <a:r>
              <a:rPr lang="en-US" altLang="en-US" sz="2400" b="1">
                <a:latin typeface="Times New Roman" panose="02020603050405020304" pitchFamily="18" charset="0"/>
              </a:rPr>
              <a:t>Changes in climate over the past several hundred thousand years are closely associated with variations in the geometry of Earth’s orbit</a:t>
            </a:r>
          </a:p>
          <a:p>
            <a:pPr lvl="2">
              <a:lnSpc>
                <a:spcPct val="90000"/>
              </a:lnSpc>
            </a:pPr>
            <a:r>
              <a:rPr lang="en-US" altLang="en-US" sz="2800" b="1">
                <a:latin typeface="Times New Roman" panose="02020603050405020304" pitchFamily="18" charset="0"/>
              </a:rPr>
              <a:t>Other factors are probably also involved</a:t>
            </a:r>
          </a:p>
          <a:p>
            <a:pPr lvl="2">
              <a:lnSpc>
                <a:spcPct val="90000"/>
              </a:lnSpc>
            </a:pPr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981200" y="4419600"/>
            <a:ext cx="7162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latin typeface="Times New Roman" panose="02020603050405020304" pitchFamily="18" charset="0"/>
              </a:rPr>
              <a:t>Any successful theory must account for</a:t>
            </a:r>
          </a:p>
          <a:p>
            <a:pPr lvl="2"/>
            <a:r>
              <a:rPr lang="en-US" altLang="en-US" b="1">
                <a:latin typeface="Times New Roman" panose="02020603050405020304" pitchFamily="18" charset="0"/>
              </a:rPr>
              <a:t>What causes the onset of glacial conditions</a:t>
            </a:r>
          </a:p>
          <a:p>
            <a:pPr lvl="2"/>
            <a:r>
              <a:rPr lang="en-US" altLang="en-US" b="1">
                <a:latin typeface="Times New Roman" panose="02020603050405020304" pitchFamily="18" charset="0"/>
              </a:rPr>
              <a:t>What caused the alteration of glacial and interglacial stages that have been documented for the Pleistocene epoch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600200" y="4343400"/>
            <a:ext cx="7239000" cy="2209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FG12_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762000" y="3048000"/>
            <a:ext cx="2938463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Obliquity of Tilt</a:t>
            </a:r>
          </a:p>
          <a:p>
            <a:r>
              <a:rPr lang="en-US" altLang="en-US" sz="2800" b="1"/>
              <a:t>(21.4-24.5 deg)</a:t>
            </a:r>
          </a:p>
          <a:p>
            <a:r>
              <a:rPr lang="en-US" altLang="en-US" sz="2800" b="1"/>
              <a:t>(41,000 yr cycle)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762000" y="5334000"/>
            <a:ext cx="29384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Precession</a:t>
            </a:r>
          </a:p>
          <a:p>
            <a:r>
              <a:rPr lang="en-US" altLang="en-US" sz="2800" b="1"/>
              <a:t>(23,000 yr cycle)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762000" y="533400"/>
            <a:ext cx="31369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Eccentricity of</a:t>
            </a:r>
          </a:p>
          <a:p>
            <a:r>
              <a:rPr lang="en-US" altLang="en-US" sz="2800" b="1"/>
              <a:t>Orbit</a:t>
            </a:r>
          </a:p>
          <a:p>
            <a:r>
              <a:rPr lang="en-US" altLang="en-US" sz="2800" b="1"/>
              <a:t>(100,000 yr cycle)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676400" y="76200"/>
            <a:ext cx="4806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Temperature Rise</a:t>
            </a:r>
          </a:p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Figure 9.32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6869" name="Picture 5" descr="09_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0678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295400" y="0"/>
            <a:ext cx="5619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Flooding if Ice Sheets Melted</a:t>
            </a:r>
          </a:p>
          <a:p>
            <a:pPr algn="ctr" eaLnBrk="0" hangingPunct="0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Figure 9.31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3317" name="Picture 5" descr="09_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FG16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G16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FG17_0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9_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025"/>
            <a:ext cx="9144000" cy="546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09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592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09_2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9144000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09_1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9144000" cy="586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163</Words>
  <Application>Microsoft Office PowerPoint</Application>
  <PresentationFormat>On-screen Show (4:3)</PresentationFormat>
  <Paragraphs>41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Oregon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Western Oregon University</dc:creator>
  <cp:lastModifiedBy>Steve Taylor</cp:lastModifiedBy>
  <cp:revision>11</cp:revision>
  <dcterms:created xsi:type="dcterms:W3CDTF">2004-03-31T22:43:20Z</dcterms:created>
  <dcterms:modified xsi:type="dcterms:W3CDTF">2015-09-02T21:55:13Z</dcterms:modified>
</cp:coreProperties>
</file>