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33979-7E1B-C026-D0E7-4BA4F5155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F93A5-E552-9D44-C142-281A30878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8EDB4-ACFA-5CB8-13A6-2B7BCAB6E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4F-DFE6-4E3E-9726-1CC02B4290B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91CE4-CBBE-05E6-4FB8-905889EFB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C5DB5-7911-5276-9E91-A7D92DE3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32FF-ADB6-4B8C-AC16-C01259669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2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A0523-B17A-CC7D-4001-67B7CD33F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B2755-521B-0617-90BA-2D8B8808E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1B520-C445-F7DD-A490-113166BD3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4F-DFE6-4E3E-9726-1CC02B4290B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9D17F-BE99-869B-4155-56F74534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C0B77-F002-53DE-18FC-7D168B7D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32FF-ADB6-4B8C-AC16-C01259669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7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9C0BA5-CE2E-2B13-AAF3-A8E1F92204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E773B7-36C5-0489-83AA-C9E468156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840D4-1BEF-8888-10D4-652CD067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4F-DFE6-4E3E-9726-1CC02B4290B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1DDF4-93A9-A006-5DF4-6BB8A44D5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113D6-CF1B-419B-15EA-AC40F2E6B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32FF-ADB6-4B8C-AC16-C01259669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66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C87FA-E346-676B-AA3D-2A648D46F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AB06F-F877-73B9-E1DD-4F7BFD11E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CEAF0-9EFA-8628-B605-533B108FD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4F-DFE6-4E3E-9726-1CC02B4290B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E572B-E63B-83F6-F8AD-6A21D619B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066A5-002E-B12A-DDDE-384BF5822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32FF-ADB6-4B8C-AC16-C01259669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12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3E9F-14C5-0380-4407-933D0ECD4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8B9A4-A34A-37CC-8900-3D88A755F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36B21-06B4-69BD-0B3C-EB90A4EE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4F-DFE6-4E3E-9726-1CC02B4290B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DA2BB-1987-0AF7-1903-FB1DAC99C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45534-3FF4-C925-4291-C4BFC19B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32FF-ADB6-4B8C-AC16-C01259669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51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1C5EC-AE84-8E80-2EA5-455B36D08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39C0F-110A-0DF1-11F8-1A8706E2F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E2C2C-D0DA-847C-AEA7-1613A00B7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6E40D-8FF5-9827-0A96-CD7C1DE19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4F-DFE6-4E3E-9726-1CC02B4290B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9810D1-9F09-E51F-488B-25CCCEFF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1C89E8-15D3-31A9-69E1-5BA70794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32FF-ADB6-4B8C-AC16-C01259669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17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107B5-CAF6-112C-C2CF-294724A5A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3E3A-36CF-4AB5-2778-2C93FA06C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70F6B-1338-F3B6-DF1E-C054DEA7FF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50E2A-2C64-8592-732C-76238A5B0F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0EA25C-58A6-E1F2-7145-A327DF34FA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035620-B035-4B9A-2775-528DB36F2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4F-DFE6-4E3E-9726-1CC02B4290B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B4D709-FFE6-2046-F1AA-F020BA2BA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682C2-E6C3-65B3-807F-7026EE6D2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32FF-ADB6-4B8C-AC16-C01259669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06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E014-8F09-D24F-116E-3C6CF5C94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50EFA-335C-3A4C-DAD6-DD69D7C31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4F-DFE6-4E3E-9726-1CC02B4290B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68607-09CE-F50C-27D5-0B85910F6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620674-975A-D00A-8946-174B14C70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32FF-ADB6-4B8C-AC16-C01259669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95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C63AA6-5F25-53BA-5020-F0E7E77F0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4F-DFE6-4E3E-9726-1CC02B4290B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00D41-648B-552F-1C1A-49EF5CE26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CE18C-1EB4-8534-CC26-883A17F13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32FF-ADB6-4B8C-AC16-C01259669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5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0BA77-22AB-A4B2-7604-789A47E6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E1230-49AA-8551-B0F6-3503180E5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9B3CC-6E7B-B0B4-552D-D9A4DD2E78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B15BD-44FA-FD0C-B8DD-A30778A03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4F-DFE6-4E3E-9726-1CC02B4290B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30DC5-0A3F-2D5A-FF44-5AB50850B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3FF01F-98D2-A2C1-6463-B5E659696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32FF-ADB6-4B8C-AC16-C01259669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94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64F65-8776-87D0-B612-F35EA856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FF3DE0-8EDE-B35B-D55F-7093989925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77A99-FD13-275B-FCDB-8F1AB2579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2FE77-2F24-04F0-E2F9-D993C1B55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4F-DFE6-4E3E-9726-1CC02B4290B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B69C9-C483-8FC6-4382-10D545E85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7E56B3-33A1-FE9B-53DF-9E2F25DC8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32FF-ADB6-4B8C-AC16-C01259669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9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969200-82F3-A44E-B28A-AED265FA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2A9FF6-0BD6-B61E-2078-BB68BC7E1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93475-9794-EB28-79A7-F677BD599E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7A84F-DFE6-4E3E-9726-1CC02B4290B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71C4E-7570-9A50-95C9-11314C5CC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FE9FE-5A11-5470-7DE5-921A85CE3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832FF-ADB6-4B8C-AC16-C01259669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0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building material, piece, stone&#10;&#10;Description automatically generated">
            <a:extLst>
              <a:ext uri="{FF2B5EF4-FFF2-40B4-BE49-F238E27FC236}">
                <a16:creationId xmlns:a16="http://schemas.microsoft.com/office/drawing/2014/main" id="{A96E52FA-6170-BCB7-5B98-C69A00ED7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4" y="0"/>
            <a:ext cx="548885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9EF8B8-98C9-F634-AE58-32B73172DA28}"/>
              </a:ext>
            </a:extLst>
          </p:cNvPr>
          <p:cNvSpPr txBox="1"/>
          <p:nvPr/>
        </p:nvSpPr>
        <p:spPr>
          <a:xfrm>
            <a:off x="7521145" y="5115352"/>
            <a:ext cx="42618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Hematite</a:t>
            </a:r>
          </a:p>
          <a:p>
            <a:r>
              <a:rPr lang="en-US" dirty="0"/>
              <a:t>	Metallic luster, silver-gray color</a:t>
            </a:r>
          </a:p>
          <a:p>
            <a:r>
              <a:rPr lang="en-US" dirty="0"/>
              <a:t>	Red Streak</a:t>
            </a:r>
          </a:p>
          <a:p>
            <a:r>
              <a:rPr lang="en-US" dirty="0"/>
              <a:t>	absent cleavage</a:t>
            </a:r>
          </a:p>
          <a:p>
            <a:r>
              <a:rPr lang="en-US" dirty="0"/>
              <a:t>	harder than glass, softer than nail</a:t>
            </a:r>
          </a:p>
          <a:p>
            <a:r>
              <a:rPr lang="en-US" dirty="0"/>
              <a:t>	Iron oxide mineral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01AE53-E0C6-1A60-25F4-40A647186D1A}"/>
              </a:ext>
            </a:extLst>
          </p:cNvPr>
          <p:cNvSpPr txBox="1"/>
          <p:nvPr/>
        </p:nvSpPr>
        <p:spPr>
          <a:xfrm>
            <a:off x="9428205" y="1280983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549700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4A29B3-4547-E6C3-F1C3-1DDC54DEDA8B}"/>
              </a:ext>
            </a:extLst>
          </p:cNvPr>
          <p:cNvSpPr txBox="1"/>
          <p:nvPr/>
        </p:nvSpPr>
        <p:spPr>
          <a:xfrm>
            <a:off x="9428205" y="1280983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10</a:t>
            </a:r>
          </a:p>
        </p:txBody>
      </p:sp>
      <p:pic>
        <p:nvPicPr>
          <p:cNvPr id="3" name="Picture 2" descr="A picture containing rock&#10;&#10;Description automatically generated">
            <a:extLst>
              <a:ext uri="{FF2B5EF4-FFF2-40B4-BE49-F238E27FC236}">
                <a16:creationId xmlns:a16="http://schemas.microsoft.com/office/drawing/2014/main" id="{0F9EA734-BFC0-C1AE-5E66-E25CC9890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4" y="0"/>
            <a:ext cx="41591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84785C-4346-92C4-9A73-35F6A3E0D27D}"/>
              </a:ext>
            </a:extLst>
          </p:cNvPr>
          <p:cNvSpPr txBox="1"/>
          <p:nvPr/>
        </p:nvSpPr>
        <p:spPr>
          <a:xfrm>
            <a:off x="5519842" y="2852351"/>
            <a:ext cx="45434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augite</a:t>
            </a:r>
          </a:p>
          <a:p>
            <a:r>
              <a:rPr lang="en-US" dirty="0"/>
              <a:t>	Non-Metallic</a:t>
            </a:r>
          </a:p>
          <a:p>
            <a:r>
              <a:rPr lang="en-US" dirty="0"/>
              <a:t>	2-directions cleavage</a:t>
            </a:r>
          </a:p>
          <a:p>
            <a:r>
              <a:rPr lang="en-US" dirty="0"/>
              <a:t>	softer than nail, harder than glass</a:t>
            </a:r>
          </a:p>
          <a:p>
            <a:r>
              <a:rPr lang="en-US" dirty="0"/>
              <a:t>	dark green coloration</a:t>
            </a:r>
          </a:p>
          <a:p>
            <a:r>
              <a:rPr lang="en-US" dirty="0"/>
              <a:t>	mafic, dark-colored silicate mineral</a:t>
            </a:r>
          </a:p>
        </p:txBody>
      </p:sp>
    </p:spTree>
    <p:extLst>
      <p:ext uri="{BB962C8B-B14F-4D97-AF65-F5344CB8AC3E}">
        <p14:creationId xmlns:p14="http://schemas.microsoft.com/office/powerpoint/2010/main" val="3638367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4A29B3-4547-E6C3-F1C3-1DDC54DEDA8B}"/>
              </a:ext>
            </a:extLst>
          </p:cNvPr>
          <p:cNvSpPr txBox="1"/>
          <p:nvPr/>
        </p:nvSpPr>
        <p:spPr>
          <a:xfrm>
            <a:off x="9428205" y="1280983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0135F5-70CA-C7C4-355C-96974B4E5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42" y="0"/>
            <a:ext cx="548884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0AB2D1-70BC-0540-6ABC-4BF8D06C0F26}"/>
              </a:ext>
            </a:extLst>
          </p:cNvPr>
          <p:cNvSpPr txBox="1"/>
          <p:nvPr/>
        </p:nvSpPr>
        <p:spPr>
          <a:xfrm>
            <a:off x="6995234" y="3429000"/>
            <a:ext cx="48094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Muscovite</a:t>
            </a:r>
          </a:p>
          <a:p>
            <a:r>
              <a:rPr lang="en-US" dirty="0"/>
              <a:t>	Non-Metallic luster, light to transparent</a:t>
            </a:r>
          </a:p>
          <a:p>
            <a:r>
              <a:rPr lang="en-US" dirty="0"/>
              <a:t>	One-direction cleavage (paper sheets)</a:t>
            </a:r>
          </a:p>
          <a:p>
            <a:r>
              <a:rPr lang="en-US" dirty="0"/>
              <a:t>	softer than glass</a:t>
            </a:r>
          </a:p>
          <a:p>
            <a:r>
              <a:rPr lang="en-US" dirty="0"/>
              <a:t>	felsic, light color, silicate mineral</a:t>
            </a:r>
          </a:p>
        </p:txBody>
      </p:sp>
    </p:spTree>
    <p:extLst>
      <p:ext uri="{BB962C8B-B14F-4D97-AF65-F5344CB8AC3E}">
        <p14:creationId xmlns:p14="http://schemas.microsoft.com/office/powerpoint/2010/main" val="2831257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4A29B3-4547-E6C3-F1C3-1DDC54DEDA8B}"/>
              </a:ext>
            </a:extLst>
          </p:cNvPr>
          <p:cNvSpPr txBox="1"/>
          <p:nvPr/>
        </p:nvSpPr>
        <p:spPr>
          <a:xfrm>
            <a:off x="9428205" y="1280983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12</a:t>
            </a:r>
          </a:p>
        </p:txBody>
      </p:sp>
      <p:pic>
        <p:nvPicPr>
          <p:cNvPr id="3" name="Picture 2" descr="A picture containing piece, bread&#10;&#10;Description automatically generated">
            <a:extLst>
              <a:ext uri="{FF2B5EF4-FFF2-40B4-BE49-F238E27FC236}">
                <a16:creationId xmlns:a16="http://schemas.microsoft.com/office/drawing/2014/main" id="{033F594B-E92B-94A7-7085-FCE74F712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2" y="0"/>
            <a:ext cx="411754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1EE020-9C71-96E3-F47E-E0CC894CB789}"/>
              </a:ext>
            </a:extLst>
          </p:cNvPr>
          <p:cNvSpPr txBox="1"/>
          <p:nvPr/>
        </p:nvSpPr>
        <p:spPr>
          <a:xfrm>
            <a:off x="5519842" y="2852351"/>
            <a:ext cx="45434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olivine</a:t>
            </a:r>
          </a:p>
          <a:p>
            <a:r>
              <a:rPr lang="en-US" dirty="0"/>
              <a:t>	Non-Metallic luster, dark colored</a:t>
            </a:r>
          </a:p>
          <a:p>
            <a:r>
              <a:rPr lang="en-US" dirty="0"/>
              <a:t>	absent cleavage</a:t>
            </a:r>
          </a:p>
          <a:p>
            <a:r>
              <a:rPr lang="en-US" dirty="0"/>
              <a:t>	harder than glass</a:t>
            </a:r>
          </a:p>
          <a:p>
            <a:r>
              <a:rPr lang="en-US" dirty="0"/>
              <a:t>	olive green coloration</a:t>
            </a:r>
          </a:p>
          <a:p>
            <a:r>
              <a:rPr lang="en-US" dirty="0"/>
              <a:t>	mafic, dark-colored silicate mineral</a:t>
            </a:r>
          </a:p>
        </p:txBody>
      </p:sp>
    </p:spTree>
    <p:extLst>
      <p:ext uri="{BB962C8B-B14F-4D97-AF65-F5344CB8AC3E}">
        <p14:creationId xmlns:p14="http://schemas.microsoft.com/office/powerpoint/2010/main" val="2104321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4A29B3-4547-E6C3-F1C3-1DDC54DEDA8B}"/>
              </a:ext>
            </a:extLst>
          </p:cNvPr>
          <p:cNvSpPr txBox="1"/>
          <p:nvPr/>
        </p:nvSpPr>
        <p:spPr>
          <a:xfrm>
            <a:off x="9428205" y="1280983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13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1A5CB7A-09D2-B54E-F3F4-0707CE36A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3" y="197709"/>
            <a:ext cx="3708817" cy="42672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853ADD4-5E6B-0299-4F12-224E294A6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878" y="3085068"/>
            <a:ext cx="3559404" cy="35752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A50AD-01A3-26A3-2CD6-4A144C98D3AC}"/>
              </a:ext>
            </a:extLst>
          </p:cNvPr>
          <p:cNvSpPr txBox="1"/>
          <p:nvPr/>
        </p:nvSpPr>
        <p:spPr>
          <a:xfrm>
            <a:off x="7217282" y="3429000"/>
            <a:ext cx="45743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Calcite</a:t>
            </a:r>
          </a:p>
          <a:p>
            <a:r>
              <a:rPr lang="en-US" dirty="0"/>
              <a:t>	Non-Metallic</a:t>
            </a:r>
          </a:p>
          <a:p>
            <a:r>
              <a:rPr lang="en-US" dirty="0"/>
              <a:t>	3-directions cleavage (</a:t>
            </a:r>
            <a:r>
              <a:rPr lang="en-US" dirty="0" err="1"/>
              <a:t>rhomohedral</a:t>
            </a:r>
            <a:r>
              <a:rPr lang="en-US" dirty="0"/>
              <a:t>)</a:t>
            </a:r>
          </a:p>
          <a:p>
            <a:r>
              <a:rPr lang="en-US" dirty="0"/>
              <a:t>	softer than nail, softer than glass</a:t>
            </a:r>
          </a:p>
          <a:p>
            <a:r>
              <a:rPr lang="en-US" dirty="0"/>
              <a:t>	fizzes (effervesces) with acid drop</a:t>
            </a:r>
          </a:p>
          <a:p>
            <a:r>
              <a:rPr lang="en-US" dirty="0"/>
              <a:t>	calcium carbonate mineral</a:t>
            </a:r>
          </a:p>
        </p:txBody>
      </p:sp>
    </p:spTree>
    <p:extLst>
      <p:ext uri="{BB962C8B-B14F-4D97-AF65-F5344CB8AC3E}">
        <p14:creationId xmlns:p14="http://schemas.microsoft.com/office/powerpoint/2010/main" val="3489910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4A29B3-4547-E6C3-F1C3-1DDC54DEDA8B}"/>
              </a:ext>
            </a:extLst>
          </p:cNvPr>
          <p:cNvSpPr txBox="1"/>
          <p:nvPr/>
        </p:nvSpPr>
        <p:spPr>
          <a:xfrm>
            <a:off x="9428205" y="1280983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14</a:t>
            </a:r>
          </a:p>
        </p:txBody>
      </p:sp>
      <p:pic>
        <p:nvPicPr>
          <p:cNvPr id="3" name="Picture 2" descr="A close-up of a rock&#10;&#10;Description automatically generated with low confidence">
            <a:extLst>
              <a:ext uri="{FF2B5EF4-FFF2-40B4-BE49-F238E27FC236}">
                <a16:creationId xmlns:a16="http://schemas.microsoft.com/office/drawing/2014/main" id="{DA184C06-7DF0-D63F-C7D6-5A50B4ECE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" y="0"/>
            <a:ext cx="473328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B01E08-B530-0840-0149-5A53E33CBAE3}"/>
              </a:ext>
            </a:extLst>
          </p:cNvPr>
          <p:cNvSpPr txBox="1"/>
          <p:nvPr/>
        </p:nvSpPr>
        <p:spPr>
          <a:xfrm>
            <a:off x="5937088" y="3264243"/>
            <a:ext cx="465447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gypsum</a:t>
            </a:r>
          </a:p>
          <a:p>
            <a:r>
              <a:rPr lang="en-US" dirty="0"/>
              <a:t>	Non-Metallic, light color</a:t>
            </a:r>
          </a:p>
          <a:p>
            <a:r>
              <a:rPr lang="en-US" dirty="0"/>
              <a:t>	white to clear</a:t>
            </a:r>
          </a:p>
          <a:p>
            <a:r>
              <a:rPr lang="en-US" dirty="0"/>
              <a:t>	one good-directions cleavage, 2 poor</a:t>
            </a:r>
          </a:p>
          <a:p>
            <a:r>
              <a:rPr lang="en-US" dirty="0"/>
              <a:t>	softer than fingernail</a:t>
            </a:r>
          </a:p>
          <a:p>
            <a:r>
              <a:rPr lang="en-US" dirty="0"/>
              <a:t>	does not fizz with acid</a:t>
            </a:r>
          </a:p>
          <a:p>
            <a:r>
              <a:rPr lang="en-US" dirty="0"/>
              <a:t>	calcium sulfate mineral</a:t>
            </a:r>
          </a:p>
        </p:txBody>
      </p:sp>
    </p:spTree>
    <p:extLst>
      <p:ext uri="{BB962C8B-B14F-4D97-AF65-F5344CB8AC3E}">
        <p14:creationId xmlns:p14="http://schemas.microsoft.com/office/powerpoint/2010/main" val="3148026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4A29B3-4547-E6C3-F1C3-1DDC54DEDA8B}"/>
              </a:ext>
            </a:extLst>
          </p:cNvPr>
          <p:cNvSpPr txBox="1"/>
          <p:nvPr/>
        </p:nvSpPr>
        <p:spPr>
          <a:xfrm>
            <a:off x="9428205" y="1280983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15</a:t>
            </a:r>
          </a:p>
        </p:txBody>
      </p:sp>
      <p:pic>
        <p:nvPicPr>
          <p:cNvPr id="3" name="Picture 2" descr="A picture containing rock&#10;&#10;Description automatically generated">
            <a:extLst>
              <a:ext uri="{FF2B5EF4-FFF2-40B4-BE49-F238E27FC236}">
                <a16:creationId xmlns:a16="http://schemas.microsoft.com/office/drawing/2014/main" id="{D2A1C7FD-CA29-92A5-4DC8-87ED5A393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762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D0C60C-13BA-2E82-BD9B-6CDE8C8F9601}"/>
              </a:ext>
            </a:extLst>
          </p:cNvPr>
          <p:cNvSpPr txBox="1"/>
          <p:nvPr/>
        </p:nvSpPr>
        <p:spPr>
          <a:xfrm>
            <a:off x="6237455" y="3165389"/>
            <a:ext cx="44471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Plagioclase feldspar</a:t>
            </a:r>
          </a:p>
          <a:p>
            <a:r>
              <a:rPr lang="en-US" dirty="0"/>
              <a:t>	Non-Metallic</a:t>
            </a:r>
          </a:p>
          <a:p>
            <a:r>
              <a:rPr lang="en-US" dirty="0"/>
              <a:t>	2-directions cleavage</a:t>
            </a:r>
          </a:p>
          <a:p>
            <a:r>
              <a:rPr lang="en-US" dirty="0"/>
              <a:t>	softer than nail</a:t>
            </a:r>
          </a:p>
          <a:p>
            <a:r>
              <a:rPr lang="en-US" dirty="0"/>
              <a:t>	light or dark gray coloration</a:t>
            </a:r>
          </a:p>
          <a:p>
            <a:r>
              <a:rPr lang="en-US" dirty="0"/>
              <a:t>	mafic, dark-colored, silicate mineral</a:t>
            </a:r>
          </a:p>
        </p:txBody>
      </p:sp>
    </p:spTree>
    <p:extLst>
      <p:ext uri="{BB962C8B-B14F-4D97-AF65-F5344CB8AC3E}">
        <p14:creationId xmlns:p14="http://schemas.microsoft.com/office/powerpoint/2010/main" val="4242489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ock, piece, chocolate&#10;&#10;Description automatically generated">
            <a:extLst>
              <a:ext uri="{FF2B5EF4-FFF2-40B4-BE49-F238E27FC236}">
                <a16:creationId xmlns:a16="http://schemas.microsoft.com/office/drawing/2014/main" id="{A854F1FC-4C09-983A-046D-ABA5BEEA2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6" y="0"/>
            <a:ext cx="649022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F21D31-C201-D42D-A5FC-930BEE316035}"/>
              </a:ext>
            </a:extLst>
          </p:cNvPr>
          <p:cNvSpPr txBox="1"/>
          <p:nvPr/>
        </p:nvSpPr>
        <p:spPr>
          <a:xfrm>
            <a:off x="9428205" y="1280983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7C0C32-C664-38CE-5AE1-9E92D717545B}"/>
              </a:ext>
            </a:extLst>
          </p:cNvPr>
          <p:cNvSpPr txBox="1"/>
          <p:nvPr/>
        </p:nvSpPr>
        <p:spPr>
          <a:xfrm>
            <a:off x="8024680" y="3929449"/>
            <a:ext cx="34784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Magnetite</a:t>
            </a:r>
          </a:p>
          <a:p>
            <a:r>
              <a:rPr lang="en-US" dirty="0"/>
              <a:t>	Metallic luster, dark color</a:t>
            </a:r>
          </a:p>
          <a:p>
            <a:r>
              <a:rPr lang="en-US" dirty="0"/>
              <a:t>	Magnetic</a:t>
            </a:r>
          </a:p>
          <a:p>
            <a:r>
              <a:rPr lang="en-US" dirty="0"/>
              <a:t>	Absent cleavage</a:t>
            </a:r>
          </a:p>
          <a:p>
            <a:r>
              <a:rPr lang="en-US" dirty="0"/>
              <a:t>	iron oxide mineral</a:t>
            </a:r>
          </a:p>
        </p:txBody>
      </p:sp>
    </p:spTree>
    <p:extLst>
      <p:ext uri="{BB962C8B-B14F-4D97-AF65-F5344CB8AC3E}">
        <p14:creationId xmlns:p14="http://schemas.microsoft.com/office/powerpoint/2010/main" val="2343572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DFD1EF-A268-6B53-E84D-1C29733DB4A3}"/>
              </a:ext>
            </a:extLst>
          </p:cNvPr>
          <p:cNvSpPr txBox="1"/>
          <p:nvPr/>
        </p:nvSpPr>
        <p:spPr>
          <a:xfrm>
            <a:off x="9428205" y="1280983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1</a:t>
            </a:r>
          </a:p>
        </p:txBody>
      </p:sp>
      <p:pic>
        <p:nvPicPr>
          <p:cNvPr id="4" name="Picture 3" descr="A picture containing food, dish, sushi&#10;&#10;Description automatically generated">
            <a:extLst>
              <a:ext uri="{FF2B5EF4-FFF2-40B4-BE49-F238E27FC236}">
                <a16:creationId xmlns:a16="http://schemas.microsoft.com/office/drawing/2014/main" id="{B08F837A-5717-BD79-5CCE-754838909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95" y="0"/>
            <a:ext cx="544570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F1BA18-5632-F3E3-FC68-5D135D21F664}"/>
              </a:ext>
            </a:extLst>
          </p:cNvPr>
          <p:cNvSpPr txBox="1"/>
          <p:nvPr/>
        </p:nvSpPr>
        <p:spPr>
          <a:xfrm>
            <a:off x="7265626" y="3545692"/>
            <a:ext cx="43251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Quartz</a:t>
            </a:r>
          </a:p>
          <a:p>
            <a:r>
              <a:rPr lang="en-US" dirty="0"/>
              <a:t>	Non-Metallic</a:t>
            </a:r>
          </a:p>
          <a:p>
            <a:r>
              <a:rPr lang="en-US" dirty="0"/>
              <a:t>	Glassy luster</a:t>
            </a:r>
          </a:p>
          <a:p>
            <a:r>
              <a:rPr lang="en-US" dirty="0"/>
              <a:t>	Absent cleavage</a:t>
            </a:r>
          </a:p>
          <a:p>
            <a:r>
              <a:rPr lang="en-US" dirty="0"/>
              <a:t>	Conchoidal fracture</a:t>
            </a:r>
          </a:p>
          <a:p>
            <a:r>
              <a:rPr lang="en-US" dirty="0"/>
              <a:t>	Harder than glass</a:t>
            </a:r>
          </a:p>
          <a:p>
            <a:r>
              <a:rPr lang="en-US" dirty="0"/>
              <a:t>	Harder than nail</a:t>
            </a:r>
          </a:p>
          <a:p>
            <a:r>
              <a:rPr lang="en-US" dirty="0"/>
              <a:t>	felsic, light colored silicate mineral</a:t>
            </a:r>
          </a:p>
        </p:txBody>
      </p:sp>
    </p:spTree>
    <p:extLst>
      <p:ext uri="{BB962C8B-B14F-4D97-AF65-F5344CB8AC3E}">
        <p14:creationId xmlns:p14="http://schemas.microsoft.com/office/powerpoint/2010/main" val="3270759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89F77-5313-AE3E-09F6-C5CA7E4D987B}"/>
              </a:ext>
            </a:extLst>
          </p:cNvPr>
          <p:cNvSpPr txBox="1"/>
          <p:nvPr/>
        </p:nvSpPr>
        <p:spPr>
          <a:xfrm>
            <a:off x="9428205" y="1280983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4</a:t>
            </a:r>
          </a:p>
        </p:txBody>
      </p:sp>
      <p:pic>
        <p:nvPicPr>
          <p:cNvPr id="4" name="Picture 3" descr="A picture containing chocolate, piece, plant&#10;&#10;Description automatically generated">
            <a:extLst>
              <a:ext uri="{FF2B5EF4-FFF2-40B4-BE49-F238E27FC236}">
                <a16:creationId xmlns:a16="http://schemas.microsoft.com/office/drawing/2014/main" id="{6F78E22C-ABC0-1879-DE99-598630A1A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44" y="0"/>
            <a:ext cx="655919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D9372A-3889-B407-F45E-0DC2D454DEDE}"/>
              </a:ext>
            </a:extLst>
          </p:cNvPr>
          <p:cNvSpPr txBox="1"/>
          <p:nvPr/>
        </p:nvSpPr>
        <p:spPr>
          <a:xfrm>
            <a:off x="7289254" y="3429000"/>
            <a:ext cx="42779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Pyrite</a:t>
            </a:r>
          </a:p>
          <a:p>
            <a:r>
              <a:rPr lang="en-US" dirty="0"/>
              <a:t>	Metallic luster</a:t>
            </a:r>
          </a:p>
          <a:p>
            <a:r>
              <a:rPr lang="en-US" dirty="0"/>
              <a:t>	Black Streak</a:t>
            </a:r>
          </a:p>
          <a:p>
            <a:r>
              <a:rPr lang="en-US" dirty="0"/>
              <a:t>	Absent cleavage</a:t>
            </a:r>
          </a:p>
          <a:p>
            <a:r>
              <a:rPr lang="en-US" dirty="0"/>
              <a:t>	5-sided crystals</a:t>
            </a:r>
          </a:p>
          <a:p>
            <a:r>
              <a:rPr lang="en-US" dirty="0"/>
              <a:t>	Softer than nail, harder than glass</a:t>
            </a:r>
          </a:p>
          <a:p>
            <a:r>
              <a:rPr lang="en-US" dirty="0"/>
              <a:t>	iron sulfide mineral</a:t>
            </a:r>
          </a:p>
          <a:p>
            <a:r>
              <a:rPr lang="en-US" dirty="0"/>
              <a:t>	fools gold</a:t>
            </a:r>
          </a:p>
        </p:txBody>
      </p:sp>
    </p:spTree>
    <p:extLst>
      <p:ext uri="{BB962C8B-B14F-4D97-AF65-F5344CB8AC3E}">
        <p14:creationId xmlns:p14="http://schemas.microsoft.com/office/powerpoint/2010/main" val="1618891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00CADD-0B73-E203-E113-B79EC09FD422}"/>
              </a:ext>
            </a:extLst>
          </p:cNvPr>
          <p:cNvSpPr txBox="1"/>
          <p:nvPr/>
        </p:nvSpPr>
        <p:spPr>
          <a:xfrm>
            <a:off x="9428205" y="1280983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5</a:t>
            </a:r>
          </a:p>
        </p:txBody>
      </p:sp>
      <p:pic>
        <p:nvPicPr>
          <p:cNvPr id="4" name="Picture 3" descr="A rock with a face carved into it&#10;&#10;Description automatically generated with low confidence">
            <a:extLst>
              <a:ext uri="{FF2B5EF4-FFF2-40B4-BE49-F238E27FC236}">
                <a16:creationId xmlns:a16="http://schemas.microsoft.com/office/drawing/2014/main" id="{FDD5DC14-7E5A-8675-D026-B0A6F24FD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16" y="0"/>
            <a:ext cx="54332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F9AC2D-0230-793E-7EED-0E374FB2A51C}"/>
              </a:ext>
            </a:extLst>
          </p:cNvPr>
          <p:cNvSpPr txBox="1"/>
          <p:nvPr/>
        </p:nvSpPr>
        <p:spPr>
          <a:xfrm>
            <a:off x="6995234" y="3429000"/>
            <a:ext cx="46708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Biotite</a:t>
            </a:r>
          </a:p>
          <a:p>
            <a:r>
              <a:rPr lang="en-US" dirty="0"/>
              <a:t>	Non-Metallic luster, dark colored</a:t>
            </a:r>
          </a:p>
          <a:p>
            <a:r>
              <a:rPr lang="en-US" dirty="0"/>
              <a:t>	One-direction cleavage (paper sheets)</a:t>
            </a:r>
          </a:p>
          <a:p>
            <a:r>
              <a:rPr lang="en-US" dirty="0"/>
              <a:t>	softer than glass</a:t>
            </a:r>
          </a:p>
          <a:p>
            <a:r>
              <a:rPr lang="en-US" dirty="0"/>
              <a:t>	mafic, dark color, silicate mineral</a:t>
            </a:r>
          </a:p>
        </p:txBody>
      </p:sp>
    </p:spTree>
    <p:extLst>
      <p:ext uri="{BB962C8B-B14F-4D97-AF65-F5344CB8AC3E}">
        <p14:creationId xmlns:p14="http://schemas.microsoft.com/office/powerpoint/2010/main" val="4223132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9C8BE-CBA6-CB7F-B760-7BC72D6FBF0D}"/>
              </a:ext>
            </a:extLst>
          </p:cNvPr>
          <p:cNvSpPr txBox="1"/>
          <p:nvPr/>
        </p:nvSpPr>
        <p:spPr>
          <a:xfrm>
            <a:off x="9428205" y="1280983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0CF6E-0549-181E-5DF9-A6806F8A3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" y="131805"/>
            <a:ext cx="4028108" cy="4831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B596D4-172E-91C4-5ABB-06FA64347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318" y="2266091"/>
            <a:ext cx="4249967" cy="44601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D39C5A-272C-090B-B6B7-D11CEDA9B06E}"/>
              </a:ext>
            </a:extLst>
          </p:cNvPr>
          <p:cNvSpPr txBox="1"/>
          <p:nvPr/>
        </p:nvSpPr>
        <p:spPr>
          <a:xfrm>
            <a:off x="8098285" y="3569043"/>
            <a:ext cx="38241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Halite</a:t>
            </a:r>
          </a:p>
          <a:p>
            <a:r>
              <a:rPr lang="en-US" dirty="0"/>
              <a:t>	Non-Metallic, light color</a:t>
            </a:r>
          </a:p>
          <a:p>
            <a:r>
              <a:rPr lang="en-US" dirty="0"/>
              <a:t>	3-directions cleavage (cubes)</a:t>
            </a:r>
          </a:p>
          <a:p>
            <a:r>
              <a:rPr lang="en-US" dirty="0"/>
              <a:t>	softer than glass</a:t>
            </a:r>
          </a:p>
          <a:p>
            <a:r>
              <a:rPr lang="en-US" dirty="0"/>
              <a:t>	salty taste</a:t>
            </a:r>
          </a:p>
          <a:p>
            <a:r>
              <a:rPr lang="en-US" dirty="0"/>
              <a:t>	translucent, NaCl</a:t>
            </a:r>
          </a:p>
        </p:txBody>
      </p:sp>
    </p:spTree>
    <p:extLst>
      <p:ext uri="{BB962C8B-B14F-4D97-AF65-F5344CB8AC3E}">
        <p14:creationId xmlns:p14="http://schemas.microsoft.com/office/powerpoint/2010/main" val="677708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A49DCA-25B6-6D62-E6A4-F4303E8F2E96}"/>
              </a:ext>
            </a:extLst>
          </p:cNvPr>
          <p:cNvSpPr txBox="1"/>
          <p:nvPr/>
        </p:nvSpPr>
        <p:spPr>
          <a:xfrm>
            <a:off x="8299621" y="1264507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7</a:t>
            </a:r>
          </a:p>
        </p:txBody>
      </p:sp>
      <p:pic>
        <p:nvPicPr>
          <p:cNvPr id="4" name="Picture 3" descr="A picture containing rock&#10;&#10;Description automatically generated">
            <a:extLst>
              <a:ext uri="{FF2B5EF4-FFF2-40B4-BE49-F238E27FC236}">
                <a16:creationId xmlns:a16="http://schemas.microsoft.com/office/drawing/2014/main" id="{32CD4322-8183-7BC3-923D-70225E81E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7" y="98855"/>
            <a:ext cx="523955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F6A1A4-9E10-287A-A77A-FE5E31F12AB3}"/>
              </a:ext>
            </a:extLst>
          </p:cNvPr>
          <p:cNvSpPr txBox="1"/>
          <p:nvPr/>
        </p:nvSpPr>
        <p:spPr>
          <a:xfrm>
            <a:off x="6220058" y="3000632"/>
            <a:ext cx="54828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Hornblende (amphibole)</a:t>
            </a:r>
          </a:p>
          <a:p>
            <a:r>
              <a:rPr lang="en-US" dirty="0"/>
              <a:t>	Non-Metallic luster, dark color</a:t>
            </a:r>
          </a:p>
          <a:p>
            <a:r>
              <a:rPr lang="en-US" dirty="0"/>
              <a:t>	2-directions cleavage (wood grain appearance)</a:t>
            </a:r>
          </a:p>
          <a:p>
            <a:r>
              <a:rPr lang="en-US" dirty="0"/>
              <a:t>	softer than nail, harder than glass</a:t>
            </a:r>
          </a:p>
          <a:p>
            <a:r>
              <a:rPr lang="en-US" dirty="0"/>
              <a:t>	mafic, dark-colored silicate mineral</a:t>
            </a:r>
          </a:p>
        </p:txBody>
      </p:sp>
    </p:spTree>
    <p:extLst>
      <p:ext uri="{BB962C8B-B14F-4D97-AF65-F5344CB8AC3E}">
        <p14:creationId xmlns:p14="http://schemas.microsoft.com/office/powerpoint/2010/main" val="1428960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98E0E6-CFBE-322A-F001-B90EA369BA17}"/>
              </a:ext>
            </a:extLst>
          </p:cNvPr>
          <p:cNvSpPr txBox="1"/>
          <p:nvPr/>
        </p:nvSpPr>
        <p:spPr>
          <a:xfrm>
            <a:off x="9428205" y="1280983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8</a:t>
            </a:r>
          </a:p>
        </p:txBody>
      </p:sp>
      <p:pic>
        <p:nvPicPr>
          <p:cNvPr id="4" name="Picture 3" descr="A picture containing rock&#10;&#10;Description automatically generated">
            <a:extLst>
              <a:ext uri="{FF2B5EF4-FFF2-40B4-BE49-F238E27FC236}">
                <a16:creationId xmlns:a16="http://schemas.microsoft.com/office/drawing/2014/main" id="{0172296B-685A-1300-8270-7CD644E3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" y="0"/>
            <a:ext cx="6958512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872E2A-F708-B8AB-E8F5-4CDBD11A6719}"/>
              </a:ext>
            </a:extLst>
          </p:cNvPr>
          <p:cNvSpPr txBox="1"/>
          <p:nvPr/>
        </p:nvSpPr>
        <p:spPr>
          <a:xfrm>
            <a:off x="7209520" y="3157151"/>
            <a:ext cx="48541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Orthoclase (potassium feldspar, k-spar)</a:t>
            </a:r>
          </a:p>
          <a:p>
            <a:r>
              <a:rPr lang="en-US" dirty="0"/>
              <a:t>	Non-Metallic luster, light color</a:t>
            </a:r>
          </a:p>
          <a:p>
            <a:r>
              <a:rPr lang="en-US" dirty="0"/>
              <a:t>	white to pink, with threaded bands</a:t>
            </a:r>
          </a:p>
          <a:p>
            <a:r>
              <a:rPr lang="en-US" dirty="0"/>
              <a:t>	2-directions cleavage</a:t>
            </a:r>
          </a:p>
          <a:p>
            <a:r>
              <a:rPr lang="en-US" dirty="0"/>
              <a:t>	softer than nail, harder than glass</a:t>
            </a:r>
          </a:p>
          <a:p>
            <a:r>
              <a:rPr lang="en-US" dirty="0"/>
              <a:t>	felsic, light-colored, pink silicate mineral</a:t>
            </a:r>
          </a:p>
        </p:txBody>
      </p:sp>
    </p:spTree>
    <p:extLst>
      <p:ext uri="{BB962C8B-B14F-4D97-AF65-F5344CB8AC3E}">
        <p14:creationId xmlns:p14="http://schemas.microsoft.com/office/powerpoint/2010/main" val="1868390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9EBCBD-36B7-CC10-2B4A-3544C3FE858F}"/>
              </a:ext>
            </a:extLst>
          </p:cNvPr>
          <p:cNvSpPr txBox="1"/>
          <p:nvPr/>
        </p:nvSpPr>
        <p:spPr>
          <a:xfrm>
            <a:off x="9428205" y="1280983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9</a:t>
            </a:r>
          </a:p>
        </p:txBody>
      </p:sp>
      <p:pic>
        <p:nvPicPr>
          <p:cNvPr id="3" name="Picture 2" descr="A picture containing cake, piece, chocolate&#10;&#10;Description automatically generated">
            <a:extLst>
              <a:ext uri="{FF2B5EF4-FFF2-40B4-BE49-F238E27FC236}">
                <a16:creationId xmlns:a16="http://schemas.microsoft.com/office/drawing/2014/main" id="{7C1BAFA6-59B9-6F43-03E9-F4AB4A784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9040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031BD9-4171-95F4-2672-770B1B63ACC1}"/>
              </a:ext>
            </a:extLst>
          </p:cNvPr>
          <p:cNvSpPr txBox="1"/>
          <p:nvPr/>
        </p:nvSpPr>
        <p:spPr>
          <a:xfrm>
            <a:off x="7209520" y="3157151"/>
            <a:ext cx="36862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Galena</a:t>
            </a:r>
          </a:p>
          <a:p>
            <a:r>
              <a:rPr lang="en-US" dirty="0"/>
              <a:t>	Metallic luster</a:t>
            </a:r>
          </a:p>
          <a:p>
            <a:r>
              <a:rPr lang="en-US" dirty="0"/>
              <a:t>	softer than glass</a:t>
            </a:r>
          </a:p>
          <a:p>
            <a:r>
              <a:rPr lang="en-US" dirty="0"/>
              <a:t>	3-directions cleavage, cubic</a:t>
            </a:r>
          </a:p>
          <a:p>
            <a:r>
              <a:rPr lang="en-US" dirty="0"/>
              <a:t>	softer than nail</a:t>
            </a:r>
          </a:p>
          <a:p>
            <a:r>
              <a:rPr lang="en-US" dirty="0"/>
              <a:t>	dense and heavy feel</a:t>
            </a:r>
          </a:p>
          <a:p>
            <a:r>
              <a:rPr lang="en-US" dirty="0"/>
              <a:t>	lead sulfide mineral</a:t>
            </a:r>
          </a:p>
        </p:txBody>
      </p:sp>
    </p:spTree>
    <p:extLst>
      <p:ext uri="{BB962C8B-B14F-4D97-AF65-F5344CB8AC3E}">
        <p14:creationId xmlns:p14="http://schemas.microsoft.com/office/powerpoint/2010/main" val="2578874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432</Words>
  <Application>Microsoft Office PowerPoint</Application>
  <PresentationFormat>Widescreen</PresentationFormat>
  <Paragraphs>107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Taylor</dc:creator>
  <cp:lastModifiedBy>Steve Taylor</cp:lastModifiedBy>
  <cp:revision>9</cp:revision>
  <dcterms:created xsi:type="dcterms:W3CDTF">2023-02-21T00:24:25Z</dcterms:created>
  <dcterms:modified xsi:type="dcterms:W3CDTF">2023-02-21T01:29:21Z</dcterms:modified>
</cp:coreProperties>
</file>